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1E0"/>
    <a:srgbClr val="778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5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应对挑战</a:t>
            </a:r>
          </a:p>
          <a:p>
            <a:r>
              <a:t>心理压力</a:t>
            </a:r>
          </a:p>
          <a:p>
            <a:r>
              <a:t>高三的学习压力是很大的，我们需要学会应对心理压力。首先，我们要保持积极的心态，相信自己能够克服困难。其次，我们可以尝试一些放松的方法，如听音乐、做运动等。此外，我们还可以向老师、家长或同学寻求帮助和支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时间管理</a:t>
            </a:r>
          </a:p>
          <a:p>
            <a:r>
              <a:t>在高三这一年，我们需要更好地管理自己的时间。我们可以制定详细的时间表，合理安排学习、休息和娱乐的时间。同时，我们还需要学会拒绝一些不必要的干扰和诱惑，保持专注和高效的学习状态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知识掌握</a:t>
            </a:r>
          </a:p>
          <a:p>
            <a:r>
              <a:t>高三的知识点是很多的，我们需要不断巩固和拓展自己的知识面。我们可以通过多做题、多阅读、多思考来加深对知识点的理解和记忆。同时，我们还需要关注自己的学习进度和效果，及时调整学习方法和计划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寻求支持</a:t>
            </a:r>
          </a:p>
          <a:p>
            <a:r>
              <a:t>家庭支持</a:t>
            </a:r>
          </a:p>
          <a:p>
            <a:r>
              <a:t>家庭是我们最重要的支持力量。在高三这一年，我们需要得到家长的理解和鼓励。家长可以给予我们物质上的支持和精神上的慰藉，帮助我们更好地应对学习压力和挑战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学校资源</a:t>
            </a:r>
          </a:p>
          <a:p>
            <a:r>
              <a:t>学校是我们学习的主阵地。在高三这一年，我们需要充分利用学校的资源来提升自己的能力。我们可以向老师请教问题、参加辅导课程、利用图书馆资源等。同时，我们还可以与同学互相学习和交流，共同进步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社会资源</a:t>
            </a:r>
          </a:p>
          <a:p>
            <a:r>
              <a:t>除了家庭和学校外，社会资源也是我们不可忽视的支持力量。我们可以通过参加各种竞赛、讲座、研讨会等活动来拓展自己的视野和知识面。同时，我们还可以利用网络资源来查找学习资料和解决问题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保持健康</a:t>
            </a:r>
          </a:p>
          <a:p>
            <a:r>
              <a:t>身体健康</a:t>
            </a:r>
          </a:p>
          <a:p>
            <a:r>
              <a:t>在高三这一年，我们需要特别关注自己的身体健康。我们需要保持良好的作息习惯，保证充足的睡眠和合理的饮食。此外，我们还需要适当进行体育锻炼，增强身体素质和免疫力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心理健康</a:t>
            </a:r>
          </a:p>
          <a:p>
            <a:r>
              <a:t>除了身体健康外，心理健康也是非常重要的。我们需要学会调整自己的情绪和心态，保持积极乐观的心态。我们可以尝试一些心理调节的方法，如冥想、深呼吸等。同时，我们还可以向心理老师或心理咨询师寻求帮助和支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结语</a:t>
            </a:r>
          </a:p>
          <a:p>
            <a:r>
              <a:t>高三是一个充满挑战和机遇的年份。在这一年里，我们需要为自己的梦想而战，不断努力提升自己的能力和素质。通过设定目标、制定计划、努力学习、应对挑战、寻求支持和保持健康等方法，我们可以更好地应对高三的挑战和机遇，实现自己的梦想。最后，祝愿所有高三学子都能在这一年中取得优异的成绩，实现自己的梦想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F924-5D4C-40D9-B0F8-5FA03D40EA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引言</a:t>
            </a:r>
          </a:p>
          <a:p>
            <a:r>
              <a:t>高三，是每个学生人生中重要的一年。它如同一个分水岭，标志着我们从青涩的少年走向成熟。在这一年里，我们将面临无数的挑战和机遇，而最重要的，是我们将为自己的梦想而战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设定目标</a:t>
            </a:r>
          </a:p>
          <a:p>
            <a:r>
              <a:t>目标的重要性</a:t>
            </a:r>
          </a:p>
          <a:p>
            <a:r>
              <a:t>在高三这一年，设定明确的目标是至关重要的。目标不仅是我们努力的方向，更是我们前进的动力。一个明确的目标能够让我们更加专注于学习，更加有针对性地提升自己的能力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如何设定目标</a:t>
            </a:r>
          </a:p>
          <a:p>
            <a:r>
              <a:t>设定目标时，我们需要根据自己的实际情况和梦想来制定。目标应该既具有挑战性，又具有一定的可实现性。同时，我们还需要将目标细化为具体的学习计划和行动步骤，这样才能更好地实现目标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制定计划</a:t>
            </a:r>
          </a:p>
          <a:p>
            <a:r>
              <a:t>计划的作用</a:t>
            </a:r>
          </a:p>
          <a:p>
            <a:r>
              <a:t>计划是实现目标的重要保障。通过制定详细的计划，我们可以更好地安排自己的时间和精力，更加高效地学习。计划还能帮助我们养成良好的学习习惯，提高自我管理能力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如何制定计划</a:t>
            </a:r>
          </a:p>
          <a:p>
            <a:r>
              <a:t>制定计划时，我们需要根据自己的学习情况和目标来制定。计划应该包括每天的学习任务、复习计划、考试时间安排等。同时，我们还需要留出一定的时间用于休息和娱乐，以保持身心健康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努力学习</a:t>
            </a:r>
          </a:p>
          <a:p>
            <a:r>
              <a:t>学习方法</a:t>
            </a:r>
          </a:p>
          <a:p>
            <a:r>
              <a:t>在高三这一年，我们需要掌握一些有效的学习方法。例如，我们可以采用分块学习法，将大量的知识分成小块进行学习；我们还可以采用联想记忆法，将知识点与生活中的事物联系起来，便于记忆。此外，定期复习和做笔记也是很好的学习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学习态度</a:t>
            </a:r>
          </a:p>
          <a:p>
            <a:r>
              <a:t>除了学习方法外，良好的学习态度也是非常重要的。我们需要保持积极的心态，勇敢面对学习中的困难和挑战。同时，我们还需要保持耐心和毅力，坚持不懈地努力学习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 userDrawn="1"/>
        </p:nvSpPr>
        <p:spPr>
          <a:xfrm>
            <a:off x="722085" y="1132114"/>
            <a:ext cx="10747829" cy="5013152"/>
          </a:xfrm>
          <a:prstGeom prst="roundRect">
            <a:avLst>
              <a:gd name="adj" fmla="val 9642"/>
            </a:avLst>
          </a:prstGeom>
          <a:pattFill prst="wdUpDiag">
            <a:fgClr>
              <a:srgbClr val="F8FCFE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rgbClr val="F8FC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4AA7D26-578E-49D9-8F03-8EDC0152099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786E567E-412B-46EA-8831-B81FD9085B0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55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2" Type="http://schemas.openxmlformats.org/officeDocument/2006/relationships/notesSlide" Target="../notesSlides/notesSlide2.xml"/><Relationship Id="rId51" Type="http://schemas.openxmlformats.org/officeDocument/2006/relationships/slideLayout" Target="../slideLayouts/slideLayout4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4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1"/>
          <p:cNvPicPr>
            <a:picLocks noChangeAspect="1"/>
          </p:cNvPicPr>
          <p:nvPr/>
        </p:nvPicPr>
        <p:blipFill>
          <a:blip r:embed="rId1"/>
          <a:srcRect l="73062" t="14225" r="104"/>
          <a:stretch>
            <a:fillRect/>
          </a:stretch>
        </p:blipFill>
        <p:spPr>
          <a:xfrm>
            <a:off x="8936990" y="2576195"/>
            <a:ext cx="3239770" cy="41516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9476" b="15919"/>
          <a:stretch>
            <a:fillRect/>
          </a:stretch>
        </p:blipFill>
        <p:spPr>
          <a:xfrm>
            <a:off x="908202" y="1"/>
            <a:ext cx="10636050" cy="6845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文本框 33"/>
          <p:cNvSpPr txBox="1"/>
          <p:nvPr/>
        </p:nvSpPr>
        <p:spPr>
          <a:xfrm rot="20340000">
            <a:off x="1964690" y="2148840"/>
            <a:ext cx="8496300" cy="26054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80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sz="8000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20352220">
            <a:off x="5497517" y="4965019"/>
            <a:ext cx="3105337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演讲者</a:t>
            </a:r>
            <a:r>
              <a:rPr lang="zh-CN" altLang="zh-CN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:XXX</a:t>
            </a:r>
            <a:r>
              <a:rPr lang="zh-CN" altLang="en-US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             老师</a:t>
            </a:r>
            <a:r>
              <a:rPr lang="zh-CN" altLang="zh-CN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:</a:t>
            </a:r>
            <a:r>
              <a:rPr lang="zh-CN" altLang="en-US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：</a:t>
            </a:r>
            <a:r>
              <a:rPr lang="zh-CN" altLang="zh-CN" sz="1600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XXX</a:t>
            </a:r>
            <a:endParaRPr lang="zh-CN" altLang="zh-CN" sz="1600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71c5601c9053f8c74efdce529e05fdd4"/>
          <p:cNvPicPr>
            <a:picLocks noChangeAspect="1"/>
          </p:cNvPicPr>
          <p:nvPr/>
        </p:nvPicPr>
        <p:blipFill>
          <a:blip r:embed="rId3"/>
          <a:srcRect l="36061" t="22879" r="19848" b="33788"/>
          <a:stretch>
            <a:fillRect/>
          </a:stretch>
        </p:blipFill>
        <p:spPr>
          <a:xfrm flipH="1">
            <a:off x="617220" y="1243330"/>
            <a:ext cx="1464310" cy="1438910"/>
          </a:xfrm>
          <a:prstGeom prst="rect">
            <a:avLst/>
          </a:prstGeom>
        </p:spPr>
      </p:pic>
      <p:pic>
        <p:nvPicPr>
          <p:cNvPr id="10" name="图片 9" descr="11"/>
          <p:cNvPicPr>
            <a:picLocks noChangeAspect="1"/>
          </p:cNvPicPr>
          <p:nvPr/>
        </p:nvPicPr>
        <p:blipFill>
          <a:blip r:embed="rId1"/>
          <a:srcRect r="79563" b="-183"/>
          <a:stretch>
            <a:fillRect/>
          </a:stretch>
        </p:blipFill>
        <p:spPr>
          <a:xfrm>
            <a:off x="128270" y="1588135"/>
            <a:ext cx="2614930" cy="5139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dvAuto="0"/>
      <p:bldP spid="35" grpId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27125" y="2488565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27125" y="1369695"/>
            <a:ext cx="487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应对挑战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27125" y="2132965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心理压力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27125" y="2577465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高三的学习压力是很大的，我们需要学会应对心理压力。首先，我们要保持积极的心态，相信自己能够克服困难。其次，我们可以尝试一些放松的方法，如听音乐、做运动等。此外，我们还可以向老师、家长或同学寻求帮助和支持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学习压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95" y="1989455"/>
            <a:ext cx="5357495" cy="3785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bldLvl="0" animBg="1"/>
      <p:bldP spid="13" grpId="3" bldLvl="0" animBg="1"/>
      <p:bldP spid="14" grpId="4" bldLvl="0" animBg="1"/>
      <p:bldP spid="15" grpId="5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259588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17600" y="224028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时间管理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268478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在高三这一年，我们需要更好地管理自己的时间。我们可以制定详细的时间表，合理安排学习、休息和娱乐的时间。同时，我们还需要学会拒绝一些不必要的干扰和诱惑，保持专注和高效的学习状态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时间管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10" y="2205990"/>
            <a:ext cx="5408930" cy="407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bldLvl="0" animBg="1"/>
      <p:bldP spid="13" grpId="3" bldLvl="0" animBg="1"/>
      <p:bldP spid="14" grpId="4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6197600" y="28829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" y="1397000"/>
            <a:ext cx="4762500" cy="47625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3" name="New shape"/>
          <p:cNvSpPr/>
          <p:nvPr/>
        </p:nvSpPr>
        <p:spPr>
          <a:xfrm>
            <a:off x="6197600" y="25273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知识掌握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6197600" y="297180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高三的知识点是很多的，我们需要不断巩固和拓展自己的知识面。我们可以通过多做题、多阅读、多思考来加深对知识点的理解和记忆。同时，我们还需要关注自己的学习进度和效果，及时调整学习方法和计划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2" grpId="2" animBg="1"/>
      <p:bldP spid="13" grpId="3" animBg="1"/>
      <p:bldP spid="14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35814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242300" y="2413000"/>
            <a:ext cx="2044700" cy="2717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3" name="New shape"/>
          <p:cNvSpPr/>
          <p:nvPr/>
        </p:nvSpPr>
        <p:spPr>
          <a:xfrm>
            <a:off x="1127760" y="1412240"/>
            <a:ext cx="614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寻求支持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3225800"/>
            <a:ext cx="614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家庭支持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17600" y="3670300"/>
            <a:ext cx="614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家庭是我们最重要的支持力量。在高三这一年，我们需要得到家长的理解和鼓励。家长可以给予我们物质上的支持和精神上的慰藉，帮助我们更好地应对学习压力和挑战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2" grpId="2" animBg="1"/>
      <p:bldP spid="13" grpId="3" bldLvl="0" animBg="1"/>
      <p:bldP spid="14" grpId="4" animBg="1"/>
      <p:bldP spid="15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737600" y="18542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308100" y="1498600"/>
            <a:ext cx="7023100" cy="4546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3" name="New shape"/>
          <p:cNvSpPr/>
          <p:nvPr/>
        </p:nvSpPr>
        <p:spPr>
          <a:xfrm>
            <a:off x="8737600" y="14986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学校资源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8737600" y="1943100"/>
            <a:ext cx="2336800" cy="4114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1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学校是我们学习的主阵地。在高三这一年，我们需要充分利用学校的资源来提升自己的能力。我们可以向老师请教问题、参加辅导课程、利用图书馆资源等。同时，我们还可以与同学互相学习和交流，共同进步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2" grpId="2" animBg="1"/>
      <p:bldP spid="13" grpId="3" animBg="1"/>
      <p:bldP spid="14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20193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17600" y="16637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社会资源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2108200"/>
            <a:ext cx="2336800" cy="37719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1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除了家庭和学校外，社会资源也是我们不可忽视的支持力量。我们可以通过参加各种竞赛、讲座、研讨会等活动来拓展自己的视野和知识面。同时，我们还可以利用网络资源来查找学习资料和解决问题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研讨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90" y="1412240"/>
            <a:ext cx="7412355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3" grpId="3" animBg="1"/>
      <p:bldP spid="14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27760" y="34163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" y="1397000"/>
            <a:ext cx="4762500" cy="47625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3" name="New shape"/>
          <p:cNvSpPr/>
          <p:nvPr/>
        </p:nvSpPr>
        <p:spPr>
          <a:xfrm>
            <a:off x="1127760" y="1412240"/>
            <a:ext cx="487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保持健康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27760" y="30607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身体健康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27760" y="3505200"/>
            <a:ext cx="487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在高三这一年，我们需要特别关注自己的身体健康。我们需要保持良好的作息习惯，保证充足的睡眠和合理的饮食。此外，我们还需要适当进行体育锻炼，增强身体素质和免疫力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身体健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15" y="2727960"/>
            <a:ext cx="5832475" cy="362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bldLvl="0" animBg="1"/>
      <p:bldP spid="12" grpId="2" animBg="1"/>
      <p:bldP spid="13" grpId="3" bldLvl="0" animBg="1"/>
      <p:bldP spid="14" grpId="4" bldLvl="0" animBg="1"/>
      <p:bldP spid="15" grpId="5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28829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17600" y="25273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心理健康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297180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除了身体健康外，心理健康也是非常重要的。我们需要学会调整自己的情绪和心态，保持积极乐观的心态。我们可以尝试一些心理调节的方法，如冥想、深呼吸等。同时，我们还可以向心理老师或心理咨询师寻求帮助和支持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心理健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45" y="2348865"/>
            <a:ext cx="5533390" cy="3799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3" grpId="3" animBg="1"/>
      <p:bldP spid="14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结语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1118235" y="2057400"/>
            <a:ext cx="9956165" cy="169291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高三是一个充满挑战和机遇的年份。在这一年里，我们需要为自己的梦想而战，不断努力提升自己的能力和素质。通过设定目标、制定计划、努力学习、应对挑战、寻求支持和保持健康等方法，我们可以更好地应对高三的挑战和机遇，实现自己的梦想。最后，祝愿所有高三学子都能在这一年中取得优异的成绩，实现自己的梦想！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加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3716655"/>
            <a:ext cx="5457825" cy="310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2" grpId="2" animBg="1"/>
      <p:bldP spid="13" grpId="3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  <a:ln>
            <a:noFill/>
          </a:ln>
        </p:spPr>
      </p:pic>
      <p:sp>
        <p:nvSpPr>
          <p:cNvPr id="14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pic>
        <p:nvPicPr>
          <p:cNvPr id="16" name="New picture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  <a:ln>
            <a:noFill/>
          </a:ln>
        </p:spPr>
      </p:pic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>
            <a:off x="6731953" y="6237672"/>
            <a:ext cx="6247250" cy="190499"/>
          </a:xfrm>
          <a:custGeom>
            <a:avLst/>
            <a:gdLst/>
            <a:ahLst/>
            <a:cxnLst/>
            <a:rect l="l" t="t" r="r" b="b"/>
            <a:pathLst>
              <a:path w="9370875" h="285748">
                <a:moveTo>
                  <a:pt x="0" y="0"/>
                </a:moveTo>
                <a:lnTo>
                  <a:pt x="9370875" y="0"/>
                </a:lnTo>
                <a:lnTo>
                  <a:pt x="9370875" y="285749"/>
                </a:lnTo>
                <a:lnTo>
                  <a:pt x="0" y="28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698172" y="2946510"/>
            <a:ext cx="6916200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ts val="13800"/>
              </a:lnSpc>
            </a:pPr>
            <a:r>
              <a:rPr lang="zh-CN" sz="11500">
                <a:solidFill>
                  <a:srgbClr val="000000"/>
                </a:solidFill>
                <a:latin typeface="宋体" panose="02010600030101010101" pitchFamily="2" charset="-122"/>
                <a:ea typeface="思源黑体-超粗体 1 Heavy"/>
                <a:sym typeface="宋体" panose="02010600030101010101" pitchFamily="2" charset="-122"/>
              </a:rPr>
              <a:t>感谢观看</a:t>
            </a:r>
            <a:endParaRPr lang="zh-CN" sz="11500">
              <a:solidFill>
                <a:srgbClr val="000000"/>
              </a:solidFill>
              <a:latin typeface="宋体" panose="02010600030101010101" pitchFamily="2" charset="-122"/>
              <a:ea typeface="思源黑体-超粗体 1 Heavy"/>
              <a:sym typeface="宋体" panose="02010600030101010101" pitchFamily="2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7200" y="2209800"/>
            <a:ext cx="5005341" cy="82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ts val="6335"/>
              </a:lnSpc>
            </a:pPr>
            <a:r>
              <a:rPr lang="zh-CN" sz="6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Thank You </a:t>
            </a:r>
            <a:endParaRPr lang="zh-CN" sz="66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248598" y="375615"/>
            <a:ext cx="137381" cy="530987"/>
          </a:xfrm>
          <a:custGeom>
            <a:avLst/>
            <a:gdLst/>
            <a:ahLst/>
            <a:cxnLst/>
            <a:rect l="l" t="t" r="r" b="b"/>
            <a:pathLst>
              <a:path w="206071" h="796481">
                <a:moveTo>
                  <a:pt x="0" y="0"/>
                </a:moveTo>
                <a:lnTo>
                  <a:pt x="206071" y="0"/>
                </a:lnTo>
                <a:lnTo>
                  <a:pt x="206071" y="796482"/>
                </a:lnTo>
                <a:lnTo>
                  <a:pt x="0" y="796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  <a:ln>
            <a:noFill/>
          </a:ln>
        </p:spPr>
      </p:pic>
      <p:sp>
        <p:nvSpPr>
          <p:cNvPr id="151" name="矩形 2"/>
          <p:cNvSpPr/>
          <p:nvPr/>
        </p:nvSpPr>
        <p:spPr>
          <a:xfrm>
            <a:off x="2185988" y="695643"/>
            <a:ext cx="7820025" cy="546671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52" name="文本框 4"/>
          <p:cNvSpPr txBox="1"/>
          <p:nvPr/>
        </p:nvSpPr>
        <p:spPr>
          <a:xfrm>
            <a:off x="2186305" y="908050"/>
            <a:ext cx="7819390" cy="5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00"/>
                  </a:schemeClr>
                </a:solidFill>
              </a14:hiddenFill>
            </a:ext>
          </a:extLst>
        </p:spPr>
        <p:txBody>
          <a:bodyPr wrap="non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目录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53" name="New picture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  <a:ln>
            <a:noFill/>
          </a:ln>
        </p:spPr>
      </p:pic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3723005" y="1928495"/>
            <a:ext cx="1926590" cy="706120"/>
            <a:chOff x="5863" y="3037"/>
            <a:chExt cx="3034" cy="1112"/>
          </a:xfrm>
        </p:grpSpPr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7009" y="3129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引言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5"/>
              </p:custDataLst>
            </p:nvPr>
          </p:nvGrpSpPr>
          <p:grpSpPr>
            <a:xfrm>
              <a:off x="5863" y="3037"/>
              <a:ext cx="1032" cy="1112"/>
              <a:chOff x="5863" y="3037"/>
              <a:chExt cx="1032" cy="1112"/>
            </a:xfrm>
          </p:grpSpPr>
          <p:sp>
            <p:nvSpPr>
              <p:cNvPr id="15" name="等腰三角形 14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6034" y="3099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71" name="矩形 70"/>
              <p:cNvSpPr/>
              <p:nvPr>
                <p:custDataLst>
                  <p:tags r:id="rId7"/>
                </p:custDataLst>
              </p:nvPr>
            </p:nvSpPr>
            <p:spPr>
              <a:xfrm>
                <a:off x="6125" y="3146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1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82" name="直接连接符 81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5863" y="3557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>
            <p:custDataLst>
              <p:tags r:id="rId9"/>
            </p:custDataLst>
          </p:nvPr>
        </p:nvGrpSpPr>
        <p:grpSpPr>
          <a:xfrm>
            <a:off x="3723005" y="2842895"/>
            <a:ext cx="1917700" cy="704850"/>
            <a:chOff x="5863" y="4477"/>
            <a:chExt cx="3020" cy="1110"/>
          </a:xfrm>
        </p:grpSpPr>
        <p:sp>
          <p:nvSpPr>
            <p:cNvPr id="86" name="矩形 85"/>
            <p:cNvSpPr/>
            <p:nvPr>
              <p:custDataLst>
                <p:tags r:id="rId10"/>
              </p:custDataLst>
            </p:nvPr>
          </p:nvSpPr>
          <p:spPr>
            <a:xfrm>
              <a:off x="6995" y="4499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设定目标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1"/>
              </p:custDataLst>
            </p:nvPr>
          </p:nvGrpSpPr>
          <p:grpSpPr>
            <a:xfrm>
              <a:off x="5863" y="4477"/>
              <a:ext cx="1032" cy="1111"/>
              <a:chOff x="5863" y="4477"/>
              <a:chExt cx="1032" cy="1111"/>
            </a:xfrm>
          </p:grpSpPr>
          <p:sp>
            <p:nvSpPr>
              <p:cNvPr id="88" name="等腰三角形 87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6034" y="4539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89" name="矩形 8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25" y="4586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2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85" name="直接连接符 84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5863" y="4996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组合 25"/>
          <p:cNvGrpSpPr/>
          <p:nvPr>
            <p:custDataLst>
              <p:tags r:id="rId15"/>
            </p:custDataLst>
          </p:nvPr>
        </p:nvGrpSpPr>
        <p:grpSpPr>
          <a:xfrm>
            <a:off x="3723005" y="3757295"/>
            <a:ext cx="1917700" cy="704850"/>
            <a:chOff x="5863" y="5917"/>
            <a:chExt cx="3020" cy="1110"/>
          </a:xfrm>
        </p:grpSpPr>
        <p:sp>
          <p:nvSpPr>
            <p:cNvPr id="93" name="矩形 92"/>
            <p:cNvSpPr/>
            <p:nvPr>
              <p:custDataLst>
                <p:tags r:id="rId16"/>
              </p:custDataLst>
            </p:nvPr>
          </p:nvSpPr>
          <p:spPr>
            <a:xfrm>
              <a:off x="6995" y="5939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制定计划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17"/>
              </p:custDataLst>
            </p:nvPr>
          </p:nvGrpSpPr>
          <p:grpSpPr>
            <a:xfrm>
              <a:off x="5863" y="5917"/>
              <a:ext cx="1032" cy="1111"/>
              <a:chOff x="5863" y="5917"/>
              <a:chExt cx="1032" cy="1111"/>
            </a:xfrm>
          </p:grpSpPr>
          <p:sp>
            <p:nvSpPr>
              <p:cNvPr id="95" name="等腰三角形 94"/>
              <p:cNvSpPr/>
              <p:nvPr>
                <p:custDataLst>
                  <p:tags r:id="rId18"/>
                </p:custDataLst>
              </p:nvPr>
            </p:nvSpPr>
            <p:spPr>
              <a:xfrm rot="5400000">
                <a:off x="6034" y="5979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96" name="矩形 95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25" y="6026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3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92" name="直接连接符 91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5863" y="6436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>
            <p:custDataLst>
              <p:tags r:id="rId21"/>
            </p:custDataLst>
          </p:nvPr>
        </p:nvGrpSpPr>
        <p:grpSpPr>
          <a:xfrm>
            <a:off x="3723005" y="4671695"/>
            <a:ext cx="1917700" cy="704850"/>
            <a:chOff x="5863" y="7357"/>
            <a:chExt cx="3020" cy="1110"/>
          </a:xfrm>
        </p:grpSpPr>
        <p:sp>
          <p:nvSpPr>
            <p:cNvPr id="100" name="矩形 99"/>
            <p:cNvSpPr/>
            <p:nvPr>
              <p:custDataLst>
                <p:tags r:id="rId22"/>
              </p:custDataLst>
            </p:nvPr>
          </p:nvSpPr>
          <p:spPr>
            <a:xfrm>
              <a:off x="6995" y="7379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努力学习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>
              <p:custDataLst>
                <p:tags r:id="rId23"/>
              </p:custDataLst>
            </p:nvPr>
          </p:nvGrpSpPr>
          <p:grpSpPr>
            <a:xfrm>
              <a:off x="5863" y="7357"/>
              <a:ext cx="1032" cy="1111"/>
              <a:chOff x="5863" y="7357"/>
              <a:chExt cx="1032" cy="1111"/>
            </a:xfrm>
          </p:grpSpPr>
          <p:sp>
            <p:nvSpPr>
              <p:cNvPr id="102" name="等腰三角形 101"/>
              <p:cNvSpPr/>
              <p:nvPr>
                <p:custDataLst>
                  <p:tags r:id="rId24"/>
                </p:custDataLst>
              </p:nvPr>
            </p:nvSpPr>
            <p:spPr>
              <a:xfrm rot="5400000">
                <a:off x="6034" y="7419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103" name="矩形 102"/>
              <p:cNvSpPr/>
              <p:nvPr>
                <p:custDataLst>
                  <p:tags r:id="rId25"/>
                </p:custDataLst>
              </p:nvPr>
            </p:nvSpPr>
            <p:spPr>
              <a:xfrm>
                <a:off x="6125" y="7466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4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99" name="直接连接符 98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5863" y="7876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>
            <p:custDataLst>
              <p:tags r:id="rId27"/>
            </p:custDataLst>
          </p:nvPr>
        </p:nvGrpSpPr>
        <p:grpSpPr>
          <a:xfrm>
            <a:off x="6554470" y="2057400"/>
            <a:ext cx="1910080" cy="704850"/>
            <a:chOff x="10322" y="3240"/>
            <a:chExt cx="3008" cy="1110"/>
          </a:xfrm>
        </p:grpSpPr>
        <p:sp>
          <p:nvSpPr>
            <p:cNvPr id="121" name="矩形 120"/>
            <p:cNvSpPr/>
            <p:nvPr>
              <p:custDataLst>
                <p:tags r:id="rId28"/>
              </p:custDataLst>
            </p:nvPr>
          </p:nvSpPr>
          <p:spPr>
            <a:xfrm>
              <a:off x="11442" y="3288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应对挑战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20" name="组合 19"/>
            <p:cNvGrpSpPr/>
            <p:nvPr>
              <p:custDataLst>
                <p:tags r:id="rId29"/>
              </p:custDataLst>
            </p:nvPr>
          </p:nvGrpSpPr>
          <p:grpSpPr>
            <a:xfrm>
              <a:off x="10322" y="3240"/>
              <a:ext cx="1032" cy="1111"/>
              <a:chOff x="10322" y="3240"/>
              <a:chExt cx="1032" cy="1111"/>
            </a:xfrm>
          </p:grpSpPr>
          <p:sp>
            <p:nvSpPr>
              <p:cNvPr id="123" name="等腰三角形 122"/>
              <p:cNvSpPr/>
              <p:nvPr>
                <p:custDataLst>
                  <p:tags r:id="rId30"/>
                </p:custDataLst>
              </p:nvPr>
            </p:nvSpPr>
            <p:spPr>
              <a:xfrm rot="5400000">
                <a:off x="10494" y="3302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124" name="矩形 123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585" y="3349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5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0" name="直接连接符 119"/>
              <p:cNvCxnSpPr/>
              <p:nvPr>
                <p:custDataLst>
                  <p:tags r:id="rId32"/>
                </p:custDataLst>
              </p:nvPr>
            </p:nvCxnSpPr>
            <p:spPr>
              <a:xfrm flipV="1">
                <a:off x="10322" y="3759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>
            <p:custDataLst>
              <p:tags r:id="rId33"/>
            </p:custDataLst>
          </p:nvPr>
        </p:nvGrpSpPr>
        <p:grpSpPr>
          <a:xfrm>
            <a:off x="6554470" y="2862580"/>
            <a:ext cx="1861185" cy="704850"/>
            <a:chOff x="10322" y="4508"/>
            <a:chExt cx="2931" cy="1110"/>
          </a:xfrm>
        </p:grpSpPr>
        <p:sp>
          <p:nvSpPr>
            <p:cNvPr id="128" name="矩形 127"/>
            <p:cNvSpPr/>
            <p:nvPr>
              <p:custDataLst>
                <p:tags r:id="rId34"/>
              </p:custDataLst>
            </p:nvPr>
          </p:nvSpPr>
          <p:spPr>
            <a:xfrm>
              <a:off x="11365" y="4551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寻求支持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35"/>
              </p:custDataLst>
            </p:nvPr>
          </p:nvGrpSpPr>
          <p:grpSpPr>
            <a:xfrm>
              <a:off x="10322" y="4508"/>
              <a:ext cx="1032" cy="1111"/>
              <a:chOff x="10322" y="4508"/>
              <a:chExt cx="1032" cy="1111"/>
            </a:xfrm>
          </p:grpSpPr>
          <p:sp>
            <p:nvSpPr>
              <p:cNvPr id="130" name="等腰三角形 129"/>
              <p:cNvSpPr/>
              <p:nvPr>
                <p:custDataLst>
                  <p:tags r:id="rId36"/>
                </p:custDataLst>
              </p:nvPr>
            </p:nvSpPr>
            <p:spPr>
              <a:xfrm rot="5400000">
                <a:off x="10493" y="4570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131" name="矩形 130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584" y="4617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6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7" name="直接连接符 126"/>
              <p:cNvCxnSpPr/>
              <p:nvPr>
                <p:custDataLst>
                  <p:tags r:id="rId38"/>
                </p:custDataLst>
              </p:nvPr>
            </p:nvCxnSpPr>
            <p:spPr>
              <a:xfrm flipV="1">
                <a:off x="10322" y="5027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>
            <p:custDataLst>
              <p:tags r:id="rId39"/>
            </p:custDataLst>
          </p:nvPr>
        </p:nvGrpSpPr>
        <p:grpSpPr>
          <a:xfrm>
            <a:off x="6554470" y="3756025"/>
            <a:ext cx="1910080" cy="704850"/>
            <a:chOff x="10322" y="5915"/>
            <a:chExt cx="3008" cy="1110"/>
          </a:xfrm>
        </p:grpSpPr>
        <p:sp>
          <p:nvSpPr>
            <p:cNvPr id="137" name="矩形 136"/>
            <p:cNvSpPr/>
            <p:nvPr>
              <p:custDataLst>
                <p:tags r:id="rId40"/>
              </p:custDataLst>
            </p:nvPr>
          </p:nvSpPr>
          <p:spPr>
            <a:xfrm>
              <a:off x="11442" y="6005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保持健康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22" name="组合 21"/>
            <p:cNvGrpSpPr/>
            <p:nvPr>
              <p:custDataLst>
                <p:tags r:id="rId41"/>
              </p:custDataLst>
            </p:nvPr>
          </p:nvGrpSpPr>
          <p:grpSpPr>
            <a:xfrm>
              <a:off x="10322" y="5915"/>
              <a:ext cx="1032" cy="1111"/>
              <a:chOff x="10322" y="5915"/>
              <a:chExt cx="1032" cy="1111"/>
            </a:xfrm>
          </p:grpSpPr>
          <p:sp>
            <p:nvSpPr>
              <p:cNvPr id="139" name="等腰三角形 138"/>
              <p:cNvSpPr/>
              <p:nvPr>
                <p:custDataLst>
                  <p:tags r:id="rId42"/>
                </p:custDataLst>
              </p:nvPr>
            </p:nvSpPr>
            <p:spPr>
              <a:xfrm rot="5400000">
                <a:off x="10493" y="5977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140" name="矩形 139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584" y="6024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7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136" name="直接连接符 135"/>
              <p:cNvCxnSpPr/>
              <p:nvPr>
                <p:custDataLst>
                  <p:tags r:id="rId44"/>
                </p:custDataLst>
              </p:nvPr>
            </p:nvCxnSpPr>
            <p:spPr>
              <a:xfrm flipV="1">
                <a:off x="10322" y="6434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>
            <p:custDataLst>
              <p:tags r:id="rId45"/>
            </p:custDataLst>
          </p:nvPr>
        </p:nvGrpSpPr>
        <p:grpSpPr>
          <a:xfrm>
            <a:off x="6554470" y="4696460"/>
            <a:ext cx="1861185" cy="704850"/>
            <a:chOff x="10322" y="7396"/>
            <a:chExt cx="2931" cy="1110"/>
          </a:xfrm>
        </p:grpSpPr>
        <p:sp>
          <p:nvSpPr>
            <p:cNvPr id="11" name="矩形 10"/>
            <p:cNvSpPr/>
            <p:nvPr>
              <p:custDataLst>
                <p:tags r:id="rId46"/>
              </p:custDataLst>
            </p:nvPr>
          </p:nvSpPr>
          <p:spPr>
            <a:xfrm>
              <a:off x="11365" y="7439"/>
              <a:ext cx="1888" cy="774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2000">
                  <a:solidFill>
                    <a:srgbClr val="6699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结语</a:t>
              </a:r>
              <a:endParaRPr lang="zh-CN" altLang="en-US" sz="2000">
                <a:solidFill>
                  <a:srgbClr val="6699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47"/>
              </p:custDataLst>
            </p:nvPr>
          </p:nvGrpSpPr>
          <p:grpSpPr>
            <a:xfrm>
              <a:off x="10322" y="7396"/>
              <a:ext cx="1032" cy="1111"/>
              <a:chOff x="10322" y="7396"/>
              <a:chExt cx="1032" cy="1111"/>
            </a:xfrm>
          </p:grpSpPr>
          <p:sp>
            <p:nvSpPr>
              <p:cNvPr id="12" name="等腰三角形 11"/>
              <p:cNvSpPr/>
              <p:nvPr>
                <p:custDataLst>
                  <p:tags r:id="rId48"/>
                </p:custDataLst>
              </p:nvPr>
            </p:nvSpPr>
            <p:spPr>
              <a:xfrm rot="5400000">
                <a:off x="10493" y="7458"/>
                <a:ext cx="911" cy="786"/>
              </a:xfrm>
              <a:prstGeom prst="triangle">
                <a:avLst/>
              </a:prstGeom>
              <a:solidFill>
                <a:srgbClr val="D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rgbClr val="FFFFFF"/>
                    </a:solidFill>
                    <a:uLnTx/>
                    <a:uFillTx/>
                    <a:latin typeface="Calibri" panose="020F0502020204030204"/>
                    <a:ea typeface="Arial" panose="020B0604020202020204"/>
                    <a:cs typeface="+mn-cs"/>
                  </a:defRPr>
                </a:lvl9pPr>
              </a:lstStyle>
              <a:p/>
            </p:txBody>
          </p:sp>
          <p:sp>
            <p:nvSpPr>
              <p:cNvPr id="13" name="矩形 12"/>
              <p:cNvSpPr/>
              <p:nvPr>
                <p:custDataLst>
                  <p:tags r:id="rId49"/>
                </p:custDataLst>
              </p:nvPr>
            </p:nvSpPr>
            <p:spPr>
              <a:xfrm>
                <a:off x="10584" y="7505"/>
                <a:ext cx="448" cy="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lvl="0" algn="ctr">
                  <a:lnSpc>
                    <a:spcPct val="130000"/>
                  </a:lnSpc>
                </a:pPr>
                <a:r>
                  <a:rPr lang="zh-CN" altLang="zh-CN" sz="1600">
                    <a:solidFill>
                      <a:schemeClr val="tx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8</a:t>
                </a:r>
                <a:endParaRPr lang="zh-CN" altLang="zh-CN" sz="16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14" name="直接连接符 13"/>
              <p:cNvCxnSpPr/>
              <p:nvPr>
                <p:custDataLst>
                  <p:tags r:id="rId50"/>
                </p:custDataLst>
              </p:nvPr>
            </p:nvCxnSpPr>
            <p:spPr>
              <a:xfrm flipV="1">
                <a:off x="10322" y="7915"/>
                <a:ext cx="1033" cy="593"/>
              </a:xfrm>
              <a:prstGeom prst="line">
                <a:avLst/>
              </a:prstGeom>
              <a:ln w="19050">
                <a:solidFill>
                  <a:srgbClr val="0098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1117600" y="2755900"/>
            <a:ext cx="614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引言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1117600" y="3416300"/>
            <a:ext cx="614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高三，是每个学生人生中重要的一年。它如同一个分水岭，标志着我们从青涩的少年走向成熟。在这一年里，我们将面临无数的挑战和机遇，而最重要的，是我们将为自己的梦想而战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高考加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25" y="2663825"/>
            <a:ext cx="4439920" cy="296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2" grpId="2" animBg="1"/>
      <p:bldP spid="13" grpId="3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3" name="New shape"/>
          <p:cNvSpPr/>
          <p:nvPr/>
        </p:nvSpPr>
        <p:spPr>
          <a:xfrm>
            <a:off x="983615" y="1628775"/>
            <a:ext cx="366395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25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设定目标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目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20" y="1412240"/>
            <a:ext cx="6471285" cy="485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3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>
            <p:custDataLst>
              <p:tags r:id="rId3"/>
            </p:custDataLst>
          </p:nvPr>
        </p:nvSpPr>
        <p:spPr>
          <a:xfrm>
            <a:off x="991327" y="3976784"/>
            <a:ext cx="634020" cy="63402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>
            <p:custDataLst>
              <p:tags r:id="rId4"/>
            </p:custDataLst>
          </p:nvPr>
        </p:nvSpPr>
        <p:spPr>
          <a:xfrm>
            <a:off x="991327" y="3621732"/>
            <a:ext cx="9982017" cy="329691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如何设定目标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>
            <p:custDataLst>
              <p:tags r:id="rId5"/>
            </p:custDataLst>
          </p:nvPr>
        </p:nvSpPr>
        <p:spPr>
          <a:xfrm>
            <a:off x="991327" y="4137191"/>
            <a:ext cx="9982017" cy="1247118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设定目标时，我们需要根据自己的实际情况和梦想来制定。目标应该既具有挑战性，又具有一定的可实现性。同时，我们还需要将目标细化为具体的学习计划和行动步骤，这样才能更好地实现目标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New shape"/>
          <p:cNvSpPr/>
          <p:nvPr>
            <p:custDataLst>
              <p:tags r:id="rId6"/>
            </p:custDataLst>
          </p:nvPr>
        </p:nvSpPr>
        <p:spPr>
          <a:xfrm>
            <a:off x="991327" y="1990176"/>
            <a:ext cx="634020" cy="63402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New shape"/>
          <p:cNvSpPr/>
          <p:nvPr>
            <p:custDataLst>
              <p:tags r:id="rId7"/>
            </p:custDataLst>
          </p:nvPr>
        </p:nvSpPr>
        <p:spPr>
          <a:xfrm>
            <a:off x="991327" y="1635125"/>
            <a:ext cx="9982651" cy="329691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目标的重要性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>
            <p:custDataLst>
              <p:tags r:id="rId8"/>
            </p:custDataLst>
          </p:nvPr>
        </p:nvSpPr>
        <p:spPr>
          <a:xfrm>
            <a:off x="991327" y="2078939"/>
            <a:ext cx="9982651" cy="1231902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在高三这一年，设定明确的目标是至关重要的。目标不仅是我们努力的方向，更是我们前进的动力。一个明确的目标能够让我们更加专注于学习，更加有针对性地提升自己的能力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bldLvl="0" animBg="1"/>
      <p:bldP spid="13" grpId="3" bldLvl="0" animBg="1"/>
      <p:bldP spid="14" grpId="4" bldLvl="0" animBg="1"/>
      <p:bldP spid="4" grpId="1" bldLvl="0" animBg="1"/>
      <p:bldP spid="6" grpId="4" bldLvl="0" animBg="1"/>
      <p:bldP spid="15" grpId="5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3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制定计划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学习计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5" y="980440"/>
            <a:ext cx="5313680" cy="531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983615" y="3572510"/>
            <a:ext cx="635000" cy="762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983615" y="3216910"/>
            <a:ext cx="10156825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如何制定计划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983615" y="3661410"/>
            <a:ext cx="10156825" cy="129476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制定计划时，我们需要根据自己的学习情况和目标来制定。计划应该包括每天的学习任务、复习计划、考试时间安排等。同时，我们还需要留出一定的时间用于休息和娱乐，以保持身心健康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983615" y="2000885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New shape"/>
          <p:cNvSpPr/>
          <p:nvPr/>
        </p:nvSpPr>
        <p:spPr>
          <a:xfrm>
            <a:off x="983615" y="1645285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计划的作用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983615" y="2089785"/>
            <a:ext cx="10156190" cy="87058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计划是实现目标的重要保障。通过制定详细的计划，我们可以更好地安排自己的时间和精力，更加高效地学习。计划还能帮助我们养成良好的学习习惯，提高自我管理能力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bldLvl="0" animBg="1"/>
      <p:bldP spid="13" grpId="3" bldLvl="0" animBg="1"/>
      <p:bldP spid="14" grpId="4" bldLvl="0" animBg="1"/>
      <p:bldP spid="4" grpId="1" bldLvl="0" animBg="1"/>
      <p:bldP spid="6" grpId="4" bldLvl="0" animBg="1"/>
      <p:bldP spid="15" grpId="5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24765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努力学习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21209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学习方法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17600" y="2565400"/>
            <a:ext cx="487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在高三这一年，我们需要掌握一些有效的学习方法。例如，我们可以采用分块学习法，将大量的知识分成小块进行学习；我们还可以采用联想记忆法，将知识点与生活中的事物联系起来，便于记忆。此外，定期复习和做笔记也是很好的学习方法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学习方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65" y="2203450"/>
            <a:ext cx="5469255" cy="36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3" grpId="3" animBg="1"/>
      <p:bldP spid="14" grpId="4" animBg="1"/>
      <p:bldP spid="15" grpId="5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66600" cy="6851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1135" y="332105"/>
            <a:ext cx="11809095" cy="62649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911860" y="621030"/>
            <a:ext cx="10524490" cy="58483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3200" b="1" kern="1200">
                <a:solidFill>
                  <a:srgbClr val="315F8C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77C1E0"/>
                </a:solidFill>
                <a:latin typeface="宋体" panose="02010600030101010101" pitchFamily="2" charset="-122"/>
                <a:ea typeface="字魂58号-创中黑" panose="00000500000000000000" pitchFamily="2" charset="-122"/>
                <a:sym typeface="宋体" panose="02010600030101010101" pitchFamily="2" charset="-122"/>
              </a:rPr>
              <a:t>高三为梦想而战</a:t>
            </a:r>
            <a:endParaRPr lang="zh-CN" altLang="en-US" b="1">
              <a:solidFill>
                <a:srgbClr val="77C1E0"/>
              </a:solidFill>
              <a:latin typeface="宋体" panose="02010600030101010101" pitchFamily="2" charset="-122"/>
              <a:ea typeface="字魂58号-创中黑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71c5601c9053f8c74efdce529e05fdd4"/>
          <p:cNvPicPr>
            <a:picLocks noChangeAspect="1"/>
          </p:cNvPicPr>
          <p:nvPr/>
        </p:nvPicPr>
        <p:blipFill>
          <a:blip r:embed="rId2"/>
          <a:srcRect l="36061" t="22879" r="19848" b="33788"/>
          <a:stretch>
            <a:fillRect/>
          </a:stretch>
        </p:blipFill>
        <p:spPr>
          <a:xfrm flipH="1">
            <a:off x="0" y="548640"/>
            <a:ext cx="727075" cy="714375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17600" y="2197100"/>
            <a:ext cx="635000" cy="63500"/>
          </a:xfrm>
          <a:prstGeom prst="rect">
            <a:avLst/>
          </a:prstGeom>
          <a:solidFill>
            <a:srgbClr val="A2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17600" y="18415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学习态度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117600" y="2286000"/>
            <a:ext cx="3833495" cy="253047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除了学习方法外，良好的学习态度也是非常重要的。我们需要保持积极的心态，勇敢面对学习中的困难和挑战。同时，我们还需要保持耐心和毅力，坚持不懈地努力学习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 descr="学习态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0" y="1844675"/>
            <a:ext cx="6096000" cy="4084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11" grpId="1" animBg="1"/>
      <p:bldP spid="13" grpId="3" animBg="1"/>
      <p:bldP spid="14" grpId="4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0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1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2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3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4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5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2952755905507}"/>
</p:tagLst>
</file>

<file path=ppt/tags/tag16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7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8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19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0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1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2952755905507}"/>
</p:tagLst>
</file>

<file path=ppt/tags/tag22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3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4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5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6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7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2952755905507}"/>
</p:tagLst>
</file>

<file path=ppt/tags/tag28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29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2952755905507}"/>
</p:tagLst>
</file>

<file path=ppt/tags/tag30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1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2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3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4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5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6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7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8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39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0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1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2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3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4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5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6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7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8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49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50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1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2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3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4.xml><?xml version="1.0" encoding="utf-8"?>
<p:tagLst xmlns:p="http://schemas.openxmlformats.org/presentationml/2006/main">
  <p:tag name="KSO_WM_DIAGRAM_VIRTUALLY_FRAME" val="{&quot;height&quot;:300.861343283582,&quot;left&quot;:77.45,&quot;top&quot;:106.15,&quot;width&quot;:787.25}"/>
</p:tagLst>
</file>

<file path=ppt/tags/tag55.xml><?xml version="1.0" encoding="utf-8"?>
<p:tagLst xmlns:p="http://schemas.openxmlformats.org/presentationml/2006/main">
  <p:tag name="KSO_WM_UNIT_PLACING_PICTURE_USER_VIEWPORT" val="{&quot;height&quot;:299.9984251968504,&quot;width&quot;:9838.188976377953}"/>
</p:tagLst>
</file>

<file path=ppt/tags/tag56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commondata" val="eyJoZGlkIjoiMGY3YmJkYWQ1MjJlOGFkMTcwNGI1N2YyMWYxMzUxZWMifQ=="/>
</p:tagLst>
</file>

<file path=ppt/tags/tag6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7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8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5}"/>
</p:tagLst>
</file>

<file path=ppt/tags/tag9.xml><?xml version="1.0" encoding="utf-8"?>
<p:tagLst xmlns:p="http://schemas.openxmlformats.org/presentationml/2006/main">
  <p:tag name="KSO_WM_DIAGRAM_VIRTUALLY_FRAME" val="{&quot;height&quot;:273.5499606299213,&quot;left&quot;:293.15,&quot;top&quot;:151.833031496063,&quot;width&quot;:373.32952755905507}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4950"/>
      </a:accent1>
      <a:accent2>
        <a:srgbClr val="0C6C61"/>
      </a:accent2>
      <a:accent3>
        <a:srgbClr val="14545D"/>
      </a:accent3>
      <a:accent4>
        <a:srgbClr val="162B3F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WPS 演示</Application>
  <PresentationFormat>全屏显示(4:3)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字魂58号-创中黑</vt:lpstr>
      <vt:lpstr>黑体</vt:lpstr>
      <vt:lpstr>Calibri</vt:lpstr>
      <vt:lpstr>Arial</vt:lpstr>
      <vt:lpstr>微软雅黑</vt:lpstr>
      <vt:lpstr>Helvetica Light</vt:lpstr>
      <vt:lpstr>思源黑体-超粗体 1 Heavy</vt:lpstr>
      <vt:lpstr>Arial Unicode MS</vt:lpstr>
      <vt:lpstr>等线 Light</vt:lpstr>
      <vt:lpstr>等线</vt:lpstr>
      <vt:lpstr>Calibri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take me to hell</cp:lastModifiedBy>
  <cp:revision>58</cp:revision>
  <dcterms:created xsi:type="dcterms:W3CDTF">2024-04-19T06:37:00Z</dcterms:created>
  <dcterms:modified xsi:type="dcterms:W3CDTF">2024-04-19T11:47:10Z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D91653093BD94E8C9A7BDC58BCCC6641_12</vt:lpwstr>
  </property>
  <property fmtid="{D5CDD505-2E9C-101B-9397-08002B2CF9AE}" pid="3" name="KSOProductBuildVer">
    <vt:lpwstr>2052-12.1.0.16729</vt:lpwstr>
  </property>
</Properties>
</file>