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0"/>
  </p:notesMasterIdLst>
  <p:sldIdLst>
    <p:sldId id="259" r:id="rId4"/>
    <p:sldId id="264" r:id="rId5"/>
    <p:sldId id="261" r:id="rId6"/>
    <p:sldId id="265" r:id="rId7"/>
    <p:sldId id="276" r:id="rId8"/>
    <p:sldId id="277" r:id="rId9"/>
    <p:sldId id="267" r:id="rId11"/>
    <p:sldId id="268" r:id="rId12"/>
    <p:sldId id="263" r:id="rId13"/>
    <p:sldId id="278" r:id="rId14"/>
    <p:sldId id="279" r:id="rId15"/>
    <p:sldId id="266" r:id="rId16"/>
    <p:sldId id="271" r:id="rId17"/>
    <p:sldId id="269" r:id="rId18"/>
    <p:sldId id="281" r:id="rId19"/>
    <p:sldId id="292" r:id="rId20"/>
    <p:sldId id="293" r:id="rId21"/>
    <p:sldId id="294" r:id="rId22"/>
    <p:sldId id="270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8" autoAdjust="0"/>
    <p:restoredTop sz="99769" autoAdjust="0"/>
  </p:normalViewPr>
  <p:slideViewPr>
    <p:cSldViewPr snapToGrid="0" showGuides="1">
      <p:cViewPr>
        <p:scale>
          <a:sx n="75" d="100"/>
          <a:sy n="75" d="100"/>
        </p:scale>
        <p:origin x="-1194" y="-966"/>
      </p:cViewPr>
      <p:guideLst>
        <p:guide orient="horz" pos="219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C50FD-E5C6-489D-835E-E377B52C46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1AE65-152B-4BDE-9CB5-91050B0A895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word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om/jianli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excel/" TargetMode="Externa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Word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www.1ppt.com/word/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Excel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www.1ppt.com/excel/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个人简历：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www.1ppt.com/jianli/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1AE65-152B-4BDE-9CB5-91050B0A89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7C10-AFA9-47F6-B417-5025FFF1D4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3E56-B250-4383-82F5-70E51A5D70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7C10-AFA9-47F6-B417-5025FFF1D4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3E56-B250-4383-82F5-70E51A5D70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7C10-AFA9-47F6-B417-5025FFF1D4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3E56-B250-4383-82F5-70E51A5D70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7C10-AFA9-47F6-B417-5025FFF1D4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3E56-B250-4383-82F5-70E51A5D70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7C10-AFA9-47F6-B417-5025FFF1D4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3E56-B250-4383-82F5-70E51A5D70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7C10-AFA9-47F6-B417-5025FFF1D4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3E56-B250-4383-82F5-70E51A5D70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7C10-AFA9-47F6-B417-5025FFF1D4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3E56-B250-4383-82F5-70E51A5D70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7C10-AFA9-47F6-B417-5025FFF1D4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3E56-B250-4383-82F5-70E51A5D70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7C10-AFA9-47F6-B417-5025FFF1D4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3E56-B250-4383-82F5-70E51A5D70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7C10-AFA9-47F6-B417-5025FFF1D4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3E56-B250-4383-82F5-70E51A5D70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7C10-AFA9-47F6-B417-5025FFF1D4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3E56-B250-4383-82F5-70E51A5D70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7C10-AFA9-47F6-B417-5025FFF1D4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3E56-B250-4383-82F5-70E51A5D70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7C10-AFA9-47F6-B417-5025FFF1D4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3E56-B250-4383-82F5-70E51A5D70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7C10-AFA9-47F6-B417-5025FFF1D4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3E56-B250-4383-82F5-70E51A5D70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7C10-AFA9-47F6-B417-5025FFF1D4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3E56-B250-4383-82F5-70E51A5D70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7C10-AFA9-47F6-B417-5025FFF1D4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3E56-B250-4383-82F5-70E51A5D70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7C10-AFA9-47F6-B417-5025FFF1D4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3E56-B250-4383-82F5-70E51A5D70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7C10-AFA9-47F6-B417-5025FFF1D4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3E56-B250-4383-82F5-70E51A5D70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7C10-AFA9-47F6-B417-5025FFF1D4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3E56-B250-4383-82F5-70E51A5D70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7C10-AFA9-47F6-B417-5025FFF1D4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3E56-B250-4383-82F5-70E51A5D70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7C10-AFA9-47F6-B417-5025FFF1D4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3E56-B250-4383-82F5-70E51A5D70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7C10-AFA9-47F6-B417-5025FFF1D4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3E56-B250-4383-82F5-70E51A5D70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file:///D:\qq&#25991;&#20214;\712321467\Image\C2C\Image2\%7b75232B38-A165-1FB7-499C-2E1C792CACB5%7d.png" TargetMode="Externa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file:///D:\qq&#25991;&#20214;\712321467\Image\C2C\Image2\%7b75232B38-A165-1FB7-499C-2E1C792CACB5%7d.png" TargetMode="Externa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B7C10-AFA9-47F6-B417-5025FFF1D4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A3E56-B250-4383-82F5-70E51A5D70D8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2"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B7C10-AFA9-47F6-B417-5025FFF1D4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A3E56-B250-4383-82F5-70E51A5D70D8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2"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18042" y="1135380"/>
            <a:ext cx="7955915" cy="298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4000" dirty="0">
                <a:latin typeface="Times New Roman" panose="02020603050405020304"/>
                <a:ea typeface="微软雅黑" panose="020B0503020204020204" charset="-122"/>
                <a:cs typeface="拯救银河系" panose="02000000000000000000" charset="-122"/>
                <a:sym typeface="Times New Roman" panose="02020603050405020304"/>
              </a:rPr>
              <a:t>第二单元 遵守社会规则</a:t>
            </a:r>
            <a:endParaRPr lang="zh-CN" altLang="zh-CN" sz="4000" dirty="0">
              <a:latin typeface="Times New Roman" panose="02020603050405020304"/>
              <a:ea typeface="微软雅黑" panose="020B0503020204020204" charset="-122"/>
              <a:cs typeface="拯救银河系" panose="02000000000000000000" charset="-122"/>
              <a:sym typeface="Times New Roman" panose="02020603050405020304"/>
            </a:endParaRPr>
          </a:p>
          <a:p>
            <a:pPr algn="ctr"/>
            <a:r>
              <a:rPr lang="zh-CN" altLang="zh-CN" sz="4000" dirty="0">
                <a:latin typeface="Times New Roman" panose="02020603050405020304"/>
                <a:ea typeface="微软雅黑" panose="020B0503020204020204" charset="-122"/>
                <a:cs typeface="拯救银河系" panose="02000000000000000000" charset="-122"/>
                <a:sym typeface="Times New Roman" panose="02020603050405020304"/>
              </a:rPr>
              <a:t>第三课 社会生活离不开规则</a:t>
            </a:r>
            <a:endParaRPr lang="zh-CN" altLang="zh-CN" sz="3600" dirty="0">
              <a:latin typeface="Times New Roman" panose="02020603050405020304"/>
              <a:ea typeface="微软雅黑" panose="020B0503020204020204" charset="-122"/>
              <a:cs typeface="拯救银河系" panose="02000000000000000000" charset="-122"/>
              <a:sym typeface="Times New Roman" panose="02020603050405020304"/>
            </a:endParaRPr>
          </a:p>
          <a:p>
            <a:pPr algn="ctr"/>
            <a:endParaRPr lang="zh-CN" altLang="zh-CN" sz="3600" dirty="0">
              <a:latin typeface="Times New Roman" panose="02020603050405020304"/>
              <a:ea typeface="微软雅黑" panose="020B0503020204020204" charset="-122"/>
              <a:cs typeface="拯救银河系" panose="02000000000000000000" charset="-122"/>
              <a:sym typeface="Times New Roman" panose="02020603050405020304"/>
            </a:endParaRPr>
          </a:p>
          <a:p>
            <a:pPr algn="ctr"/>
            <a:r>
              <a:rPr lang="zh-CN" altLang="zh-CN" sz="7200" dirty="0">
                <a:latin typeface="Times New Roman" panose="02020603050405020304"/>
                <a:ea typeface="微软雅黑" panose="020B0503020204020204" charset="-122"/>
                <a:cs typeface="拯救银河系" panose="02000000000000000000" charset="-122"/>
                <a:sym typeface="Times New Roman" panose="02020603050405020304"/>
              </a:rPr>
              <a:t>第二框 遵守规则</a:t>
            </a:r>
            <a:endParaRPr lang="zh-CN" altLang="zh-CN" sz="7200" dirty="0">
              <a:latin typeface="Times New Roman" panose="02020603050405020304"/>
              <a:ea typeface="微软雅黑" panose="020B0503020204020204" charset="-122"/>
              <a:cs typeface="拯救银河系" panose="02000000000000000000" charset="-122"/>
              <a:sym typeface="Times New Roman" panose="02020603050405020304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1600" y="95250"/>
            <a:ext cx="11988800" cy="6667500"/>
            <a:chOff x="101600" y="95250"/>
            <a:chExt cx="11988800" cy="6667500"/>
          </a:xfrm>
        </p:grpSpPr>
        <p:sp>
          <p:nvSpPr>
            <p:cNvPr id="5" name="矩形 4"/>
            <p:cNvSpPr/>
            <p:nvPr/>
          </p:nvSpPr>
          <p:spPr>
            <a:xfrm>
              <a:off x="101600" y="95250"/>
              <a:ext cx="11988800" cy="6667500"/>
            </a:xfrm>
            <a:prstGeom prst="rect">
              <a:avLst/>
            </a:prstGeom>
            <a:noFill/>
            <a:ln>
              <a:solidFill>
                <a:srgbClr val="90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03200" y="203200"/>
              <a:ext cx="11785600" cy="6451600"/>
            </a:xfrm>
            <a:prstGeom prst="rect">
              <a:avLst/>
            </a:prstGeom>
            <a:noFill/>
            <a:ln>
              <a:solidFill>
                <a:srgbClr val="90A7B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1600" y="95250"/>
            <a:ext cx="11988800" cy="6667500"/>
            <a:chOff x="101600" y="95250"/>
            <a:chExt cx="11988800" cy="6667500"/>
          </a:xfrm>
        </p:grpSpPr>
        <p:sp>
          <p:nvSpPr>
            <p:cNvPr id="2" name="矩形 1"/>
            <p:cNvSpPr/>
            <p:nvPr/>
          </p:nvSpPr>
          <p:spPr>
            <a:xfrm>
              <a:off x="101600" y="95250"/>
              <a:ext cx="11988800" cy="6667500"/>
            </a:xfrm>
            <a:prstGeom prst="rect">
              <a:avLst/>
            </a:prstGeom>
            <a:noFill/>
            <a:ln>
              <a:solidFill>
                <a:srgbClr val="90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203200" y="203200"/>
              <a:ext cx="11785600" cy="6451600"/>
            </a:xfrm>
            <a:prstGeom prst="rect">
              <a:avLst/>
            </a:prstGeom>
            <a:noFill/>
            <a:ln>
              <a:solidFill>
                <a:srgbClr val="90A7B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03200" y="281305"/>
            <a:ext cx="73031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微软雅黑" panose="020B0503020204020204" charset="-122"/>
                <a:cs typeface="微软雅黑" panose="020B0503020204020204" charset="-122"/>
                <a:sym typeface="Times New Roman" panose="02020603050405020304"/>
              </a:rPr>
              <a:t>2.</a:t>
            </a:r>
            <a:r>
              <a:rPr lang="zh-CN" altLang="en-US" sz="3600" b="1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微软雅黑" panose="020B0503020204020204" charset="-122"/>
                <a:cs typeface="微软雅黑" panose="020B0503020204020204" charset="-122"/>
                <a:sym typeface="Times New Roman" panose="02020603050405020304"/>
              </a:rPr>
              <a:t>我们应如何自觉遵守规则？</a:t>
            </a:r>
            <a:endParaRPr lang="zh-CN" altLang="en-US" sz="3600" b="1">
              <a:solidFill>
                <a:schemeClr val="accent4">
                  <a:lumMod val="50000"/>
                </a:schemeClr>
              </a:solidFill>
              <a:latin typeface="Times New Roman" panose="02020603050405020304"/>
              <a:ea typeface="微软雅黑" panose="020B0503020204020204" charset="-122"/>
              <a:cs typeface="微软雅黑" panose="020B0503020204020204" charset="-122"/>
              <a:sym typeface="Times New Roman" panose="02020603050405020304"/>
            </a:endParaRPr>
          </a:p>
          <a:p>
            <a:endParaRPr lang="zh-CN" altLang="en-US" sz="3600" b="1">
              <a:solidFill>
                <a:schemeClr val="accent4">
                  <a:lumMod val="50000"/>
                </a:schemeClr>
              </a:solidFill>
              <a:latin typeface="Times New Roman" panose="02020603050405020304"/>
              <a:ea typeface="微软雅黑" panose="020B0503020204020204" charset="-122"/>
              <a:cs typeface="微软雅黑" panose="020B0503020204020204" charset="-122"/>
              <a:sym typeface="Times New Roman" panose="02020603050405020304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9051290" y="4417695"/>
            <a:ext cx="2844165" cy="213550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525145" y="1144905"/>
            <a:ext cx="1101471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36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①遵守社会规则需要他律和自律。</a:t>
            </a:r>
            <a:endParaRPr lang="zh-CN" sz="3600" dirty="0" smtClean="0">
              <a:solidFill>
                <a:schemeClr val="tx1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zh-CN" sz="3600" dirty="0" smtClean="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②遵守社会规则，需要我们发自内心地</a:t>
            </a:r>
            <a:r>
              <a:rPr lang="zh-CN" sz="36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敬畏规则</a:t>
            </a:r>
            <a:r>
              <a:rPr lang="zh-CN" sz="3600" dirty="0" smtClean="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，将规则作为自己行动的准绳</a:t>
            </a:r>
            <a:r>
              <a:rPr lang="zh-CN" altLang="en-US" sz="3600" dirty="0" smtClean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，</a:t>
            </a:r>
            <a:r>
              <a:rPr lang="zh-CN" sz="36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内化于心、外化于行</a:t>
            </a:r>
            <a:r>
              <a:rPr lang="zh-CN" sz="3600" dirty="0" smtClean="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。</a:t>
            </a:r>
            <a:endParaRPr lang="zh-CN" sz="3600" dirty="0" smtClean="0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sz="2800" dirty="0" smtClean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      </a:t>
            </a:r>
            <a:endParaRPr lang="zh-CN" altLang="en-US" sz="2800" dirty="0" smtClean="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1600" y="95250"/>
            <a:ext cx="11988800" cy="6667500"/>
            <a:chOff x="101600" y="95250"/>
            <a:chExt cx="11988800" cy="6667500"/>
          </a:xfrm>
        </p:grpSpPr>
        <p:sp>
          <p:nvSpPr>
            <p:cNvPr id="2" name="矩形 1"/>
            <p:cNvSpPr/>
            <p:nvPr/>
          </p:nvSpPr>
          <p:spPr>
            <a:xfrm>
              <a:off x="101600" y="95250"/>
              <a:ext cx="11988800" cy="6667500"/>
            </a:xfrm>
            <a:prstGeom prst="rect">
              <a:avLst/>
            </a:prstGeom>
            <a:noFill/>
            <a:ln>
              <a:solidFill>
                <a:srgbClr val="90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203200" y="203200"/>
              <a:ext cx="11785600" cy="6451600"/>
            </a:xfrm>
            <a:prstGeom prst="rect">
              <a:avLst/>
            </a:prstGeom>
            <a:noFill/>
            <a:ln>
              <a:solidFill>
                <a:srgbClr val="90A7B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</p:grpSp>
      <p:sp>
        <p:nvSpPr>
          <p:cNvPr id="25" name="TextBox 9"/>
          <p:cNvSpPr txBox="1"/>
          <p:nvPr/>
        </p:nvSpPr>
        <p:spPr>
          <a:xfrm>
            <a:off x="304800" y="203200"/>
            <a:ext cx="53390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三、维护与改进规则</a:t>
            </a:r>
            <a:endParaRPr lang="zh-CN" altLang="en-US" sz="3200" dirty="0" smtClean="0">
              <a:solidFill>
                <a:schemeClr val="tx1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200" y="786130"/>
            <a:ext cx="6191250" cy="3684905"/>
          </a:xfrm>
          <a:prstGeom prst="rect">
            <a:avLst/>
          </a:prstGeom>
        </p:spPr>
      </p:pic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57950" y="786130"/>
            <a:ext cx="5414010" cy="3684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本框 5"/>
          <p:cNvSpPr txBox="1"/>
          <p:nvPr/>
        </p:nvSpPr>
        <p:spPr>
          <a:xfrm>
            <a:off x="383540" y="4994275"/>
            <a:ext cx="99987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latin typeface="Times New Roman" panose="02020603050405020304"/>
                <a:ea typeface="微软雅黑" panose="020B0503020204020204" charset="-122"/>
                <a:cs typeface="微软雅黑" panose="020B0503020204020204" charset="-122"/>
                <a:sym typeface="Times New Roman" panose="02020603050405020304"/>
              </a:rPr>
              <a:t> 你有过这些行为吗？面对这些行为，我们可以怎么做？</a:t>
            </a:r>
            <a:endParaRPr lang="zh-CN" altLang="en-US" sz="3200">
              <a:latin typeface="Times New Roman" panose="02020603050405020304"/>
              <a:ea typeface="微软雅黑" panose="020B0503020204020204" charset="-122"/>
              <a:cs typeface="微软雅黑" panose="020B0503020204020204" charset="-122"/>
              <a:sym typeface="Times New Roman" panose="02020603050405020304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611100" y="124333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1600" y="95250"/>
            <a:ext cx="11988800" cy="6667500"/>
            <a:chOff x="101600" y="95250"/>
            <a:chExt cx="11988800" cy="6667500"/>
          </a:xfrm>
        </p:grpSpPr>
        <p:sp>
          <p:nvSpPr>
            <p:cNvPr id="2" name="矩形 1"/>
            <p:cNvSpPr/>
            <p:nvPr/>
          </p:nvSpPr>
          <p:spPr>
            <a:xfrm>
              <a:off x="101600" y="95250"/>
              <a:ext cx="11988800" cy="6667500"/>
            </a:xfrm>
            <a:prstGeom prst="rect">
              <a:avLst/>
            </a:prstGeom>
            <a:noFill/>
            <a:ln>
              <a:solidFill>
                <a:srgbClr val="90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203200" y="203200"/>
              <a:ext cx="11785600" cy="6451600"/>
            </a:xfrm>
            <a:prstGeom prst="rect">
              <a:avLst/>
            </a:prstGeom>
            <a:noFill/>
            <a:ln>
              <a:solidFill>
                <a:srgbClr val="90A7B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03200" y="281305"/>
            <a:ext cx="84810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微软雅黑" panose="020B0503020204020204" charset="-122"/>
                <a:cs typeface="微软雅黑" panose="020B0503020204020204" charset="-122"/>
                <a:sym typeface="Times New Roman" panose="02020603050405020304"/>
              </a:rPr>
              <a:t>3.</a:t>
            </a:r>
            <a:r>
              <a:rPr lang="zh-CN" alt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微软雅黑" panose="020B0503020204020204" charset="-122"/>
                <a:cs typeface="微软雅黑" panose="020B0503020204020204" charset="-122"/>
                <a:sym typeface="Times New Roman" panose="02020603050405020304"/>
              </a:rPr>
              <a:t>我们应如何坚定维护规则？（怎么做）</a:t>
            </a:r>
            <a:endParaRPr lang="zh-CN" altLang="en-US" sz="3600" b="1" dirty="0">
              <a:solidFill>
                <a:schemeClr val="accent4">
                  <a:lumMod val="50000"/>
                </a:schemeClr>
              </a:solidFill>
              <a:latin typeface="Times New Roman" panose="02020603050405020304"/>
              <a:ea typeface="微软雅黑" panose="020B0503020204020204" charset="-122"/>
              <a:cs typeface="微软雅黑" panose="020B0503020204020204" charset="-122"/>
              <a:sym typeface="Times New Roman" panose="02020603050405020304"/>
            </a:endParaRPr>
          </a:p>
          <a:p>
            <a:endParaRPr lang="zh-CN" altLang="en-US" sz="3600" b="1" dirty="0">
              <a:solidFill>
                <a:schemeClr val="accent4">
                  <a:lumMod val="50000"/>
                </a:schemeClr>
              </a:solidFill>
              <a:latin typeface="Times New Roman" panose="02020603050405020304"/>
              <a:ea typeface="微软雅黑" panose="020B0503020204020204" charset="-122"/>
              <a:cs typeface="微软雅黑" panose="020B0503020204020204" charset="-122"/>
              <a:sym typeface="Times New Roman" panose="02020603050405020304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9098915" y="4487545"/>
            <a:ext cx="2889885" cy="21672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88290" y="1161415"/>
            <a:ext cx="11615420" cy="19135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①</a:t>
            </a:r>
            <a:r>
              <a:rPr lang="zh-CN" altLang="en-US" sz="3200" b="1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要</a:t>
            </a: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从</a:t>
            </a:r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自己</a:t>
            </a: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做起</a:t>
            </a:r>
            <a:r>
              <a:rPr lang="zh-CN" altLang="en-US" sz="3200" b="1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，自觉遵守规则；</a:t>
            </a:r>
            <a:endParaRPr lang="zh-CN" altLang="en-US" sz="3200" b="1" dirty="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  <a:p>
            <a:pPr>
              <a:lnSpc>
                <a:spcPct val="200000"/>
              </a:lnSpc>
            </a:pPr>
            <a:r>
              <a:rPr lang="zh-CN" altLang="en-US" sz="3200" b="1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②要在保护自身安全的前提下，</a:t>
            </a: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提醒、监督、帮助</a:t>
            </a:r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他人</a:t>
            </a: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遵守规则</a:t>
            </a:r>
            <a:r>
              <a:rPr lang="zh-CN" altLang="en-US" sz="3200" b="1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。</a:t>
            </a:r>
            <a:endParaRPr lang="zh-CN" altLang="en-US" sz="3200" b="1" dirty="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947332" y="351511"/>
            <a:ext cx="3804057" cy="3804057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01600" y="95250"/>
            <a:ext cx="11988800" cy="6667500"/>
            <a:chOff x="101600" y="95250"/>
            <a:chExt cx="11988800" cy="6667500"/>
          </a:xfrm>
        </p:grpSpPr>
        <p:sp>
          <p:nvSpPr>
            <p:cNvPr id="2" name="矩形 1"/>
            <p:cNvSpPr/>
            <p:nvPr/>
          </p:nvSpPr>
          <p:spPr>
            <a:xfrm>
              <a:off x="101600" y="95250"/>
              <a:ext cx="11988800" cy="6667500"/>
            </a:xfrm>
            <a:prstGeom prst="rect">
              <a:avLst/>
            </a:prstGeom>
            <a:noFill/>
            <a:ln>
              <a:solidFill>
                <a:srgbClr val="90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203200" y="203200"/>
              <a:ext cx="11785600" cy="6451600"/>
            </a:xfrm>
            <a:prstGeom prst="rect">
              <a:avLst/>
            </a:prstGeom>
            <a:noFill/>
            <a:ln>
              <a:solidFill>
                <a:srgbClr val="90A7B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83286" y="1484959"/>
            <a:ext cx="3360977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>
                <a:ln>
                  <a:noFill/>
                  <a:prstDash val="solid"/>
                </a:ln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cs typeface="黑体" panose="02010609060101010101" charset="-122"/>
                <a:sym typeface="Times New Roman" panose="02020603050405020304"/>
              </a:rPr>
              <a:t>如果是规则有问题呢？ </a:t>
            </a:r>
            <a:endParaRPr lang="zh-CN" altLang="en-US" sz="4800">
              <a:ln>
                <a:noFill/>
                <a:prstDash val="solid"/>
              </a:ln>
              <a:solidFill>
                <a:schemeClr val="tx1"/>
              </a:solidFill>
              <a:latin typeface="Times New Roman" panose="02020603050405020304"/>
              <a:ea typeface="微软雅黑" panose="020B0503020204020204" charset="-122"/>
              <a:cs typeface="黑体" panose="02010609060101010101" charset="-122"/>
              <a:sym typeface="Times New Roman" panose="02020603050405020304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789940" y="850900"/>
            <a:ext cx="3903980" cy="3383915"/>
          </a:xfrm>
          <a:prstGeom prst="roundRect">
            <a:avLst>
              <a:gd name="adj" fmla="val 39687"/>
            </a:avLst>
          </a:prstGeom>
          <a:noFill/>
          <a:ln w="25400" cap="rnd">
            <a:solidFill>
              <a:srgbClr val="90A7B5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877570" y="864235"/>
            <a:ext cx="3651885" cy="3291840"/>
          </a:xfrm>
          <a:prstGeom prst="roundRect">
            <a:avLst>
              <a:gd name="adj" fmla="val 39687"/>
            </a:avLst>
          </a:prstGeom>
          <a:noFill/>
          <a:ln w="9525" cap="rnd">
            <a:solidFill>
              <a:srgbClr val="90A7B5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21130" y="4921885"/>
            <a:ext cx="84810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微软雅黑" panose="020B0503020204020204" charset="-122"/>
                <a:cs typeface="微软雅黑" panose="020B0503020204020204" charset="-122"/>
                <a:sym typeface="Times New Roman" panose="02020603050405020304"/>
              </a:rPr>
              <a:t>要积极改进规则！</a:t>
            </a:r>
            <a:endParaRPr lang="zh-CN" altLang="en-US" sz="4800" b="1">
              <a:solidFill>
                <a:schemeClr val="accent4">
                  <a:lumMod val="50000"/>
                </a:schemeClr>
              </a:solidFill>
              <a:latin typeface="Times New Roman" panose="02020603050405020304"/>
              <a:ea typeface="微软雅黑" panose="020B0503020204020204" charset="-122"/>
              <a:cs typeface="微软雅黑" panose="020B0503020204020204" charset="-122"/>
              <a:sym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1600" y="95250"/>
            <a:ext cx="11988800" cy="6667500"/>
            <a:chOff x="101600" y="95250"/>
            <a:chExt cx="11988800" cy="6667500"/>
          </a:xfrm>
        </p:grpSpPr>
        <p:sp>
          <p:nvSpPr>
            <p:cNvPr id="2" name="矩形 1"/>
            <p:cNvSpPr/>
            <p:nvPr/>
          </p:nvSpPr>
          <p:spPr>
            <a:xfrm>
              <a:off x="101600" y="95250"/>
              <a:ext cx="11988800" cy="6667500"/>
            </a:xfrm>
            <a:prstGeom prst="rect">
              <a:avLst/>
            </a:prstGeom>
            <a:noFill/>
            <a:ln>
              <a:solidFill>
                <a:srgbClr val="90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203200" y="203200"/>
              <a:ext cx="11785600" cy="6451600"/>
            </a:xfrm>
            <a:prstGeom prst="rect">
              <a:avLst/>
            </a:prstGeom>
            <a:noFill/>
            <a:ln>
              <a:solidFill>
                <a:srgbClr val="90A7B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71145" y="203200"/>
            <a:ext cx="84810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微软雅黑" panose="020B0503020204020204" charset="-122"/>
                <a:cs typeface="微软雅黑" panose="020B0503020204020204" charset="-122"/>
                <a:sym typeface="Times New Roman" panose="02020603050405020304"/>
              </a:rPr>
              <a:t>4.</a:t>
            </a:r>
            <a:r>
              <a:rPr lang="zh-CN" alt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微软雅黑" panose="020B0503020204020204" charset="-122"/>
                <a:cs typeface="微软雅黑" panose="020B0503020204020204" charset="-122"/>
                <a:sym typeface="Times New Roman" panose="02020603050405020304"/>
              </a:rPr>
              <a:t>为什么要积极改进规则？（为什么）</a:t>
            </a:r>
            <a:endParaRPr lang="zh-CN" altLang="en-US" sz="3600" b="1" dirty="0">
              <a:solidFill>
                <a:schemeClr val="accent4">
                  <a:lumMod val="50000"/>
                </a:schemeClr>
              </a:solidFill>
              <a:latin typeface="Times New Roman" panose="02020603050405020304"/>
              <a:ea typeface="微软雅黑" panose="020B0503020204020204" charset="-122"/>
              <a:cs typeface="微软雅黑" panose="020B0503020204020204" charset="-122"/>
              <a:sym typeface="Times New Roman" panose="02020603050405020304"/>
            </a:endParaRPr>
          </a:p>
          <a:p>
            <a:endParaRPr lang="zh-CN" altLang="en-US" sz="3600" b="1" dirty="0">
              <a:solidFill>
                <a:schemeClr val="accent4">
                  <a:lumMod val="50000"/>
                </a:schemeClr>
              </a:solidFill>
              <a:latin typeface="Times New Roman" panose="02020603050405020304"/>
              <a:ea typeface="微软雅黑" panose="020B0503020204020204" charset="-122"/>
              <a:cs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3200" y="5057775"/>
            <a:ext cx="11021695" cy="1202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217728" tIns="108864" rIns="217728" bIns="108864" anchor="ctr">
            <a:spAutoFit/>
          </a:bodyPr>
          <a:lstStyle/>
          <a:p>
            <a:r>
              <a:rPr lang="zh-CN" altLang="en-US" sz="3200" dirty="0" smtClean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　　①规则不是一成不变的。随着社会的</a:t>
            </a:r>
            <a:r>
              <a:rPr lang="zh-CN" altLang="en-US" sz="32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发展</a:t>
            </a:r>
            <a:r>
              <a:rPr lang="zh-CN" altLang="en-US" sz="3200" dirty="0" smtClean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和社会生活的</a:t>
            </a:r>
            <a:r>
              <a:rPr lang="zh-CN" altLang="en-US" sz="32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变迁</a:t>
            </a:r>
            <a:r>
              <a:rPr lang="zh-CN" altLang="en-US" sz="3200" dirty="0" smtClean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，一些原来没有的规则，需要</a:t>
            </a:r>
            <a:r>
              <a:rPr lang="zh-CN" altLang="en-US" sz="32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制定</a:t>
            </a:r>
            <a:r>
              <a:rPr lang="zh-CN" altLang="en-US" sz="3200" dirty="0" smtClean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。</a:t>
            </a:r>
            <a:endParaRPr lang="zh-CN" altLang="en-US" sz="3200" dirty="0" smtClean="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926330" y="1782445"/>
            <a:ext cx="6962775" cy="1482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3200" b="1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2018年8月31日中国正式出台《电子商务法》，2019年1月1日正式实施。</a:t>
            </a:r>
            <a:endParaRPr sz="3200" b="1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71145" y="1480185"/>
            <a:ext cx="4469765" cy="32245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1600" y="95250"/>
            <a:ext cx="11988800" cy="6667500"/>
            <a:chOff x="101600" y="95250"/>
            <a:chExt cx="11988800" cy="6667500"/>
          </a:xfrm>
        </p:grpSpPr>
        <p:sp>
          <p:nvSpPr>
            <p:cNvPr id="2" name="矩形 1"/>
            <p:cNvSpPr/>
            <p:nvPr/>
          </p:nvSpPr>
          <p:spPr>
            <a:xfrm>
              <a:off x="101600" y="95250"/>
              <a:ext cx="11988800" cy="6667500"/>
            </a:xfrm>
            <a:prstGeom prst="rect">
              <a:avLst/>
            </a:prstGeom>
            <a:noFill/>
            <a:ln>
              <a:solidFill>
                <a:srgbClr val="90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203200" y="203200"/>
              <a:ext cx="11785600" cy="6451600"/>
            </a:xfrm>
            <a:prstGeom prst="rect">
              <a:avLst/>
            </a:prstGeom>
            <a:noFill/>
            <a:ln>
              <a:solidFill>
                <a:srgbClr val="90A7B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03200" y="281305"/>
            <a:ext cx="84810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微软雅黑" panose="020B0503020204020204" charset="-122"/>
                <a:cs typeface="微软雅黑" panose="020B0503020204020204" charset="-122"/>
                <a:sym typeface="Times New Roman" panose="02020603050405020304"/>
              </a:rPr>
              <a:t>4.</a:t>
            </a:r>
            <a:r>
              <a:rPr lang="zh-CN" altLang="en-US" sz="3600" b="1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微软雅黑" panose="020B0503020204020204" charset="-122"/>
                <a:cs typeface="微软雅黑" panose="020B0503020204020204" charset="-122"/>
                <a:sym typeface="Times New Roman" panose="02020603050405020304"/>
              </a:rPr>
              <a:t>为什么要积极改进规则？（为什么）</a:t>
            </a:r>
            <a:endParaRPr lang="zh-CN" altLang="en-US" sz="3600" b="1">
              <a:solidFill>
                <a:schemeClr val="accent4">
                  <a:lumMod val="50000"/>
                </a:schemeClr>
              </a:solidFill>
              <a:latin typeface="Times New Roman" panose="02020603050405020304"/>
              <a:ea typeface="微软雅黑" panose="020B0503020204020204" charset="-122"/>
              <a:cs typeface="微软雅黑" panose="020B0503020204020204" charset="-122"/>
              <a:sym typeface="Times New Roman" panose="02020603050405020304"/>
            </a:endParaRPr>
          </a:p>
          <a:p>
            <a:endParaRPr lang="zh-CN" altLang="en-US" sz="3600" b="1">
              <a:solidFill>
                <a:schemeClr val="accent4">
                  <a:lumMod val="50000"/>
                </a:schemeClr>
              </a:solidFill>
              <a:latin typeface="Times New Roman" panose="02020603050405020304"/>
              <a:ea typeface="微软雅黑" panose="020B0503020204020204" charset="-122"/>
              <a:cs typeface="微软雅黑" panose="020B0503020204020204" charset="-122"/>
              <a:sym typeface="Times New Roman" panose="02020603050405020304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203200" y="1577975"/>
            <a:ext cx="3964305" cy="2383155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10" name="矩形 9"/>
          <p:cNvSpPr/>
          <p:nvPr/>
        </p:nvSpPr>
        <p:spPr>
          <a:xfrm>
            <a:off x="301625" y="4834255"/>
            <a:ext cx="112452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②一些</a:t>
            </a:r>
            <a:r>
              <a:rPr lang="zh-CN" altLang="en-US" sz="3600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原有的规则失去</a:t>
            </a:r>
            <a:r>
              <a:rPr lang="zh-CN" altLang="en-US" sz="3600" dirty="0" smtClean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了存在的合理性</a:t>
            </a:r>
            <a:r>
              <a:rPr lang="zh-CN" altLang="en-US" sz="3600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，需要</a:t>
            </a:r>
            <a:r>
              <a:rPr lang="zh-CN" altLang="en-US" sz="36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废除</a:t>
            </a:r>
            <a:r>
              <a:rPr lang="en-US" altLang="zh-CN" sz="3600" dirty="0" smtClean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;</a:t>
            </a:r>
            <a:endParaRPr lang="en-US" altLang="zh-CN" sz="3600" dirty="0" smtClean="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00270" y="1739265"/>
            <a:ext cx="728853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2013年12月28日全国人大常委会通过了关于废止有关劳动教养法律规定的决定，这意味着已实施50多年的劳教制度被依法废止。</a:t>
            </a:r>
            <a:endParaRPr lang="zh-CN" altLang="en-US" sz="3200" b="1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1600" y="95250"/>
            <a:ext cx="11988800" cy="6667500"/>
            <a:chOff x="101600" y="95250"/>
            <a:chExt cx="11988800" cy="6667500"/>
          </a:xfrm>
        </p:grpSpPr>
        <p:sp>
          <p:nvSpPr>
            <p:cNvPr id="2" name="矩形 1"/>
            <p:cNvSpPr/>
            <p:nvPr/>
          </p:nvSpPr>
          <p:spPr>
            <a:xfrm>
              <a:off x="101600" y="95250"/>
              <a:ext cx="11988800" cy="6667500"/>
            </a:xfrm>
            <a:prstGeom prst="rect">
              <a:avLst/>
            </a:prstGeom>
            <a:noFill/>
            <a:ln>
              <a:solidFill>
                <a:srgbClr val="90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203200" y="203200"/>
              <a:ext cx="11785600" cy="6451600"/>
            </a:xfrm>
            <a:prstGeom prst="rect">
              <a:avLst/>
            </a:prstGeom>
            <a:noFill/>
            <a:ln>
              <a:solidFill>
                <a:srgbClr val="90A7B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03200" y="281305"/>
            <a:ext cx="84810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微软雅黑" panose="020B0503020204020204" charset="-122"/>
                <a:cs typeface="微软雅黑" panose="020B0503020204020204" charset="-122"/>
                <a:sym typeface="Times New Roman" panose="02020603050405020304"/>
              </a:rPr>
              <a:t>4.</a:t>
            </a:r>
            <a:r>
              <a:rPr lang="zh-CN" altLang="en-US" sz="3600" b="1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微软雅黑" panose="020B0503020204020204" charset="-122"/>
                <a:cs typeface="微软雅黑" panose="020B0503020204020204" charset="-122"/>
                <a:sym typeface="Times New Roman" panose="02020603050405020304"/>
              </a:rPr>
              <a:t>为什么要积极改进规则？（为什么）</a:t>
            </a:r>
            <a:endParaRPr lang="zh-CN" altLang="en-US" sz="3600" b="1">
              <a:solidFill>
                <a:schemeClr val="accent4">
                  <a:lumMod val="50000"/>
                </a:schemeClr>
              </a:solidFill>
              <a:latin typeface="Times New Roman" panose="02020603050405020304"/>
              <a:ea typeface="微软雅黑" panose="020B0503020204020204" charset="-122"/>
              <a:cs typeface="微软雅黑" panose="020B0503020204020204" charset="-122"/>
              <a:sym typeface="Times New Roman" panose="02020603050405020304"/>
            </a:endParaRPr>
          </a:p>
          <a:p>
            <a:endParaRPr lang="zh-CN" altLang="en-US" sz="3600" b="1">
              <a:solidFill>
                <a:schemeClr val="accent4">
                  <a:lumMod val="50000"/>
                </a:schemeClr>
              </a:solidFill>
              <a:latin typeface="Times New Roman" panose="02020603050405020304"/>
              <a:ea typeface="微软雅黑" panose="020B0503020204020204" charset="-122"/>
              <a:cs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5630" y="4599305"/>
            <a:ext cx="1100010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③一些</a:t>
            </a:r>
            <a:r>
              <a:rPr lang="zh-CN" altLang="en-US" sz="3600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原有的规则不能完全适应实际生活的变化，需要加以</a:t>
            </a:r>
            <a:r>
              <a:rPr lang="zh-CN" altLang="en-US" sz="3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调整和</a:t>
            </a:r>
            <a:r>
              <a:rPr lang="zh-CN" altLang="en-US" sz="36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完善</a:t>
            </a:r>
            <a:r>
              <a:rPr lang="zh-CN" altLang="en-US" sz="3600" dirty="0" smtClean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。</a:t>
            </a:r>
            <a:endParaRPr lang="zh-CN" altLang="en-US" sz="3600" dirty="0" smtClean="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01260" y="1480185"/>
            <a:ext cx="698754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2018</a:t>
            </a:r>
            <a:r>
              <a:rPr lang="zh-CN" altLang="en-US" sz="2800" b="1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年</a:t>
            </a:r>
            <a:r>
              <a:rPr sz="2800" b="1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3月11日下午，十三届全国人大一次会议第三次全体会议经投票表决，通过了《中华人民共和国宪法修正案》。这是继2004年3月14日第十届全国人大第二次会议通过宪法修正案后，我国宪法迎来的又一次修改！</a:t>
            </a:r>
            <a:endParaRPr sz="2800" b="1" dirty="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78765" y="1428115"/>
            <a:ext cx="4509135" cy="27889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1600" y="95250"/>
            <a:ext cx="11988800" cy="6667500"/>
            <a:chOff x="101600" y="95250"/>
            <a:chExt cx="11988800" cy="6667500"/>
          </a:xfrm>
        </p:grpSpPr>
        <p:sp>
          <p:nvSpPr>
            <p:cNvPr id="2" name="矩形 1"/>
            <p:cNvSpPr/>
            <p:nvPr/>
          </p:nvSpPr>
          <p:spPr>
            <a:xfrm>
              <a:off x="101600" y="95250"/>
              <a:ext cx="11988800" cy="6667500"/>
            </a:xfrm>
            <a:prstGeom prst="rect">
              <a:avLst/>
            </a:prstGeom>
            <a:noFill/>
            <a:ln>
              <a:solidFill>
                <a:srgbClr val="90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203200" y="203200"/>
              <a:ext cx="11785600" cy="6451600"/>
            </a:xfrm>
            <a:prstGeom prst="rect">
              <a:avLst/>
            </a:prstGeom>
            <a:noFill/>
            <a:ln>
              <a:solidFill>
                <a:srgbClr val="90A7B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03200" y="281305"/>
            <a:ext cx="84810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微软雅黑" panose="020B0503020204020204" charset="-122"/>
                <a:cs typeface="微软雅黑" panose="020B0503020204020204" charset="-122"/>
                <a:sym typeface="Times New Roman" panose="02020603050405020304"/>
              </a:rPr>
              <a:t>4.</a:t>
            </a:r>
            <a:r>
              <a:rPr lang="zh-CN" altLang="en-US" sz="3600" b="1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微软雅黑" panose="020B0503020204020204" charset="-122"/>
                <a:cs typeface="微软雅黑" panose="020B0503020204020204" charset="-122"/>
                <a:sym typeface="Times New Roman" panose="02020603050405020304"/>
              </a:rPr>
              <a:t>为什么要积极改进规则？（为什么）</a:t>
            </a:r>
            <a:endParaRPr lang="zh-CN" altLang="en-US" sz="3600" b="1">
              <a:solidFill>
                <a:schemeClr val="accent4">
                  <a:lumMod val="50000"/>
                </a:schemeClr>
              </a:solidFill>
              <a:latin typeface="Times New Roman" panose="02020603050405020304"/>
              <a:ea typeface="微软雅黑" panose="020B0503020204020204" charset="-122"/>
              <a:cs typeface="微软雅黑" panose="020B0503020204020204" charset="-122"/>
              <a:sym typeface="Times New Roman" panose="02020603050405020304"/>
            </a:endParaRPr>
          </a:p>
          <a:p>
            <a:endParaRPr lang="zh-CN" altLang="en-US" sz="3600" b="1">
              <a:solidFill>
                <a:schemeClr val="accent4">
                  <a:lumMod val="50000"/>
                </a:schemeClr>
              </a:solidFill>
              <a:latin typeface="Times New Roman" panose="02020603050405020304"/>
              <a:ea typeface="微软雅黑" panose="020B0503020204020204" charset="-122"/>
              <a:cs typeface="微软雅黑" panose="020B0503020204020204" charset="-122"/>
              <a:sym typeface="Times New Roman" panose="02020603050405020304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9098915" y="4487545"/>
            <a:ext cx="2889885" cy="2167255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71145" y="1159193"/>
            <a:ext cx="11021695" cy="13246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217728" tIns="108864" rIns="217728" bIns="108864" anchor="ctr">
            <a:spAutoFit/>
          </a:bodyPr>
          <a:lstStyle/>
          <a:p>
            <a:r>
              <a:rPr lang="zh-CN" altLang="en-US" sz="3600" smtClean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①规则不是一成不变的。随着社会的</a:t>
            </a:r>
            <a:r>
              <a:rPr lang="zh-CN" altLang="en-US" sz="360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发展</a:t>
            </a:r>
            <a:r>
              <a:rPr lang="zh-CN" altLang="en-US" sz="3600" smtClean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和社会生活的</a:t>
            </a:r>
            <a:r>
              <a:rPr lang="zh-CN" altLang="en-US" sz="360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变迁</a:t>
            </a:r>
            <a:r>
              <a:rPr lang="zh-CN" altLang="en-US" sz="3600" smtClean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，一些原来没有的规则，需要</a:t>
            </a:r>
            <a:r>
              <a:rPr lang="zh-CN" altLang="en-US" sz="360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制定</a:t>
            </a:r>
            <a:r>
              <a:rPr lang="zh-CN" altLang="en-US" sz="3600" smtClean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。</a:t>
            </a:r>
            <a:endParaRPr lang="zh-CN" altLang="en-US" sz="3600" smtClean="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8300" y="2692400"/>
            <a:ext cx="112452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②一些</a:t>
            </a:r>
            <a:r>
              <a:rPr lang="zh-CN" altLang="en-US" sz="3600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原有的规则失去</a:t>
            </a:r>
            <a:r>
              <a:rPr lang="zh-CN" altLang="en-US" sz="3600" dirty="0" smtClean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了存在的合理性</a:t>
            </a:r>
            <a:r>
              <a:rPr lang="zh-CN" altLang="en-US" sz="3600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，需要</a:t>
            </a:r>
            <a:r>
              <a:rPr lang="zh-CN" altLang="en-US" sz="36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废除</a:t>
            </a:r>
            <a:r>
              <a:rPr lang="en-US" altLang="zh-CN" sz="3600" dirty="0" smtClean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;</a:t>
            </a:r>
            <a:endParaRPr lang="en-US" altLang="zh-CN" sz="3600" dirty="0" smtClean="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8300" y="3732530"/>
            <a:ext cx="1100010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smtClean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③一些</a:t>
            </a:r>
            <a:r>
              <a:rPr lang="zh-CN" altLang="en-US" sz="360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原有的规则不能完全适应实际生活的变化，需要加以</a:t>
            </a:r>
            <a:r>
              <a:rPr lang="zh-CN" altLang="en-US" sz="3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调整和</a:t>
            </a:r>
            <a:r>
              <a:rPr lang="zh-CN" altLang="en-US" sz="360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完善</a:t>
            </a:r>
            <a:r>
              <a:rPr lang="zh-CN" altLang="en-US" sz="3600" smtClean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。</a:t>
            </a:r>
            <a:endParaRPr lang="zh-CN" altLang="en-US" sz="3600" smtClean="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1600" y="95250"/>
            <a:ext cx="11988800" cy="6667500"/>
            <a:chOff x="101600" y="95250"/>
            <a:chExt cx="11988800" cy="6667500"/>
          </a:xfrm>
        </p:grpSpPr>
        <p:sp>
          <p:nvSpPr>
            <p:cNvPr id="2" name="矩形 1"/>
            <p:cNvSpPr/>
            <p:nvPr/>
          </p:nvSpPr>
          <p:spPr>
            <a:xfrm>
              <a:off x="101600" y="95250"/>
              <a:ext cx="11988800" cy="6667500"/>
            </a:xfrm>
            <a:prstGeom prst="rect">
              <a:avLst/>
            </a:prstGeom>
            <a:noFill/>
            <a:ln>
              <a:solidFill>
                <a:srgbClr val="90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203200" y="203200"/>
              <a:ext cx="11785600" cy="6451600"/>
            </a:xfrm>
            <a:prstGeom prst="rect">
              <a:avLst/>
            </a:prstGeom>
            <a:noFill/>
            <a:ln>
              <a:solidFill>
                <a:srgbClr val="90A7B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03200" y="281305"/>
            <a:ext cx="9815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微软雅黑" panose="020B0503020204020204" charset="-122"/>
                <a:cs typeface="微软雅黑" panose="020B0503020204020204" charset="-122"/>
                <a:sym typeface="Times New Roman" panose="02020603050405020304"/>
              </a:rPr>
              <a:t>5.</a:t>
            </a:r>
            <a:r>
              <a:rPr lang="zh-CN" alt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微软雅黑" panose="020B0503020204020204" charset="-122"/>
                <a:cs typeface="微软雅黑" panose="020B0503020204020204" charset="-122"/>
                <a:sym typeface="Times New Roman" panose="02020603050405020304"/>
              </a:rPr>
              <a:t>我们应该怎样积极参与改进规则？（怎么做）</a:t>
            </a:r>
            <a:endParaRPr lang="zh-CN" altLang="en-US" sz="3600" b="1" dirty="0">
              <a:solidFill>
                <a:schemeClr val="accent4">
                  <a:lumMod val="50000"/>
                </a:schemeClr>
              </a:solidFill>
              <a:latin typeface="Times New Roman" panose="02020603050405020304"/>
              <a:ea typeface="微软雅黑" panose="020B0503020204020204" charset="-122"/>
              <a:cs typeface="微软雅黑" panose="020B0503020204020204" charset="-122"/>
              <a:sym typeface="Times New Roman" panose="02020603050405020304"/>
            </a:endParaRPr>
          </a:p>
          <a:p>
            <a:endParaRPr lang="zh-CN" altLang="en-US" sz="3600" b="1" dirty="0">
              <a:solidFill>
                <a:schemeClr val="accent4">
                  <a:lumMod val="50000"/>
                </a:schemeClr>
              </a:solidFill>
              <a:latin typeface="Times New Roman" panose="02020603050405020304"/>
              <a:ea typeface="微软雅黑" panose="020B0503020204020204" charset="-122"/>
              <a:cs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1460" y="1205865"/>
            <a:ext cx="11689715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①我们要积极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参与</a:t>
            </a:r>
            <a:r>
              <a:rPr lang="zh-CN" altLang="en-US" sz="3200" b="1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规则的改进和完善（态度）</a:t>
            </a:r>
            <a:endParaRPr lang="zh-CN" altLang="en-US" sz="3200" b="1" dirty="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②善于与他人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沟通交流</a:t>
            </a: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、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寻求共识</a:t>
            </a: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（行动）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③</a:t>
            </a:r>
            <a:r>
              <a:rPr lang="zh-CN" altLang="en-US" sz="3200" b="1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积极为新规则的形成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建言献策</a:t>
            </a: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，</a:t>
            </a:r>
            <a:r>
              <a:rPr lang="zh-CN" altLang="en-US" sz="3200" b="1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使之更加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符合人民的利益</a:t>
            </a: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和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社会发展</a:t>
            </a:r>
            <a:r>
              <a:rPr lang="zh-CN" altLang="en-US" sz="3200" b="1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的要求。（行动）</a:t>
            </a:r>
            <a:endParaRPr lang="zh-CN" altLang="en-US" sz="3200" b="1" dirty="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8926195" y="4451985"/>
            <a:ext cx="2701925" cy="20339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91055" y="4321810"/>
            <a:ext cx="2450465" cy="22942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44160" y="4321810"/>
            <a:ext cx="3158490" cy="22942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1600" y="95250"/>
            <a:ext cx="11988800" cy="6667500"/>
            <a:chOff x="101600" y="95250"/>
            <a:chExt cx="11988800" cy="6667500"/>
          </a:xfrm>
        </p:grpSpPr>
        <p:sp>
          <p:nvSpPr>
            <p:cNvPr id="2" name="矩形 1"/>
            <p:cNvSpPr/>
            <p:nvPr/>
          </p:nvSpPr>
          <p:spPr>
            <a:xfrm>
              <a:off x="101600" y="95250"/>
              <a:ext cx="11988800" cy="6667500"/>
            </a:xfrm>
            <a:prstGeom prst="rect">
              <a:avLst/>
            </a:prstGeom>
            <a:noFill/>
            <a:ln>
              <a:solidFill>
                <a:srgbClr val="90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203200" y="203200"/>
              <a:ext cx="11785600" cy="6451600"/>
            </a:xfrm>
            <a:prstGeom prst="rect">
              <a:avLst/>
            </a:prstGeom>
            <a:noFill/>
            <a:ln>
              <a:solidFill>
                <a:srgbClr val="90A7B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</p:grpSp>
      <p:sp>
        <p:nvSpPr>
          <p:cNvPr id="110594" name="文本框 1"/>
          <p:cNvSpPr txBox="1">
            <a:spLocks noChangeArrowheads="1"/>
          </p:cNvSpPr>
          <p:nvPr/>
        </p:nvSpPr>
        <p:spPr bwMode="auto">
          <a:xfrm>
            <a:off x="697786" y="1662431"/>
            <a:ext cx="861774" cy="234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zh-CN" sz="440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遵守规则</a:t>
            </a:r>
            <a:endParaRPr lang="zh-CN" altLang="zh-CN" sz="440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7" name="左大括号 4"/>
          <p:cNvSpPr/>
          <p:nvPr/>
        </p:nvSpPr>
        <p:spPr bwMode="auto">
          <a:xfrm>
            <a:off x="1593851" y="1143000"/>
            <a:ext cx="347663" cy="2353866"/>
          </a:xfrm>
          <a:prstGeom prst="leftBrace">
            <a:avLst>
              <a:gd name="adj1" fmla="val 0"/>
              <a:gd name="adj2" fmla="val 4910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A7EBB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00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110596" name="文本框 7"/>
          <p:cNvSpPr txBox="1">
            <a:spLocks noChangeArrowheads="1"/>
          </p:cNvSpPr>
          <p:nvPr/>
        </p:nvSpPr>
        <p:spPr bwMode="auto">
          <a:xfrm>
            <a:off x="1826301" y="1109382"/>
            <a:ext cx="30276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80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自由与规则不可分</a:t>
            </a:r>
            <a:endParaRPr lang="zh-CN" altLang="en-US" sz="280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110597" name="文本框 9"/>
          <p:cNvSpPr txBox="1">
            <a:spLocks noChangeArrowheads="1"/>
          </p:cNvSpPr>
          <p:nvPr/>
        </p:nvSpPr>
        <p:spPr bwMode="auto">
          <a:xfrm>
            <a:off x="5102225" y="621030"/>
            <a:ext cx="501713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80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社会规则划定了自由的边界</a:t>
            </a:r>
            <a:endParaRPr lang="zh-CN" altLang="en-US" sz="280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11" name="左大括号 4"/>
          <p:cNvSpPr/>
          <p:nvPr/>
        </p:nvSpPr>
        <p:spPr bwMode="auto">
          <a:xfrm>
            <a:off x="4257676" y="1013223"/>
            <a:ext cx="347663" cy="648890"/>
          </a:xfrm>
          <a:prstGeom prst="leftBrace">
            <a:avLst>
              <a:gd name="adj1" fmla="val 0"/>
              <a:gd name="adj2" fmla="val 4910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A7EBB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00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110599" name="文本框 11"/>
          <p:cNvSpPr txBox="1">
            <a:spLocks noChangeArrowheads="1"/>
          </p:cNvSpPr>
          <p:nvPr/>
        </p:nvSpPr>
        <p:spPr bwMode="auto">
          <a:xfrm>
            <a:off x="5026025" y="1473835"/>
            <a:ext cx="667067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800">
                <a:latin typeface="Times New Roman" panose="02020603050405020304"/>
                <a:ea typeface="微软雅黑" panose="020B0503020204020204" charset="-122"/>
                <a:cs typeface="黑体" panose="02010609060101010101" charset="-122"/>
                <a:sym typeface="Times New Roman" panose="02020603050405020304"/>
              </a:rPr>
              <a:t>社会规则是人们享有自由的保障</a:t>
            </a:r>
            <a:endParaRPr lang="zh-CN" altLang="en-US" sz="2800">
              <a:latin typeface="Times New Roman" panose="02020603050405020304"/>
              <a:ea typeface="微软雅黑" panose="020B0503020204020204" charset="-122"/>
              <a:cs typeface="黑体" panose="02010609060101010101" charset="-122"/>
              <a:sym typeface="Times New Roman" panose="02020603050405020304"/>
            </a:endParaRPr>
          </a:p>
        </p:txBody>
      </p:sp>
      <p:sp>
        <p:nvSpPr>
          <p:cNvPr id="110600" name="文本框 12"/>
          <p:cNvSpPr txBox="1">
            <a:spLocks noChangeArrowheads="1"/>
          </p:cNvSpPr>
          <p:nvPr/>
        </p:nvSpPr>
        <p:spPr bwMode="auto">
          <a:xfrm>
            <a:off x="1942046" y="4204674"/>
            <a:ext cx="302768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320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维护与改进规则</a:t>
            </a:r>
            <a:endParaRPr lang="zh-CN" altLang="en-US" sz="320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14" name="左大括号 4"/>
          <p:cNvSpPr/>
          <p:nvPr/>
        </p:nvSpPr>
        <p:spPr bwMode="auto">
          <a:xfrm>
            <a:off x="4529138" y="3133725"/>
            <a:ext cx="347662" cy="740569"/>
          </a:xfrm>
          <a:prstGeom prst="leftBrace">
            <a:avLst>
              <a:gd name="adj1" fmla="val 0"/>
              <a:gd name="adj2" fmla="val 4910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A7EBB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00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110602" name="文本框 16"/>
          <p:cNvSpPr txBox="1">
            <a:spLocks noChangeArrowheads="1"/>
          </p:cNvSpPr>
          <p:nvPr/>
        </p:nvSpPr>
        <p:spPr bwMode="auto">
          <a:xfrm>
            <a:off x="5262245" y="3683000"/>
            <a:ext cx="419671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80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我们要坚定维护规则</a:t>
            </a:r>
            <a:endParaRPr lang="zh-CN" altLang="en-US" sz="280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110603" name="文本框 17"/>
          <p:cNvSpPr txBox="1">
            <a:spLocks noChangeArrowheads="1"/>
          </p:cNvSpPr>
          <p:nvPr/>
        </p:nvSpPr>
        <p:spPr bwMode="auto">
          <a:xfrm>
            <a:off x="5262556" y="4546553"/>
            <a:ext cx="33832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80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我们要积极改进规则</a:t>
            </a:r>
            <a:endParaRPr lang="zh-CN" altLang="en-US" sz="280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110604" name="文本框 7"/>
          <p:cNvSpPr txBox="1">
            <a:spLocks noChangeArrowheads="1"/>
          </p:cNvSpPr>
          <p:nvPr/>
        </p:nvSpPr>
        <p:spPr bwMode="auto">
          <a:xfrm>
            <a:off x="1728511" y="2612033"/>
            <a:ext cx="23164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80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自觉遵守规则</a:t>
            </a:r>
            <a:endParaRPr lang="zh-CN" altLang="en-US" sz="280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5" name="左大括号 4"/>
          <p:cNvSpPr/>
          <p:nvPr/>
        </p:nvSpPr>
        <p:spPr bwMode="auto">
          <a:xfrm>
            <a:off x="3857626" y="1995488"/>
            <a:ext cx="347663" cy="650081"/>
          </a:xfrm>
          <a:prstGeom prst="leftBrace">
            <a:avLst>
              <a:gd name="adj1" fmla="val 0"/>
              <a:gd name="adj2" fmla="val 4910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A7EBB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00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110606" name="文本框 9"/>
          <p:cNvSpPr txBox="1">
            <a:spLocks noChangeArrowheads="1"/>
          </p:cNvSpPr>
          <p:nvPr/>
        </p:nvSpPr>
        <p:spPr bwMode="auto">
          <a:xfrm>
            <a:off x="4358640" y="2124075"/>
            <a:ext cx="553783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80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遵守社会规则需要他律和自律</a:t>
            </a:r>
            <a:endParaRPr lang="zh-CN" altLang="en-US" sz="280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110607" name="文本框 9"/>
          <p:cNvSpPr txBox="1">
            <a:spLocks noChangeArrowheads="1"/>
          </p:cNvSpPr>
          <p:nvPr/>
        </p:nvSpPr>
        <p:spPr bwMode="auto">
          <a:xfrm>
            <a:off x="4358640" y="2974975"/>
            <a:ext cx="733806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80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遵守社会规则需要我们发自内心地敬畏规则</a:t>
            </a:r>
            <a:endParaRPr lang="zh-CN" altLang="en-US" sz="280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1559560" y="1323340"/>
            <a:ext cx="292735" cy="322326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4809341" y="847083"/>
            <a:ext cx="292950" cy="981474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9" name="左大括号 8"/>
          <p:cNvSpPr/>
          <p:nvPr/>
        </p:nvSpPr>
        <p:spPr>
          <a:xfrm>
            <a:off x="4044736" y="2335131"/>
            <a:ext cx="292950" cy="981474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19" name="左大括号 18"/>
          <p:cNvSpPr/>
          <p:nvPr/>
        </p:nvSpPr>
        <p:spPr>
          <a:xfrm>
            <a:off x="4969193" y="3996367"/>
            <a:ext cx="292950" cy="86186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/>
      <p:bldP spid="110599" grpId="0"/>
      <p:bldP spid="110602" grpId="0"/>
      <p:bldP spid="110603" grpId="0"/>
      <p:bldP spid="110606" grpId="0"/>
      <p:bldP spid="11060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1600" y="95250"/>
            <a:ext cx="11988800" cy="6667500"/>
            <a:chOff x="101600" y="95250"/>
            <a:chExt cx="11988800" cy="6667500"/>
          </a:xfrm>
        </p:grpSpPr>
        <p:sp>
          <p:nvSpPr>
            <p:cNvPr id="2" name="矩形 1"/>
            <p:cNvSpPr/>
            <p:nvPr/>
          </p:nvSpPr>
          <p:spPr>
            <a:xfrm>
              <a:off x="101600" y="95250"/>
              <a:ext cx="11988800" cy="6667500"/>
            </a:xfrm>
            <a:prstGeom prst="rect">
              <a:avLst/>
            </a:prstGeom>
            <a:noFill/>
            <a:ln>
              <a:solidFill>
                <a:srgbClr val="90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203200" y="203200"/>
              <a:ext cx="11785600" cy="6451600"/>
            </a:xfrm>
            <a:prstGeom prst="rect">
              <a:avLst/>
            </a:prstGeom>
            <a:noFill/>
            <a:ln>
              <a:solidFill>
                <a:srgbClr val="90A7B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12420" y="5311140"/>
            <a:ext cx="116763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自由就是这样</a:t>
            </a:r>
            <a:r>
              <a:rPr lang="en-US" altLang="zh-CN" sz="3200" b="1" dirty="0" smtClean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“</a:t>
            </a:r>
            <a:r>
              <a:rPr lang="zh-CN" altLang="en-US" sz="3200" b="1" dirty="0" smtClean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随心所欲</a:t>
            </a:r>
            <a:r>
              <a:rPr lang="en-US" altLang="zh-CN" sz="3200" b="1" dirty="0" smtClean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”</a:t>
            </a:r>
            <a:r>
              <a:rPr lang="zh-CN" altLang="en-US" sz="3200" b="1" dirty="0" smtClean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吗？你</a:t>
            </a:r>
            <a:r>
              <a:rPr lang="zh-CN" altLang="en-US" sz="3200" b="1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如何看待他们的这种</a:t>
            </a:r>
            <a:r>
              <a:rPr lang="en-US" altLang="zh-CN" sz="3200" b="1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“</a:t>
            </a:r>
            <a:r>
              <a:rPr lang="zh-CN" altLang="en-US" sz="3200" b="1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自由</a:t>
            </a:r>
            <a:r>
              <a:rPr lang="en-US" altLang="zh-CN" sz="3200" b="1" dirty="0" smtClean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”</a:t>
            </a:r>
            <a:r>
              <a:rPr lang="zh-CN" altLang="en-US" sz="3200" b="1" dirty="0" smtClean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？</a:t>
            </a:r>
            <a:endParaRPr lang="zh-CN" altLang="en-US" sz="3200" b="1" dirty="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  <a:p>
            <a:pPr algn="ctr"/>
            <a:endParaRPr lang="zh-CN" altLang="en-US" sz="3200" b="1" dirty="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64490" y="2560955"/>
            <a:ext cx="11158220" cy="1955215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       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/>
                <a:ea typeface="微软雅黑" panose="020B0503020204020204" charset="-122"/>
                <a:cs typeface="楷体" panose="02010609060101010101" charset="-122"/>
                <a:sym typeface="Times New Roman" panose="02020603050405020304"/>
              </a:rPr>
              <a:t>不知从何时起，网络上出现了这么一群连外交部部长王毅都怒斥为“败类”的分子。他们不断地挑战民族底线和诋毁英雄烈士，在侵略遗址拍照留念是他们的一大爱好。</a:t>
            </a:r>
            <a:endParaRPr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/>
              <a:ea typeface="微软雅黑" panose="020B0503020204020204" charset="-122"/>
              <a:cs typeface="楷体" panose="02010609060101010101" charset="-122"/>
              <a:sym typeface="Times New Roman" panose="02020603050405020304"/>
            </a:endParaRPr>
          </a:p>
        </p:txBody>
      </p:sp>
      <p:pic>
        <p:nvPicPr>
          <p:cNvPr id="25602" name="Picture 2"/>
          <p:cNvPicPr>
            <a:picLocks noChangeAspect="1" noChangeArrowheads="1" noCrop="1"/>
          </p:cNvPicPr>
          <p:nvPr/>
        </p:nvPicPr>
        <p:blipFill>
          <a:blip r:embed="rId1" cstate="email"/>
          <a:stretch>
            <a:fillRect/>
          </a:stretch>
        </p:blipFill>
        <p:spPr bwMode="auto">
          <a:xfrm>
            <a:off x="792480" y="181610"/>
            <a:ext cx="3119120" cy="21653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email"/>
          <a:srcRect l="-122"/>
          <a:stretch>
            <a:fillRect/>
          </a:stretch>
        </p:blipFill>
        <p:spPr bwMode="auto">
          <a:xfrm>
            <a:off x="4451985" y="181610"/>
            <a:ext cx="3130550" cy="220789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7996555" y="212725"/>
            <a:ext cx="3175000" cy="21456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1600" y="95250"/>
            <a:ext cx="11988800" cy="6667500"/>
            <a:chOff x="101600" y="95250"/>
            <a:chExt cx="11988800" cy="6667500"/>
          </a:xfrm>
        </p:grpSpPr>
        <p:sp>
          <p:nvSpPr>
            <p:cNvPr id="2" name="矩形 1"/>
            <p:cNvSpPr/>
            <p:nvPr/>
          </p:nvSpPr>
          <p:spPr>
            <a:xfrm>
              <a:off x="101600" y="95250"/>
              <a:ext cx="11988800" cy="6667500"/>
            </a:xfrm>
            <a:prstGeom prst="rect">
              <a:avLst/>
            </a:prstGeom>
            <a:noFill/>
            <a:ln>
              <a:solidFill>
                <a:srgbClr val="90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203200" y="203200"/>
              <a:ext cx="11785600" cy="6451600"/>
            </a:xfrm>
            <a:prstGeom prst="rect">
              <a:avLst/>
            </a:prstGeom>
            <a:noFill/>
            <a:ln>
              <a:solidFill>
                <a:srgbClr val="90A7B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03200" y="203200"/>
            <a:ext cx="59563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一、自由与规则密不可分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8305" y="1212850"/>
            <a:ext cx="8686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微软雅黑" panose="020B0503020204020204" charset="-122"/>
                <a:cs typeface="微软雅黑" panose="020B0503020204020204" charset="-122"/>
                <a:sym typeface="Times New Roman" panose="02020603050405020304"/>
              </a:rPr>
              <a:t>1.</a:t>
            </a:r>
            <a:r>
              <a:rPr lang="zh-CN" alt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微软雅黑" panose="020B0503020204020204" charset="-122"/>
                <a:cs typeface="微软雅黑" panose="020B0503020204020204" charset="-122"/>
                <a:sym typeface="Times New Roman" panose="02020603050405020304"/>
              </a:rPr>
              <a:t>自由与规则的关系是怎样的？</a:t>
            </a:r>
            <a:endParaRPr lang="zh-CN" altLang="en-US" sz="3600" b="1" dirty="0">
              <a:solidFill>
                <a:schemeClr val="accent4">
                  <a:lumMod val="50000"/>
                </a:schemeClr>
              </a:solidFill>
              <a:latin typeface="Times New Roman" panose="02020603050405020304"/>
              <a:ea typeface="微软雅黑" panose="020B0503020204020204" charset="-122"/>
              <a:cs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8305" y="1963420"/>
            <a:ext cx="1116965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①社会规则划定了</a:t>
            </a:r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自由的</a:t>
            </a:r>
            <a:r>
              <a:rPr lang="zh-CN" altLang="en-US" sz="3600" b="1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边界</a:t>
            </a:r>
            <a:r>
              <a:rPr lang="zh-CN" altLang="en-US" sz="3600" b="1" dirty="0" smtClean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。自由</a:t>
            </a:r>
            <a:r>
              <a:rPr lang="zh-CN" altLang="en-US" sz="3600" b="1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不是随心所欲，它受</a:t>
            </a:r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道德、纪律、法律</a:t>
            </a:r>
            <a:r>
              <a:rPr lang="zh-CN" altLang="en-US" sz="3600" b="1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等社会规则的约束。我国宪法公民在行使自由和权利的时候，不得损害</a:t>
            </a:r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国家的、社会的、集体的利益</a:t>
            </a:r>
            <a:r>
              <a:rPr lang="zh-CN" altLang="en-US" sz="3600" b="1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和</a:t>
            </a:r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其他公民</a:t>
            </a:r>
            <a:r>
              <a:rPr lang="zh-CN" altLang="en-US" sz="3600" b="1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的合法的自由和权利。</a:t>
            </a:r>
            <a:endParaRPr lang="zh-CN" altLang="en-US" sz="3600" b="1" dirty="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8775700" y="4451668"/>
            <a:ext cx="3213100" cy="21488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1600" y="95250"/>
            <a:ext cx="11988800" cy="6667500"/>
            <a:chOff x="101600" y="95250"/>
            <a:chExt cx="11988800" cy="6667500"/>
          </a:xfrm>
        </p:grpSpPr>
        <p:sp>
          <p:nvSpPr>
            <p:cNvPr id="2" name="矩形 1"/>
            <p:cNvSpPr/>
            <p:nvPr/>
          </p:nvSpPr>
          <p:spPr>
            <a:xfrm>
              <a:off x="101600" y="95250"/>
              <a:ext cx="11988800" cy="6667500"/>
            </a:xfrm>
            <a:prstGeom prst="rect">
              <a:avLst/>
            </a:prstGeom>
            <a:noFill/>
            <a:ln>
              <a:solidFill>
                <a:srgbClr val="90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203200" y="203200"/>
              <a:ext cx="11785600" cy="6451600"/>
            </a:xfrm>
            <a:prstGeom prst="rect">
              <a:avLst/>
            </a:prstGeom>
            <a:noFill/>
            <a:ln>
              <a:solidFill>
                <a:srgbClr val="90A7B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2065" y="281305"/>
            <a:ext cx="11972290" cy="3693453"/>
            <a:chOff x="4804" y="6015"/>
            <a:chExt cx="28119" cy="12417"/>
          </a:xfrm>
        </p:grpSpPr>
        <p:sp>
          <p:nvSpPr>
            <p:cNvPr id="50" name="矩形 49"/>
            <p:cNvSpPr/>
            <p:nvPr/>
          </p:nvSpPr>
          <p:spPr>
            <a:xfrm>
              <a:off x="4804" y="12952"/>
              <a:ext cx="9407" cy="5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hangingPunct="0">
                <a:lnSpc>
                  <a:spcPct val="100000"/>
                </a:lnSpc>
              </a:pPr>
              <a:r>
                <a:rPr lang="zh-CN" altLang="en-US" sz="2800">
                  <a:latin typeface="Times New Roman" panose="02020603050405020304"/>
                  <a:ea typeface="微软雅黑" panose="020B0503020204020204" charset="-122"/>
                  <a:sym typeface="Times New Roman" panose="02020603050405020304"/>
                </a:rPr>
                <a:t>　</a:t>
              </a:r>
              <a:r>
                <a:rPr lang="zh-CN" altLang="en-US" sz="2400" smtClean="0">
                  <a:latin typeface="Times New Roman" panose="02020603050405020304"/>
                  <a:ea typeface="微软雅黑" panose="020B0503020204020204" charset="-122"/>
                  <a:cs typeface="楷体" panose="02010609060101010101" charset="-122"/>
                  <a:sym typeface="Times New Roman" panose="02020603050405020304"/>
                </a:rPr>
                <a:t>　</a:t>
              </a:r>
              <a:r>
                <a:rPr lang="zh-CN" altLang="en-US" sz="2400" b="1" smtClean="0">
                  <a:latin typeface="Times New Roman" panose="02020603050405020304"/>
                  <a:ea typeface="微软雅黑" panose="020B0503020204020204" charset="-122"/>
                  <a:cs typeface="楷体" panose="02010609060101010101" charset="-122"/>
                  <a:sym typeface="Times New Roman" panose="02020603050405020304"/>
                </a:rPr>
                <a:t>他们</a:t>
              </a:r>
              <a:r>
                <a:rPr lang="zh-CN" altLang="en-US" sz="2400" b="1">
                  <a:latin typeface="Times New Roman" panose="02020603050405020304"/>
                  <a:ea typeface="微软雅黑" panose="020B0503020204020204" charset="-122"/>
                  <a:cs typeface="楷体" panose="02010609060101010101" charset="-122"/>
                  <a:sym typeface="Times New Roman" panose="02020603050405020304"/>
                </a:rPr>
                <a:t>打着“还原历史”</a:t>
              </a:r>
              <a:r>
                <a:rPr lang="zh-CN" altLang="en-US" sz="2400" b="1" smtClean="0">
                  <a:latin typeface="Times New Roman" panose="02020603050405020304"/>
                  <a:ea typeface="微软雅黑" panose="020B0503020204020204" charset="-122"/>
                  <a:cs typeface="楷体" panose="02010609060101010101" charset="-122"/>
                  <a:sym typeface="Times New Roman" panose="02020603050405020304"/>
                </a:rPr>
                <a:t>“寻找真相”“重新评价”</a:t>
              </a:r>
              <a:r>
                <a:rPr lang="zh-CN" altLang="en-US" sz="2400" b="1">
                  <a:latin typeface="Times New Roman" panose="02020603050405020304"/>
                  <a:ea typeface="微软雅黑" panose="020B0503020204020204" charset="-122"/>
                  <a:cs typeface="楷体" panose="02010609060101010101" charset="-122"/>
                  <a:sym typeface="Times New Roman" panose="02020603050405020304"/>
                </a:rPr>
                <a:t>等幌子，用莫须有的段子把英雄弄得灰头土脸。</a:t>
              </a:r>
              <a:endParaRPr lang="zh-CN" altLang="en-US" sz="2400" b="1">
                <a:latin typeface="Times New Roman" panose="02020603050405020304"/>
                <a:ea typeface="微软雅黑" panose="020B0503020204020204" charset="-122"/>
                <a:cs typeface="楷体" panose="02010609060101010101" charset="-122"/>
                <a:sym typeface="Times New Roman" panose="02020603050405020304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5253" y="6015"/>
              <a:ext cx="27670" cy="12120"/>
              <a:chOff x="5253" y="6015"/>
              <a:chExt cx="27670" cy="12120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14212" y="12862"/>
                <a:ext cx="9072" cy="5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/>
                <a:r>
                  <a:rPr lang="zh-CN" altLang="en-US" sz="2400" smtClean="0">
                    <a:latin typeface="Times New Roman" panose="02020603050405020304"/>
                    <a:ea typeface="微软雅黑" panose="020B0503020204020204" charset="-122"/>
                    <a:sym typeface="Times New Roman" panose="02020603050405020304"/>
                  </a:rPr>
                  <a:t>　</a:t>
                </a:r>
                <a:r>
                  <a:rPr lang="zh-CN" altLang="en-US" sz="2400" b="1" smtClean="0">
                    <a:latin typeface="Times New Roman" panose="02020603050405020304"/>
                    <a:ea typeface="微软雅黑" panose="020B0503020204020204" charset="-122"/>
                    <a:sym typeface="Times New Roman" panose="02020603050405020304"/>
                  </a:rPr>
                  <a:t>　</a:t>
                </a:r>
                <a:r>
                  <a:rPr lang="en-US" altLang="zh-CN" sz="2400" b="1" smtClean="0">
                    <a:latin typeface="Times New Roman" panose="02020603050405020304"/>
                    <a:ea typeface="微软雅黑" panose="020B0503020204020204" charset="-122"/>
                    <a:cs typeface="楷体" panose="02010609060101010101" charset="-122"/>
                    <a:sym typeface="Times New Roman" panose="02020603050405020304"/>
                  </a:rPr>
                  <a:t>2018</a:t>
                </a:r>
                <a:r>
                  <a:rPr lang="zh-CN" altLang="en-US" sz="2400" b="1">
                    <a:latin typeface="Times New Roman" panose="02020603050405020304"/>
                    <a:ea typeface="微软雅黑" panose="020B0503020204020204" charset="-122"/>
                    <a:cs typeface="楷体" panose="02010609060101010101" charset="-122"/>
                    <a:sym typeface="Times New Roman" panose="02020603050405020304"/>
                  </a:rPr>
                  <a:t>年</a:t>
                </a:r>
                <a:r>
                  <a:rPr lang="en-US" altLang="zh-CN" sz="2400" b="1">
                    <a:latin typeface="Times New Roman" panose="02020603050405020304"/>
                    <a:ea typeface="微软雅黑" panose="020B0503020204020204" charset="-122"/>
                    <a:cs typeface="楷体" panose="02010609060101010101" charset="-122"/>
                    <a:sym typeface="Times New Roman" panose="02020603050405020304"/>
                  </a:rPr>
                  <a:t>4</a:t>
                </a:r>
                <a:r>
                  <a:rPr lang="zh-CN" altLang="en-US" sz="2400" b="1">
                    <a:latin typeface="Times New Roman" panose="02020603050405020304"/>
                    <a:ea typeface="微软雅黑" panose="020B0503020204020204" charset="-122"/>
                    <a:cs typeface="楷体" panose="02010609060101010101" charset="-122"/>
                    <a:sym typeface="Times New Roman" panose="02020603050405020304"/>
                  </a:rPr>
                  <a:t>月</a:t>
                </a:r>
                <a:r>
                  <a:rPr lang="en-US" altLang="zh-CN" sz="2400" b="1">
                    <a:latin typeface="Times New Roman" panose="02020603050405020304"/>
                    <a:ea typeface="微软雅黑" panose="020B0503020204020204" charset="-122"/>
                    <a:cs typeface="楷体" panose="02010609060101010101" charset="-122"/>
                    <a:sym typeface="Times New Roman" panose="02020603050405020304"/>
                  </a:rPr>
                  <a:t>27</a:t>
                </a:r>
                <a:r>
                  <a:rPr lang="zh-CN" altLang="en-US" sz="2400" b="1">
                    <a:latin typeface="Times New Roman" panose="02020603050405020304"/>
                    <a:ea typeface="微软雅黑" panose="020B0503020204020204" charset="-122"/>
                    <a:cs typeface="楷体" panose="02010609060101010101" charset="-122"/>
                    <a:sym typeface="Times New Roman" panose="02020603050405020304"/>
                  </a:rPr>
                  <a:t>日通过的</a:t>
                </a:r>
                <a:r>
                  <a:rPr lang="en-US" altLang="zh-CN" sz="2400" b="1">
                    <a:latin typeface="Times New Roman" panose="02020603050405020304"/>
                    <a:ea typeface="微软雅黑" panose="020B0503020204020204" charset="-122"/>
                    <a:cs typeface="楷体" panose="02010609060101010101" charset="-122"/>
                    <a:sym typeface="Times New Roman" panose="02020603050405020304"/>
                  </a:rPr>
                  <a:t>《</a:t>
                </a:r>
                <a:r>
                  <a:rPr lang="zh-CN" altLang="en-US" sz="2400" b="1">
                    <a:latin typeface="Times New Roman" panose="02020603050405020304"/>
                    <a:ea typeface="微软雅黑" panose="020B0503020204020204" charset="-122"/>
                    <a:cs typeface="楷体" panose="02010609060101010101" charset="-122"/>
                    <a:sym typeface="Times New Roman" panose="02020603050405020304"/>
                  </a:rPr>
                  <a:t>中华人民共和国英雄烈士保护法</a:t>
                </a:r>
                <a:r>
                  <a:rPr lang="en-US" altLang="zh-CN" sz="2400" b="1">
                    <a:latin typeface="Times New Roman" panose="02020603050405020304"/>
                    <a:ea typeface="微软雅黑" panose="020B0503020204020204" charset="-122"/>
                    <a:cs typeface="楷体" panose="02010609060101010101" charset="-122"/>
                    <a:sym typeface="Times New Roman" panose="02020603050405020304"/>
                  </a:rPr>
                  <a:t>》</a:t>
                </a:r>
                <a:r>
                  <a:rPr lang="zh-CN" altLang="en-US" sz="2400" b="1">
                    <a:latin typeface="Times New Roman" panose="02020603050405020304"/>
                    <a:ea typeface="微软雅黑" panose="020B0503020204020204" charset="-122"/>
                    <a:cs typeface="楷体" panose="02010609060101010101" charset="-122"/>
                    <a:sym typeface="Times New Roman" panose="02020603050405020304"/>
                  </a:rPr>
                  <a:t>正式以立法形式对英烈进行保护。</a:t>
                </a:r>
                <a:endParaRPr lang="zh-CN" altLang="en-US" sz="2400" b="1">
                  <a:latin typeface="Times New Roman" panose="02020603050405020304"/>
                  <a:ea typeface="微软雅黑" panose="020B0503020204020204" charset="-122"/>
                  <a:cs typeface="楷体" panose="02010609060101010101" charset="-122"/>
                  <a:sym typeface="Times New Roman" panose="02020603050405020304"/>
                </a:endParaRPr>
              </a:p>
            </p:txBody>
          </p:sp>
          <p:pic>
            <p:nvPicPr>
              <p:cNvPr id="53" name="Picture 4" descr="http://himg2.huanqiu.com/attachment2010/2016/0121/09/10/20160121091029407.png"/>
              <p:cNvPicPr>
                <a:picLocks noChangeAspect="1" noChangeArrowheads="1"/>
              </p:cNvPicPr>
              <p:nvPr/>
            </p:nvPicPr>
            <p:blipFill>
              <a:blip r:embed="rId1" cstate="email"/>
              <a:srcRect/>
              <a:stretch>
                <a:fillRect/>
              </a:stretch>
            </p:blipFill>
            <p:spPr bwMode="auto">
              <a:xfrm>
                <a:off x="5253" y="6015"/>
                <a:ext cx="8633" cy="6627"/>
              </a:xfrm>
              <a:prstGeom prst="rect">
                <a:avLst/>
              </a:pr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</p:pic>
          <p:pic>
            <p:nvPicPr>
              <p:cNvPr id="54" name="Picture 5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14212" y="6015"/>
                <a:ext cx="9072" cy="6627"/>
              </a:xfrm>
              <a:prstGeom prst="rect">
                <a:avLst/>
              </a:prstGeom>
              <a:no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</p:spPr>
          </p:pic>
          <p:sp>
            <p:nvSpPr>
              <p:cNvPr id="55" name="矩形 54"/>
              <p:cNvSpPr/>
              <p:nvPr/>
            </p:nvSpPr>
            <p:spPr>
              <a:xfrm>
                <a:off x="23463" y="12861"/>
                <a:ext cx="9299" cy="2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/>
                <a:r>
                  <a:rPr lang="zh-CN" altLang="en-US" sz="2800" smtClean="0">
                    <a:latin typeface="Times New Roman" panose="02020603050405020304"/>
                    <a:ea typeface="微软雅黑" panose="020B0503020204020204" charset="-122"/>
                    <a:sym typeface="Times New Roman" panose="02020603050405020304"/>
                  </a:rPr>
                  <a:t>　　</a:t>
                </a:r>
                <a:r>
                  <a:rPr lang="en-US" altLang="zh-CN" sz="2400" b="1" smtClean="0">
                    <a:latin typeface="Times New Roman" panose="02020603050405020304"/>
                    <a:ea typeface="微软雅黑" panose="020B0503020204020204" charset="-122"/>
                    <a:cs typeface="楷体" panose="02010609060101010101" charset="-122"/>
                    <a:sym typeface="Times New Roman" panose="02020603050405020304"/>
                  </a:rPr>
                  <a:t>2018</a:t>
                </a:r>
                <a:r>
                  <a:rPr lang="zh-CN" altLang="en-US" sz="2400" b="1">
                    <a:latin typeface="Times New Roman" panose="02020603050405020304"/>
                    <a:ea typeface="微软雅黑" panose="020B0503020204020204" charset="-122"/>
                    <a:cs typeface="楷体" panose="02010609060101010101" charset="-122"/>
                    <a:sym typeface="Times New Roman" panose="02020603050405020304"/>
                  </a:rPr>
                  <a:t>年</a:t>
                </a:r>
                <a:r>
                  <a:rPr lang="en-US" altLang="zh-CN" sz="2400" b="1">
                    <a:latin typeface="Times New Roman" panose="02020603050405020304"/>
                    <a:ea typeface="微软雅黑" panose="020B0503020204020204" charset="-122"/>
                    <a:cs typeface="楷体" panose="02010609060101010101" charset="-122"/>
                    <a:sym typeface="Times New Roman" panose="02020603050405020304"/>
                  </a:rPr>
                  <a:t>6</a:t>
                </a:r>
                <a:r>
                  <a:rPr lang="zh-CN" altLang="en-US" sz="2400" b="1">
                    <a:latin typeface="Times New Roman" panose="02020603050405020304"/>
                    <a:ea typeface="微软雅黑" panose="020B0503020204020204" charset="-122"/>
                    <a:cs typeface="楷体" panose="02010609060101010101" charset="-122"/>
                    <a:sym typeface="Times New Roman" panose="02020603050405020304"/>
                  </a:rPr>
                  <a:t>月</a:t>
                </a:r>
                <a:r>
                  <a:rPr lang="en-US" altLang="zh-CN" sz="2400" b="1">
                    <a:latin typeface="Times New Roman" panose="02020603050405020304"/>
                    <a:ea typeface="微软雅黑" panose="020B0503020204020204" charset="-122"/>
                    <a:cs typeface="楷体" panose="02010609060101010101" charset="-122"/>
                    <a:sym typeface="Times New Roman" panose="02020603050405020304"/>
                  </a:rPr>
                  <a:t>12</a:t>
                </a:r>
                <a:r>
                  <a:rPr lang="zh-CN" altLang="en-US" sz="2400" b="1">
                    <a:latin typeface="Times New Roman" panose="02020603050405020304"/>
                    <a:ea typeface="微软雅黑" panose="020B0503020204020204" charset="-122"/>
                    <a:cs typeface="楷体" panose="02010609060101010101" charset="-122"/>
                    <a:sym typeface="Times New Roman" panose="02020603050405020304"/>
                  </a:rPr>
                  <a:t>日全国首例侵犯烈士名誉案</a:t>
                </a:r>
                <a:r>
                  <a:rPr lang="zh-CN" altLang="en-US" sz="2400" b="1" smtClean="0">
                    <a:latin typeface="Times New Roman" panose="02020603050405020304"/>
                    <a:ea typeface="微软雅黑" panose="020B0503020204020204" charset="-122"/>
                    <a:cs typeface="楷体" panose="02010609060101010101" charset="-122"/>
                    <a:sym typeface="Times New Roman" panose="02020603050405020304"/>
                  </a:rPr>
                  <a:t>宣判。</a:t>
                </a:r>
                <a:endParaRPr lang="zh-CN" altLang="en-US" sz="2400" b="1">
                  <a:latin typeface="Times New Roman" panose="02020603050405020304"/>
                  <a:ea typeface="微软雅黑" panose="020B0503020204020204" charset="-122"/>
                  <a:cs typeface="楷体" panose="02010609060101010101" charset="-122"/>
                  <a:sym typeface="Times New Roman" panose="02020603050405020304"/>
                </a:endParaRPr>
              </a:p>
            </p:txBody>
          </p:sp>
          <p:pic>
            <p:nvPicPr>
              <p:cNvPr id="56" name="Picture 6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23624" y="6015"/>
                <a:ext cx="9299" cy="6627"/>
              </a:xfrm>
              <a:prstGeom prst="rect">
                <a:avLst/>
              </a:prstGeom>
              <a:no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</p:spPr>
          </p:pic>
        </p:grpSp>
      </p:grpSp>
      <p:sp>
        <p:nvSpPr>
          <p:cNvPr id="57" name="文本框 56"/>
          <p:cNvSpPr txBox="1"/>
          <p:nvPr/>
        </p:nvSpPr>
        <p:spPr>
          <a:xfrm>
            <a:off x="303530" y="4885690"/>
            <a:ext cx="11612245" cy="583565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立法并通过司法对侵犯烈士名誉的行为进行处罚，说明了什么？</a:t>
            </a:r>
            <a:endParaRPr lang="zh-CN" altLang="en-US" sz="3200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1600" y="95250"/>
            <a:ext cx="11988800" cy="6667500"/>
            <a:chOff x="101600" y="95250"/>
            <a:chExt cx="11988800" cy="6667500"/>
          </a:xfrm>
        </p:grpSpPr>
        <p:sp>
          <p:nvSpPr>
            <p:cNvPr id="2" name="矩形 1"/>
            <p:cNvSpPr/>
            <p:nvPr/>
          </p:nvSpPr>
          <p:spPr>
            <a:xfrm>
              <a:off x="101600" y="95250"/>
              <a:ext cx="11988800" cy="6667500"/>
            </a:xfrm>
            <a:prstGeom prst="rect">
              <a:avLst/>
            </a:prstGeom>
            <a:noFill/>
            <a:ln>
              <a:solidFill>
                <a:srgbClr val="90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203200" y="203200"/>
              <a:ext cx="11785600" cy="6451600"/>
            </a:xfrm>
            <a:prstGeom prst="rect">
              <a:avLst/>
            </a:prstGeom>
            <a:noFill/>
            <a:ln>
              <a:solidFill>
                <a:srgbClr val="90A7B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03200" y="203200"/>
            <a:ext cx="59563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一、自由与规则密不可分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8305" y="1212850"/>
            <a:ext cx="8686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微软雅黑" panose="020B0503020204020204" charset="-122"/>
                <a:cs typeface="微软雅黑" panose="020B0503020204020204" charset="-122"/>
                <a:sym typeface="Times New Roman" panose="02020603050405020304"/>
              </a:rPr>
              <a:t>1.</a:t>
            </a:r>
            <a:r>
              <a:rPr lang="zh-CN" altLang="en-US" sz="3600" b="1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微软雅黑" panose="020B0503020204020204" charset="-122"/>
                <a:cs typeface="微软雅黑" panose="020B0503020204020204" charset="-122"/>
                <a:sym typeface="Times New Roman" panose="02020603050405020304"/>
              </a:rPr>
              <a:t>自由与规则的关系是怎样的？</a:t>
            </a:r>
            <a:endParaRPr lang="zh-CN" altLang="en-US" sz="3600" b="1">
              <a:solidFill>
                <a:schemeClr val="accent4">
                  <a:lumMod val="50000"/>
                </a:schemeClr>
              </a:solidFill>
              <a:latin typeface="Times New Roman" panose="02020603050405020304"/>
              <a:ea typeface="微软雅黑" panose="020B0503020204020204" charset="-122"/>
              <a:cs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8305" y="1963420"/>
            <a:ext cx="1116965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②社会规则是人们</a:t>
            </a:r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享有自由的保障</a:t>
            </a:r>
            <a:r>
              <a:rPr lang="zh-CN" altLang="en-US" sz="3600" b="1" dirty="0" smtClean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。人们</a:t>
            </a:r>
            <a:r>
              <a:rPr lang="zh-CN" altLang="en-US" sz="3600" b="1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建立规则的</a:t>
            </a:r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目的</a:t>
            </a:r>
            <a:r>
              <a:rPr lang="zh-CN" altLang="en-US" sz="3600" b="1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不是限制自由，而是保证每个人不越过自由的边界，促进社会有序运行</a:t>
            </a:r>
            <a:r>
              <a:rPr lang="zh-CN" altLang="en-US" sz="3600" b="1" dirty="0" smtClean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。</a:t>
            </a:r>
            <a:r>
              <a:rPr lang="zh-CN" altLang="en-US" sz="3600" b="1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违反规则、扰乱秩序的行为</a:t>
            </a:r>
            <a:r>
              <a:rPr lang="zh-CN" altLang="en-US" sz="3600" b="1" dirty="0" smtClean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应当受到相应的</a:t>
            </a:r>
            <a:r>
              <a:rPr lang="zh-CN" altLang="en-US" sz="3600" b="1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处罚</a:t>
            </a:r>
            <a:r>
              <a:rPr lang="zh-CN" altLang="en-US" sz="3600" b="1" dirty="0" smtClean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。</a:t>
            </a:r>
            <a:endParaRPr lang="zh-CN" altLang="en-US" sz="3600" b="1" dirty="0" smtClean="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8775700" y="4451668"/>
            <a:ext cx="3213100" cy="21488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1600" y="95250"/>
            <a:ext cx="11988800" cy="6667500"/>
            <a:chOff x="101600" y="95250"/>
            <a:chExt cx="11988800" cy="6667500"/>
          </a:xfrm>
        </p:grpSpPr>
        <p:sp>
          <p:nvSpPr>
            <p:cNvPr id="2" name="矩形 1"/>
            <p:cNvSpPr/>
            <p:nvPr/>
          </p:nvSpPr>
          <p:spPr>
            <a:xfrm>
              <a:off x="101600" y="95250"/>
              <a:ext cx="11988800" cy="6667500"/>
            </a:xfrm>
            <a:prstGeom prst="rect">
              <a:avLst/>
            </a:prstGeom>
            <a:noFill/>
            <a:ln>
              <a:solidFill>
                <a:srgbClr val="90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203200" y="203200"/>
              <a:ext cx="11785600" cy="6451600"/>
            </a:xfrm>
            <a:prstGeom prst="rect">
              <a:avLst/>
            </a:prstGeom>
            <a:noFill/>
            <a:ln>
              <a:solidFill>
                <a:srgbClr val="90A7B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00990" y="288290"/>
            <a:ext cx="8686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微软雅黑" panose="020B0503020204020204" charset="-122"/>
                <a:cs typeface="微软雅黑" panose="020B0503020204020204" charset="-122"/>
                <a:sym typeface="Times New Roman" panose="02020603050405020304"/>
              </a:rPr>
              <a:t>1.</a:t>
            </a:r>
            <a:r>
              <a:rPr lang="zh-CN" altLang="en-US" sz="3600" b="1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微软雅黑" panose="020B0503020204020204" charset="-122"/>
                <a:cs typeface="微软雅黑" panose="020B0503020204020204" charset="-122"/>
                <a:sym typeface="Times New Roman" panose="02020603050405020304"/>
              </a:rPr>
              <a:t>自由与规则的关系是怎样的？</a:t>
            </a:r>
            <a:endParaRPr lang="zh-CN" altLang="en-US" sz="3600" b="1">
              <a:solidFill>
                <a:schemeClr val="accent4">
                  <a:lumMod val="50000"/>
                </a:schemeClr>
              </a:solidFill>
              <a:latin typeface="Times New Roman" panose="02020603050405020304"/>
              <a:ea typeface="微软雅黑" panose="020B0503020204020204" charset="-122"/>
              <a:cs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3200" y="1228725"/>
            <a:ext cx="1168717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1200" fontAlgn="auto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①社会规则划定了</a:t>
            </a: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自由的</a:t>
            </a:r>
            <a:r>
              <a:rPr lang="zh-CN" altLang="en-US" sz="2800" b="1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边界</a:t>
            </a:r>
            <a:r>
              <a:rPr lang="zh-CN" altLang="en-US" sz="2800" b="1" dirty="0" smtClean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。自由</a:t>
            </a:r>
            <a:r>
              <a:rPr lang="zh-CN" altLang="en-US" sz="2800" b="1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不是随心所欲，它受</a:t>
            </a: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道德、纪律、法律</a:t>
            </a:r>
            <a:r>
              <a:rPr lang="zh-CN" altLang="en-US" sz="2800" b="1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等社会规则的约束。我国宪法公民在行使自由和权利的时候，不得损害</a:t>
            </a: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国家的、社会的、集体的利益</a:t>
            </a:r>
            <a:r>
              <a:rPr lang="zh-CN" altLang="en-US" sz="2800" b="1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和</a:t>
            </a: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其他公民</a:t>
            </a:r>
            <a:r>
              <a:rPr lang="zh-CN" altLang="en-US" sz="2800" b="1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的合法的自由和权利。</a:t>
            </a:r>
            <a:endParaRPr lang="zh-CN" altLang="en-US" sz="2800" b="1" dirty="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  <a:p>
            <a:pPr indent="711200" fontAlgn="auto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②社会规则是人们</a:t>
            </a: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享有自由的保障</a:t>
            </a:r>
            <a:r>
              <a:rPr lang="zh-CN" altLang="en-US" sz="2800" b="1" dirty="0" smtClean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。人们</a:t>
            </a:r>
            <a:r>
              <a:rPr lang="zh-CN" altLang="en-US" sz="2800" b="1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建立规则的</a:t>
            </a: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目的</a:t>
            </a:r>
            <a:r>
              <a:rPr lang="zh-CN" altLang="en-US" sz="2800" b="1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不是限制自由，而是保证每个人不越过自由的边界，促进社会有序运行</a:t>
            </a:r>
            <a:r>
              <a:rPr lang="zh-CN" altLang="en-US" sz="2800" b="1" dirty="0" smtClean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。</a:t>
            </a:r>
            <a:r>
              <a:rPr lang="zh-CN" altLang="en-US" sz="2800" b="1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违反规则、扰乱秩序的行为</a:t>
            </a:r>
            <a:r>
              <a:rPr lang="zh-CN" altLang="en-US" sz="2800" b="1" dirty="0" smtClean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应当受到相应的</a:t>
            </a:r>
            <a:r>
              <a:rPr lang="zh-CN" altLang="en-US" sz="2800" b="1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处罚</a:t>
            </a:r>
            <a:r>
              <a:rPr lang="zh-CN" altLang="en-US" sz="2800" b="1" dirty="0" smtClean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。</a:t>
            </a:r>
            <a:endParaRPr lang="zh-CN" altLang="en-US" sz="2800" b="1" dirty="0" smtClean="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  <a:p>
            <a:endParaRPr lang="zh-CN" altLang="en-US" sz="2800" b="1" dirty="0" smtClean="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9890760" y="5197475"/>
            <a:ext cx="2098040" cy="14033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1600" y="95250"/>
            <a:ext cx="11988800" cy="6667500"/>
            <a:chOff x="101600" y="95250"/>
            <a:chExt cx="11988800" cy="6667500"/>
          </a:xfrm>
        </p:grpSpPr>
        <p:sp>
          <p:nvSpPr>
            <p:cNvPr id="2" name="矩形 1"/>
            <p:cNvSpPr/>
            <p:nvPr/>
          </p:nvSpPr>
          <p:spPr>
            <a:xfrm>
              <a:off x="101600" y="95250"/>
              <a:ext cx="11988800" cy="6667500"/>
            </a:xfrm>
            <a:prstGeom prst="rect">
              <a:avLst/>
            </a:prstGeom>
            <a:noFill/>
            <a:ln>
              <a:solidFill>
                <a:srgbClr val="90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203200" y="203200"/>
              <a:ext cx="11785600" cy="6451600"/>
            </a:xfrm>
            <a:prstGeom prst="rect">
              <a:avLst/>
            </a:prstGeom>
            <a:noFill/>
            <a:ln>
              <a:solidFill>
                <a:srgbClr val="90A7B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03289" y="203318"/>
            <a:ext cx="11784329" cy="5517936"/>
            <a:chOff x="4532" y="6216"/>
            <a:chExt cx="28265" cy="17833"/>
          </a:xfrm>
        </p:grpSpPr>
        <p:pic>
          <p:nvPicPr>
            <p:cNvPr id="11" name="Picture 15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026" y="8102"/>
              <a:ext cx="8771" cy="11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6"/>
            <p:cNvSpPr txBox="1">
              <a:spLocks noChangeArrowheads="1"/>
            </p:cNvSpPr>
            <p:nvPr/>
          </p:nvSpPr>
          <p:spPr bwMode="auto">
            <a:xfrm>
              <a:off x="4532" y="8102"/>
              <a:ext cx="19044" cy="119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just" hangingPunct="0">
                <a:lnSpc>
                  <a:spcPct val="120000"/>
                </a:lnSpc>
              </a:pPr>
              <a:r>
                <a:rPr lang="en-US" altLang="zh-CN" sz="2400" dirty="0">
                  <a:latin typeface="Times New Roman" panose="02020603050405020304"/>
                  <a:ea typeface="微软雅黑" panose="020B0503020204020204" charset="-122"/>
                  <a:sym typeface="Times New Roman" panose="02020603050405020304"/>
                </a:rPr>
                <a:t> </a:t>
              </a:r>
              <a:r>
                <a:rPr lang="en-US" altLang="zh-CN" sz="2800" dirty="0">
                  <a:latin typeface="Times New Roman" panose="02020603050405020304"/>
                  <a:ea typeface="微软雅黑" panose="020B0503020204020204" charset="-122"/>
                  <a:sym typeface="Times New Roman" panose="02020603050405020304"/>
                </a:rPr>
                <a:t>   </a:t>
              </a:r>
              <a:r>
                <a:rPr lang="en-US" altLang="zh-CN" sz="2800" b="1" dirty="0">
                  <a:latin typeface="Times New Roman" panose="02020603050405020304"/>
                  <a:ea typeface="微软雅黑" panose="020B0503020204020204" charset="-122"/>
                  <a:cs typeface="楷体" panose="02010609060101010101" charset="-122"/>
                  <a:sym typeface="Times New Roman" panose="02020603050405020304"/>
                </a:rPr>
                <a:t>   </a:t>
              </a:r>
              <a:r>
                <a:rPr lang="zh-CN" altLang="zh-CN" sz="2800" b="1" dirty="0">
                  <a:latin typeface="Times New Roman" panose="02020603050405020304"/>
                  <a:ea typeface="微软雅黑" panose="020B0503020204020204" charset="-122"/>
                  <a:cs typeface="楷体" panose="02010609060101010101" charset="-122"/>
                  <a:sym typeface="Times New Roman" panose="02020603050405020304"/>
                </a:rPr>
                <a:t>《元史</a:t>
              </a:r>
              <a:r>
                <a:rPr lang="zh-TW" altLang="zh-CN" sz="2000" b="1" dirty="0">
                  <a:latin typeface="Times New Roman" panose="02020603050405020304"/>
                  <a:ea typeface="微软雅黑" panose="020B0503020204020204" charset="-122"/>
                  <a:cs typeface="楷体" panose="02010609060101010101" charset="-122"/>
                  <a:sym typeface="Times New Roman" panose="02020603050405020304"/>
                </a:rPr>
                <a:t>•</a:t>
              </a:r>
              <a:r>
                <a:rPr lang="zh-CN" altLang="zh-CN" sz="2800" b="1" dirty="0">
                  <a:latin typeface="Times New Roman" panose="02020603050405020304"/>
                  <a:ea typeface="微软雅黑" panose="020B0503020204020204" charset="-122"/>
                  <a:cs typeface="楷体" panose="02010609060101010101" charset="-122"/>
                  <a:sym typeface="Times New Roman" panose="02020603050405020304"/>
                </a:rPr>
                <a:t>许衡传》里有这样一</a:t>
              </a:r>
              <a:r>
                <a:rPr lang="zh-CN" altLang="en-US" sz="2800" b="1" dirty="0">
                  <a:latin typeface="Times New Roman" panose="02020603050405020304"/>
                  <a:ea typeface="微软雅黑" panose="020B0503020204020204" charset="-122"/>
                  <a:cs typeface="楷体" panose="02010609060101010101" charset="-122"/>
                  <a:sym typeface="Times New Roman" panose="02020603050405020304"/>
                </a:rPr>
                <a:t>段记</a:t>
              </a:r>
              <a:r>
                <a:rPr lang="zh-CN" altLang="zh-CN" sz="2800" b="1" dirty="0">
                  <a:latin typeface="Times New Roman" panose="02020603050405020304"/>
                  <a:ea typeface="微软雅黑" panose="020B0503020204020204" charset="-122"/>
                  <a:cs typeface="楷体" panose="02010609060101010101" charset="-122"/>
                  <a:sym typeface="Times New Roman" panose="02020603050405020304"/>
                </a:rPr>
                <a:t>载：许衡做官之前，一年夏天外</a:t>
              </a:r>
              <a:r>
                <a:rPr lang="zh-CN" altLang="en-US" sz="2800" b="1" dirty="0">
                  <a:latin typeface="Times New Roman" panose="02020603050405020304"/>
                  <a:ea typeface="微软雅黑" panose="020B0503020204020204" charset="-122"/>
                  <a:cs typeface="楷体" panose="02010609060101010101" charset="-122"/>
                  <a:sym typeface="Times New Roman" panose="02020603050405020304"/>
                </a:rPr>
                <a:t>出，因</a:t>
              </a:r>
              <a:r>
                <a:rPr lang="zh-CN" altLang="zh-CN" sz="2800" b="1" dirty="0">
                  <a:latin typeface="Times New Roman" panose="02020603050405020304"/>
                  <a:ea typeface="微软雅黑" panose="020B0503020204020204" charset="-122"/>
                  <a:cs typeface="楷体" panose="02010609060101010101" charset="-122"/>
                  <a:sym typeface="Times New Roman" panose="02020603050405020304"/>
                </a:rPr>
                <a:t>天热口渴难耐，刚好道旁有</a:t>
              </a:r>
              <a:r>
                <a:rPr lang="zh-CN" altLang="en-US" sz="2800" b="1" dirty="0">
                  <a:latin typeface="Times New Roman" panose="02020603050405020304"/>
                  <a:ea typeface="微软雅黑" panose="020B0503020204020204" charset="-122"/>
                  <a:cs typeface="楷体" panose="02010609060101010101" charset="-122"/>
                  <a:sym typeface="Times New Roman" panose="02020603050405020304"/>
                </a:rPr>
                <a:t>棵梨树，众</a:t>
              </a:r>
              <a:r>
                <a:rPr lang="zh-CN" altLang="zh-CN" sz="2800" b="1" dirty="0">
                  <a:latin typeface="Times New Roman" panose="02020603050405020304"/>
                  <a:ea typeface="微软雅黑" panose="020B0503020204020204" charset="-122"/>
                  <a:cs typeface="楷体" panose="02010609060101010101" charset="-122"/>
                  <a:sym typeface="Times New Roman" panose="02020603050405020304"/>
                </a:rPr>
                <a:t>人争相摘梨解渴，唯独许衡不为</a:t>
              </a:r>
              <a:r>
                <a:rPr lang="zh-CN" altLang="en-US" sz="2800" b="1" dirty="0">
                  <a:latin typeface="Times New Roman" panose="02020603050405020304"/>
                  <a:ea typeface="微软雅黑" panose="020B0503020204020204" charset="-122"/>
                  <a:cs typeface="楷体" panose="02010609060101010101" charset="-122"/>
                  <a:sym typeface="Times New Roman" panose="02020603050405020304"/>
                </a:rPr>
                <a:t>所动。</a:t>
              </a:r>
              <a:r>
                <a:rPr lang="zh-CN" altLang="zh-CN" sz="2800" b="1" dirty="0">
                  <a:latin typeface="Times New Roman" panose="02020603050405020304"/>
                  <a:ea typeface="微软雅黑" panose="020B0503020204020204" charset="-122"/>
                  <a:cs typeface="楷体" panose="02010609060101010101" charset="-122"/>
                  <a:sym typeface="Times New Roman" panose="02020603050405020304"/>
                </a:rPr>
                <a:t>有人问他为何不摘，他回答说：</a:t>
              </a:r>
              <a:r>
                <a:rPr lang="zh-CN" altLang="en-US" sz="2800" b="1" dirty="0">
                  <a:latin typeface="Times New Roman" panose="02020603050405020304"/>
                  <a:ea typeface="微软雅黑" panose="020B0503020204020204" charset="-122"/>
                  <a:cs typeface="楷体" panose="02010609060101010101" charset="-122"/>
                  <a:sym typeface="Times New Roman" panose="02020603050405020304"/>
                </a:rPr>
                <a:t>不是</a:t>
              </a:r>
              <a:r>
                <a:rPr lang="zh-CN" altLang="zh-CN" sz="2800" b="1" dirty="0">
                  <a:latin typeface="Times New Roman" panose="02020603050405020304"/>
                  <a:ea typeface="微软雅黑" panose="020B0503020204020204" charset="-122"/>
                  <a:cs typeface="楷体" panose="02010609060101010101" charset="-122"/>
                  <a:sym typeface="Times New Roman" panose="02020603050405020304"/>
                </a:rPr>
                <a:t>自己的梨，岂能乱摘！</a:t>
              </a:r>
              <a:r>
                <a:rPr lang="zh-TW" altLang="zh-CN" sz="2800" b="1" dirty="0">
                  <a:latin typeface="Times New Roman" panose="02020603050405020304"/>
                  <a:ea typeface="微软雅黑" panose="020B0503020204020204" charset="-122"/>
                  <a:cs typeface="楷体" panose="02010609060101010101" charset="-122"/>
                  <a:sym typeface="Times New Roman" panose="02020603050405020304"/>
                </a:rPr>
                <a:t> ”</a:t>
              </a:r>
              <a:r>
                <a:rPr lang="zh-CN" altLang="zh-CN" sz="2800" b="1" dirty="0">
                  <a:latin typeface="Times New Roman" panose="02020603050405020304"/>
                  <a:ea typeface="微软雅黑" panose="020B0503020204020204" charset="-122"/>
                  <a:cs typeface="楷体" panose="02010609060101010101" charset="-122"/>
                  <a:sym typeface="Times New Roman" panose="02020603050405020304"/>
                </a:rPr>
                <a:t>有人劝</a:t>
              </a:r>
              <a:r>
                <a:rPr lang="zh-CN" altLang="en-US" sz="2800" b="1" dirty="0">
                  <a:latin typeface="Times New Roman" panose="02020603050405020304"/>
                  <a:ea typeface="微软雅黑" panose="020B0503020204020204" charset="-122"/>
                  <a:cs typeface="楷体" panose="02010609060101010101" charset="-122"/>
                  <a:sym typeface="Times New Roman" panose="02020603050405020304"/>
                </a:rPr>
                <a:t>解</a:t>
              </a:r>
              <a:r>
                <a:rPr lang="zh-CN" altLang="zh-CN" sz="2800" b="1" dirty="0">
                  <a:latin typeface="Times New Roman" panose="02020603050405020304"/>
                  <a:ea typeface="微软雅黑" panose="020B0503020204020204" charset="-122"/>
                  <a:cs typeface="楷体" panose="02010609060101010101" charset="-122"/>
                  <a:sym typeface="Times New Roman" panose="02020603050405020304"/>
                </a:rPr>
                <a:t>道：</a:t>
              </a:r>
              <a:r>
                <a:rPr lang="zh-TW" altLang="zh-CN" sz="2800" b="1" dirty="0">
                  <a:latin typeface="Times New Roman" panose="02020603050405020304"/>
                  <a:ea typeface="微软雅黑" panose="020B0503020204020204" charset="-122"/>
                  <a:cs typeface="楷体" panose="02010609060101010101" charset="-122"/>
                  <a:sym typeface="Times New Roman" panose="02020603050405020304"/>
                </a:rPr>
                <a:t>“</a:t>
              </a:r>
              <a:r>
                <a:rPr lang="zh-CN" altLang="zh-CN" sz="2800" b="1" dirty="0">
                  <a:latin typeface="Times New Roman" panose="02020603050405020304"/>
                  <a:ea typeface="微软雅黑" panose="020B0503020204020204" charset="-122"/>
                  <a:cs typeface="楷体" panose="02010609060101010101" charset="-122"/>
                  <a:sym typeface="Times New Roman" panose="02020603050405020304"/>
                </a:rPr>
                <a:t>乱世之时，这梨是没有主人</a:t>
              </a:r>
              <a:r>
                <a:rPr lang="zh-CN" altLang="zh-CN" sz="2800" b="1" dirty="0" smtClean="0">
                  <a:latin typeface="Times New Roman" panose="02020603050405020304"/>
                  <a:ea typeface="微软雅黑" panose="020B0503020204020204" charset="-122"/>
                  <a:cs typeface="楷体" panose="02010609060101010101" charset="-122"/>
                  <a:sym typeface="Times New Roman" panose="02020603050405020304"/>
                </a:rPr>
                <a:t>的</a:t>
              </a:r>
              <a:r>
                <a:rPr lang="zh-CN" altLang="en-US" sz="2800" b="1" dirty="0">
                  <a:latin typeface="Times New Roman" panose="02020603050405020304"/>
                  <a:ea typeface="微软雅黑" panose="020B0503020204020204" charset="-122"/>
                  <a:cs typeface="楷体" panose="02010609060101010101" charset="-122"/>
                  <a:sym typeface="Times New Roman" panose="02020603050405020304"/>
                </a:rPr>
                <a:t>。” 许衡</a:t>
              </a:r>
              <a:r>
                <a:rPr lang="zh-CN" altLang="zh-CN" sz="2800" b="1" dirty="0">
                  <a:latin typeface="Times New Roman" panose="02020603050405020304"/>
                  <a:ea typeface="微软雅黑" panose="020B0503020204020204" charset="-122"/>
                  <a:cs typeface="楷体" panose="02010609060101010101" charset="-122"/>
                  <a:sym typeface="Times New Roman" panose="02020603050405020304"/>
                </a:rPr>
                <a:t>正色道：</a:t>
              </a:r>
              <a:r>
                <a:rPr lang="zh-TW" altLang="zh-CN" sz="2800" b="1" dirty="0">
                  <a:latin typeface="Times New Roman" panose="02020603050405020304"/>
                  <a:ea typeface="微软雅黑" panose="020B0503020204020204" charset="-122"/>
                  <a:cs typeface="楷体" panose="02010609060101010101" charset="-122"/>
                  <a:sym typeface="Times New Roman" panose="02020603050405020304"/>
                </a:rPr>
                <a:t>“</a:t>
              </a:r>
              <a:r>
                <a:rPr lang="zh-CN" altLang="zh-CN" sz="2800" b="1" dirty="0">
                  <a:latin typeface="Times New Roman" panose="02020603050405020304"/>
                  <a:ea typeface="微软雅黑" panose="020B0503020204020204" charset="-122"/>
                  <a:cs typeface="楷体" panose="02010609060101010101" charset="-122"/>
                  <a:sym typeface="Times New Roman" panose="02020603050405020304"/>
                </a:rPr>
                <a:t>梨无主人，难道我心中</a:t>
              </a:r>
              <a:r>
                <a:rPr lang="zh-CN" altLang="zh-CN" sz="2800" b="1" dirty="0" smtClean="0">
                  <a:latin typeface="Times New Roman" panose="02020603050405020304"/>
                  <a:ea typeface="微软雅黑" panose="020B0503020204020204" charset="-122"/>
                  <a:cs typeface="楷体" panose="02010609060101010101" charset="-122"/>
                  <a:sym typeface="Times New Roman" panose="02020603050405020304"/>
                </a:rPr>
                <a:t>也</a:t>
              </a:r>
              <a:r>
                <a:rPr lang="zh-CN" altLang="en-US" sz="2800" b="1" dirty="0">
                  <a:latin typeface="Times New Roman" panose="02020603050405020304"/>
                  <a:ea typeface="微软雅黑" panose="020B0503020204020204" charset="-122"/>
                  <a:cs typeface="楷体" panose="02010609060101010101" charset="-122"/>
                  <a:sym typeface="Times New Roman" panose="02020603050405020304"/>
                </a:rPr>
                <a:t>无</a:t>
              </a:r>
              <a:r>
                <a:rPr lang="zh-CN" altLang="zh-CN" sz="2800" b="1" dirty="0" smtClean="0">
                  <a:latin typeface="Times New Roman" panose="02020603050405020304"/>
                  <a:ea typeface="微软雅黑" panose="020B0503020204020204" charset="-122"/>
                  <a:cs typeface="楷体" panose="02010609060101010101" charset="-122"/>
                  <a:sym typeface="Times New Roman" panose="02020603050405020304"/>
                </a:rPr>
                <a:t>主</a:t>
              </a:r>
              <a:r>
                <a:rPr lang="zh-CN" altLang="zh-CN" sz="2800" b="1" dirty="0">
                  <a:latin typeface="Times New Roman" panose="02020603050405020304"/>
                  <a:ea typeface="微软雅黑" panose="020B0503020204020204" charset="-122"/>
                  <a:cs typeface="楷体" panose="02010609060101010101" charset="-122"/>
                  <a:sym typeface="Times New Roman" panose="02020603050405020304"/>
                </a:rPr>
                <a:t>吗？</a:t>
              </a:r>
              <a:r>
                <a:rPr lang="zh-TW" altLang="zh-CN" sz="2800" b="1" dirty="0">
                  <a:latin typeface="Times New Roman" panose="02020603050405020304"/>
                  <a:ea typeface="微软雅黑" panose="020B0503020204020204" charset="-122"/>
                  <a:cs typeface="楷体" panose="02010609060101010101" charset="-122"/>
                  <a:sym typeface="Times New Roman" panose="02020603050405020304"/>
                </a:rPr>
                <a:t> </a:t>
              </a:r>
              <a:r>
                <a:rPr lang="zh-TW" altLang="zh-CN" sz="2800" b="1" dirty="0" smtClean="0">
                  <a:latin typeface="Times New Roman" panose="02020603050405020304"/>
                  <a:ea typeface="微软雅黑" panose="020B0503020204020204" charset="-122"/>
                  <a:cs typeface="楷体" panose="02010609060101010101" charset="-122"/>
                  <a:sym typeface="Times New Roman" panose="02020603050405020304"/>
                </a:rPr>
                <a:t>”</a:t>
              </a:r>
              <a:endParaRPr lang="zh-TW" altLang="zh-CN" sz="2800" b="1" dirty="0" smtClean="0">
                <a:latin typeface="Times New Roman" panose="02020603050405020304"/>
                <a:ea typeface="微软雅黑" panose="020B0503020204020204" charset="-122"/>
                <a:cs typeface="楷体" panose="02010609060101010101" charset="-122"/>
                <a:sym typeface="Times New Roman" panose="02020603050405020304"/>
              </a:endParaRPr>
            </a:p>
          </p:txBody>
        </p:sp>
        <p:sp>
          <p:nvSpPr>
            <p:cNvPr id="24" name="TextBox 8"/>
            <p:cNvSpPr txBox="1"/>
            <p:nvPr/>
          </p:nvSpPr>
          <p:spPr>
            <a:xfrm>
              <a:off x="6111" y="20571"/>
              <a:ext cx="26544" cy="3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rgbClr val="C00000"/>
                  </a:solidFill>
                  <a:latin typeface="Times New Roman" panose="02020603050405020304"/>
                  <a:ea typeface="微软雅黑" panose="020B0503020204020204" charset="-122"/>
                  <a:sym typeface="Times New Roman" panose="02020603050405020304"/>
                </a:rPr>
                <a:t>平时约束我们不拿他人财物的因素有哪些？你认为该如何做到许衡所说的</a:t>
              </a:r>
              <a:r>
                <a:rPr lang="en-US" altLang="zh-CN" sz="3200" dirty="0" smtClean="0">
                  <a:solidFill>
                    <a:srgbClr val="C00000"/>
                  </a:solidFill>
                  <a:latin typeface="Times New Roman" panose="02020603050405020304"/>
                  <a:ea typeface="微软雅黑" panose="020B0503020204020204" charset="-122"/>
                  <a:sym typeface="Times New Roman" panose="02020603050405020304"/>
                </a:rPr>
                <a:t>“</a:t>
              </a:r>
              <a:r>
                <a:rPr lang="zh-CN" altLang="en-US" sz="3200" dirty="0" smtClean="0">
                  <a:solidFill>
                    <a:srgbClr val="C00000"/>
                  </a:solidFill>
                  <a:latin typeface="Times New Roman" panose="02020603050405020304"/>
                  <a:ea typeface="微软雅黑" panose="020B0503020204020204" charset="-122"/>
                  <a:sym typeface="Times New Roman" panose="02020603050405020304"/>
                </a:rPr>
                <a:t>我心有主</a:t>
              </a:r>
              <a:r>
                <a:rPr lang="en-US" altLang="zh-CN" sz="3200" dirty="0" smtClean="0">
                  <a:solidFill>
                    <a:srgbClr val="C00000"/>
                  </a:solidFill>
                  <a:latin typeface="Times New Roman" panose="02020603050405020304"/>
                  <a:ea typeface="微软雅黑" panose="020B0503020204020204" charset="-122"/>
                  <a:sym typeface="Times New Roman" panose="02020603050405020304"/>
                </a:rPr>
                <a:t>”</a:t>
              </a:r>
              <a:r>
                <a:rPr lang="zh-CN" altLang="en-US" sz="3200" dirty="0" smtClean="0">
                  <a:solidFill>
                    <a:srgbClr val="C00000"/>
                  </a:solidFill>
                  <a:latin typeface="Times New Roman" panose="02020603050405020304"/>
                  <a:ea typeface="微软雅黑" panose="020B0503020204020204" charset="-122"/>
                  <a:sym typeface="Times New Roman" panose="02020603050405020304"/>
                </a:rPr>
                <a:t>？</a:t>
              </a:r>
              <a:endParaRPr lang="zh-CN" altLang="en-US" sz="32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25" name="TextBox 9"/>
            <p:cNvSpPr txBox="1"/>
            <p:nvPr/>
          </p:nvSpPr>
          <p:spPr>
            <a:xfrm>
              <a:off x="4775" y="6216"/>
              <a:ext cx="8581" cy="1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tx1"/>
                  </a:solidFill>
                  <a:latin typeface="Times New Roman" panose="02020603050405020304"/>
                  <a:ea typeface="微软雅黑" panose="020B0503020204020204" charset="-122"/>
                  <a:sym typeface="Times New Roman" panose="02020603050405020304"/>
                </a:rPr>
                <a:t>二、自觉遵守规则</a:t>
              </a:r>
              <a:endParaRPr lang="zh-CN" altLang="en-US" sz="3200" dirty="0" smtClean="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</p:grpSp>
      <p:grpSp>
        <p:nvGrpSpPr>
          <p:cNvPr id="28" name="Group 4"/>
          <p:cNvGrpSpPr>
            <a:grpSpLocks noChangeAspect="1"/>
          </p:cNvGrpSpPr>
          <p:nvPr/>
        </p:nvGrpSpPr>
        <p:grpSpPr>
          <a:xfrm>
            <a:off x="214630" y="4670425"/>
            <a:ext cx="647065" cy="668020"/>
            <a:chOff x="1262" y="1129"/>
            <a:chExt cx="1215" cy="2220"/>
          </a:xfrm>
        </p:grpSpPr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1670" y="3235"/>
              <a:ext cx="534" cy="114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30" name="Freeform 6"/>
            <p:cNvSpPr>
              <a:spLocks noEditPoints="1"/>
            </p:cNvSpPr>
            <p:nvPr/>
          </p:nvSpPr>
          <p:spPr bwMode="auto">
            <a:xfrm>
              <a:off x="1483" y="1644"/>
              <a:ext cx="809" cy="1370"/>
            </a:xfrm>
            <a:custGeom>
              <a:avLst/>
              <a:gdLst>
                <a:gd name="T0" fmla="*/ 226 w 981"/>
                <a:gd name="T1" fmla="*/ 1596 h 1662"/>
                <a:gd name="T2" fmla="*/ 357 w 981"/>
                <a:gd name="T3" fmla="*/ 1177 h 1662"/>
                <a:gd name="T4" fmla="*/ 344 w 981"/>
                <a:gd name="T5" fmla="*/ 1089 h 1662"/>
                <a:gd name="T6" fmla="*/ 331 w 981"/>
                <a:gd name="T7" fmla="*/ 1051 h 1662"/>
                <a:gd name="T8" fmla="*/ 330 w 981"/>
                <a:gd name="T9" fmla="*/ 1049 h 1662"/>
                <a:gd name="T10" fmla="*/ 350 w 981"/>
                <a:gd name="T11" fmla="*/ 1009 h 1662"/>
                <a:gd name="T12" fmla="*/ 392 w 981"/>
                <a:gd name="T13" fmla="*/ 985 h 1662"/>
                <a:gd name="T14" fmla="*/ 504 w 981"/>
                <a:gd name="T15" fmla="*/ 966 h 1662"/>
                <a:gd name="T16" fmla="*/ 503 w 981"/>
                <a:gd name="T17" fmla="*/ 946 h 1662"/>
                <a:gd name="T18" fmla="*/ 491 w 981"/>
                <a:gd name="T19" fmla="*/ 946 h 1662"/>
                <a:gd name="T20" fmla="*/ 144 w 981"/>
                <a:gd name="T21" fmla="*/ 808 h 1662"/>
                <a:gd name="T22" fmla="*/ 0 w 981"/>
                <a:gd name="T23" fmla="*/ 473 h 1662"/>
                <a:gd name="T24" fmla="*/ 144 w 981"/>
                <a:gd name="T25" fmla="*/ 138 h 1662"/>
                <a:gd name="T26" fmla="*/ 491 w 981"/>
                <a:gd name="T27" fmla="*/ 0 h 1662"/>
                <a:gd name="T28" fmla="*/ 491 w 981"/>
                <a:gd name="T29" fmla="*/ 16 h 1662"/>
                <a:gd name="T30" fmla="*/ 155 w 981"/>
                <a:gd name="T31" fmla="*/ 150 h 1662"/>
                <a:gd name="T32" fmla="*/ 16 w 981"/>
                <a:gd name="T33" fmla="*/ 473 h 1662"/>
                <a:gd name="T34" fmla="*/ 155 w 981"/>
                <a:gd name="T35" fmla="*/ 796 h 1662"/>
                <a:gd name="T36" fmla="*/ 491 w 981"/>
                <a:gd name="T37" fmla="*/ 930 h 1662"/>
                <a:gd name="T38" fmla="*/ 826 w 981"/>
                <a:gd name="T39" fmla="*/ 796 h 1662"/>
                <a:gd name="T40" fmla="*/ 965 w 981"/>
                <a:gd name="T41" fmla="*/ 473 h 1662"/>
                <a:gd name="T42" fmla="*/ 826 w 981"/>
                <a:gd name="T43" fmla="*/ 150 h 1662"/>
                <a:gd name="T44" fmla="*/ 491 w 981"/>
                <a:gd name="T45" fmla="*/ 16 h 1662"/>
                <a:gd name="T46" fmla="*/ 491 w 981"/>
                <a:gd name="T47" fmla="*/ 0 h 1662"/>
                <a:gd name="T48" fmla="*/ 838 w 981"/>
                <a:gd name="T49" fmla="*/ 138 h 1662"/>
                <a:gd name="T50" fmla="*/ 981 w 981"/>
                <a:gd name="T51" fmla="*/ 473 h 1662"/>
                <a:gd name="T52" fmla="*/ 838 w 981"/>
                <a:gd name="T53" fmla="*/ 808 h 1662"/>
                <a:gd name="T54" fmla="*/ 519 w 981"/>
                <a:gd name="T55" fmla="*/ 945 h 1662"/>
                <a:gd name="T56" fmla="*/ 598 w 981"/>
                <a:gd name="T57" fmla="*/ 977 h 1662"/>
                <a:gd name="T58" fmla="*/ 653 w 981"/>
                <a:gd name="T59" fmla="*/ 1012 h 1662"/>
                <a:gd name="T60" fmla="*/ 822 w 981"/>
                <a:gd name="T61" fmla="*/ 1590 h 1662"/>
                <a:gd name="T62" fmla="*/ 822 w 981"/>
                <a:gd name="T63" fmla="*/ 1605 h 1662"/>
                <a:gd name="T64" fmla="*/ 822 w 981"/>
                <a:gd name="T65" fmla="*/ 1611 h 1662"/>
                <a:gd name="T66" fmla="*/ 523 w 981"/>
                <a:gd name="T67" fmla="*/ 1662 h 1662"/>
                <a:gd name="T68" fmla="*/ 231 w 981"/>
                <a:gd name="T69" fmla="*/ 1598 h 1662"/>
                <a:gd name="T70" fmla="*/ 806 w 981"/>
                <a:gd name="T71" fmla="*/ 1600 h 1662"/>
                <a:gd name="T72" fmla="*/ 806 w 981"/>
                <a:gd name="T73" fmla="*/ 1590 h 1662"/>
                <a:gd name="T74" fmla="*/ 641 w 981"/>
                <a:gd name="T75" fmla="*/ 1021 h 1662"/>
                <a:gd name="T76" fmla="*/ 640 w 981"/>
                <a:gd name="T77" fmla="*/ 1021 h 1662"/>
                <a:gd name="T78" fmla="*/ 594 w 981"/>
                <a:gd name="T79" fmla="*/ 992 h 1662"/>
                <a:gd name="T80" fmla="*/ 521 w 981"/>
                <a:gd name="T81" fmla="*/ 982 h 1662"/>
                <a:gd name="T82" fmla="*/ 521 w 981"/>
                <a:gd name="T83" fmla="*/ 991 h 1662"/>
                <a:gd name="T84" fmla="*/ 505 w 981"/>
                <a:gd name="T85" fmla="*/ 982 h 1662"/>
                <a:gd name="T86" fmla="*/ 361 w 981"/>
                <a:gd name="T87" fmla="*/ 1021 h 1662"/>
                <a:gd name="T88" fmla="*/ 346 w 981"/>
                <a:gd name="T89" fmla="*/ 1047 h 1662"/>
                <a:gd name="T90" fmla="*/ 360 w 981"/>
                <a:gd name="T91" fmla="*/ 1084 h 1662"/>
                <a:gd name="T92" fmla="*/ 373 w 981"/>
                <a:gd name="T93" fmla="*/ 1177 h 1662"/>
                <a:gd name="T94" fmla="*/ 244 w 981"/>
                <a:gd name="T95" fmla="*/ 1587 h 1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1" h="1662">
                  <a:moveTo>
                    <a:pt x="231" y="1598"/>
                  </a:moveTo>
                  <a:cubicBezTo>
                    <a:pt x="226" y="1596"/>
                    <a:pt x="226" y="1596"/>
                    <a:pt x="226" y="1596"/>
                  </a:cubicBezTo>
                  <a:cubicBezTo>
                    <a:pt x="227" y="1590"/>
                    <a:pt x="227" y="1590"/>
                    <a:pt x="227" y="1590"/>
                  </a:cubicBezTo>
                  <a:cubicBezTo>
                    <a:pt x="255" y="1445"/>
                    <a:pt x="358" y="1321"/>
                    <a:pt x="357" y="1177"/>
                  </a:cubicBezTo>
                  <a:cubicBezTo>
                    <a:pt x="357" y="1177"/>
                    <a:pt x="357" y="1177"/>
                    <a:pt x="357" y="1177"/>
                  </a:cubicBezTo>
                  <a:cubicBezTo>
                    <a:pt x="357" y="1148"/>
                    <a:pt x="353" y="1119"/>
                    <a:pt x="344" y="1089"/>
                  </a:cubicBezTo>
                  <a:cubicBezTo>
                    <a:pt x="344" y="1089"/>
                    <a:pt x="344" y="1089"/>
                    <a:pt x="344" y="1089"/>
                  </a:cubicBezTo>
                  <a:cubicBezTo>
                    <a:pt x="341" y="1077"/>
                    <a:pt x="336" y="1064"/>
                    <a:pt x="331" y="1051"/>
                  </a:cubicBezTo>
                  <a:cubicBezTo>
                    <a:pt x="331" y="1051"/>
                    <a:pt x="331" y="1051"/>
                    <a:pt x="331" y="1051"/>
                  </a:cubicBezTo>
                  <a:cubicBezTo>
                    <a:pt x="330" y="1049"/>
                    <a:pt x="330" y="1049"/>
                    <a:pt x="330" y="1049"/>
                  </a:cubicBezTo>
                  <a:cubicBezTo>
                    <a:pt x="330" y="1047"/>
                    <a:pt x="330" y="1047"/>
                    <a:pt x="330" y="1047"/>
                  </a:cubicBezTo>
                  <a:cubicBezTo>
                    <a:pt x="331" y="1033"/>
                    <a:pt x="339" y="1020"/>
                    <a:pt x="350" y="1009"/>
                  </a:cubicBezTo>
                  <a:cubicBezTo>
                    <a:pt x="350" y="1009"/>
                    <a:pt x="350" y="1009"/>
                    <a:pt x="350" y="1009"/>
                  </a:cubicBezTo>
                  <a:cubicBezTo>
                    <a:pt x="361" y="999"/>
                    <a:pt x="375" y="991"/>
                    <a:pt x="392" y="985"/>
                  </a:cubicBezTo>
                  <a:cubicBezTo>
                    <a:pt x="392" y="985"/>
                    <a:pt x="392" y="985"/>
                    <a:pt x="392" y="985"/>
                  </a:cubicBezTo>
                  <a:cubicBezTo>
                    <a:pt x="424" y="973"/>
                    <a:pt x="464" y="966"/>
                    <a:pt x="504" y="966"/>
                  </a:cubicBezTo>
                  <a:cubicBezTo>
                    <a:pt x="504" y="966"/>
                    <a:pt x="504" y="966"/>
                    <a:pt x="504" y="966"/>
                  </a:cubicBezTo>
                  <a:cubicBezTo>
                    <a:pt x="503" y="946"/>
                    <a:pt x="503" y="946"/>
                    <a:pt x="503" y="946"/>
                  </a:cubicBezTo>
                  <a:cubicBezTo>
                    <a:pt x="499" y="946"/>
                    <a:pt x="495" y="946"/>
                    <a:pt x="491" y="946"/>
                  </a:cubicBezTo>
                  <a:cubicBezTo>
                    <a:pt x="491" y="946"/>
                    <a:pt x="491" y="946"/>
                    <a:pt x="491" y="946"/>
                  </a:cubicBezTo>
                  <a:cubicBezTo>
                    <a:pt x="355" y="946"/>
                    <a:pt x="233" y="893"/>
                    <a:pt x="144" y="808"/>
                  </a:cubicBezTo>
                  <a:cubicBezTo>
                    <a:pt x="144" y="808"/>
                    <a:pt x="144" y="808"/>
                    <a:pt x="144" y="808"/>
                  </a:cubicBezTo>
                  <a:cubicBezTo>
                    <a:pt x="55" y="722"/>
                    <a:pt x="0" y="604"/>
                    <a:pt x="0" y="473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0" y="342"/>
                    <a:pt x="55" y="224"/>
                    <a:pt x="144" y="138"/>
                  </a:cubicBezTo>
                  <a:cubicBezTo>
                    <a:pt x="144" y="138"/>
                    <a:pt x="144" y="138"/>
                    <a:pt x="144" y="138"/>
                  </a:cubicBezTo>
                  <a:cubicBezTo>
                    <a:pt x="233" y="53"/>
                    <a:pt x="355" y="0"/>
                    <a:pt x="491" y="0"/>
                  </a:cubicBezTo>
                  <a:cubicBezTo>
                    <a:pt x="491" y="0"/>
                    <a:pt x="491" y="0"/>
                    <a:pt x="491" y="0"/>
                  </a:cubicBezTo>
                  <a:cubicBezTo>
                    <a:pt x="491" y="8"/>
                    <a:pt x="491" y="8"/>
                    <a:pt x="491" y="8"/>
                  </a:cubicBezTo>
                  <a:cubicBezTo>
                    <a:pt x="491" y="16"/>
                    <a:pt x="491" y="16"/>
                    <a:pt x="491" y="16"/>
                  </a:cubicBezTo>
                  <a:cubicBezTo>
                    <a:pt x="359" y="16"/>
                    <a:pt x="241" y="67"/>
                    <a:pt x="155" y="150"/>
                  </a:cubicBezTo>
                  <a:cubicBezTo>
                    <a:pt x="155" y="150"/>
                    <a:pt x="155" y="150"/>
                    <a:pt x="155" y="150"/>
                  </a:cubicBezTo>
                  <a:cubicBezTo>
                    <a:pt x="69" y="233"/>
                    <a:pt x="16" y="347"/>
                    <a:pt x="16" y="473"/>
                  </a:cubicBezTo>
                  <a:cubicBezTo>
                    <a:pt x="16" y="473"/>
                    <a:pt x="16" y="473"/>
                    <a:pt x="16" y="473"/>
                  </a:cubicBezTo>
                  <a:cubicBezTo>
                    <a:pt x="16" y="599"/>
                    <a:pt x="69" y="713"/>
                    <a:pt x="155" y="796"/>
                  </a:cubicBezTo>
                  <a:cubicBezTo>
                    <a:pt x="155" y="796"/>
                    <a:pt x="155" y="796"/>
                    <a:pt x="155" y="796"/>
                  </a:cubicBezTo>
                  <a:cubicBezTo>
                    <a:pt x="241" y="879"/>
                    <a:pt x="359" y="930"/>
                    <a:pt x="491" y="930"/>
                  </a:cubicBezTo>
                  <a:cubicBezTo>
                    <a:pt x="491" y="930"/>
                    <a:pt x="491" y="930"/>
                    <a:pt x="491" y="930"/>
                  </a:cubicBezTo>
                  <a:cubicBezTo>
                    <a:pt x="622" y="930"/>
                    <a:pt x="741" y="879"/>
                    <a:pt x="826" y="796"/>
                  </a:cubicBezTo>
                  <a:cubicBezTo>
                    <a:pt x="826" y="796"/>
                    <a:pt x="826" y="796"/>
                    <a:pt x="826" y="796"/>
                  </a:cubicBezTo>
                  <a:cubicBezTo>
                    <a:pt x="912" y="713"/>
                    <a:pt x="965" y="599"/>
                    <a:pt x="965" y="473"/>
                  </a:cubicBezTo>
                  <a:cubicBezTo>
                    <a:pt x="965" y="473"/>
                    <a:pt x="965" y="473"/>
                    <a:pt x="965" y="473"/>
                  </a:cubicBezTo>
                  <a:cubicBezTo>
                    <a:pt x="965" y="347"/>
                    <a:pt x="912" y="233"/>
                    <a:pt x="826" y="150"/>
                  </a:cubicBezTo>
                  <a:cubicBezTo>
                    <a:pt x="826" y="150"/>
                    <a:pt x="826" y="150"/>
                    <a:pt x="826" y="150"/>
                  </a:cubicBezTo>
                  <a:cubicBezTo>
                    <a:pt x="741" y="67"/>
                    <a:pt x="622" y="16"/>
                    <a:pt x="491" y="16"/>
                  </a:cubicBezTo>
                  <a:cubicBezTo>
                    <a:pt x="491" y="16"/>
                    <a:pt x="491" y="16"/>
                    <a:pt x="491" y="16"/>
                  </a:cubicBezTo>
                  <a:cubicBezTo>
                    <a:pt x="491" y="8"/>
                    <a:pt x="491" y="8"/>
                    <a:pt x="491" y="8"/>
                  </a:cubicBezTo>
                  <a:cubicBezTo>
                    <a:pt x="491" y="0"/>
                    <a:pt x="491" y="0"/>
                    <a:pt x="491" y="0"/>
                  </a:cubicBezTo>
                  <a:cubicBezTo>
                    <a:pt x="626" y="0"/>
                    <a:pt x="749" y="53"/>
                    <a:pt x="838" y="138"/>
                  </a:cubicBezTo>
                  <a:cubicBezTo>
                    <a:pt x="838" y="138"/>
                    <a:pt x="838" y="138"/>
                    <a:pt x="838" y="138"/>
                  </a:cubicBezTo>
                  <a:cubicBezTo>
                    <a:pt x="926" y="224"/>
                    <a:pt x="981" y="342"/>
                    <a:pt x="981" y="473"/>
                  </a:cubicBezTo>
                  <a:cubicBezTo>
                    <a:pt x="981" y="473"/>
                    <a:pt x="981" y="473"/>
                    <a:pt x="981" y="473"/>
                  </a:cubicBezTo>
                  <a:cubicBezTo>
                    <a:pt x="981" y="604"/>
                    <a:pt x="926" y="722"/>
                    <a:pt x="838" y="808"/>
                  </a:cubicBezTo>
                  <a:cubicBezTo>
                    <a:pt x="838" y="808"/>
                    <a:pt x="838" y="808"/>
                    <a:pt x="838" y="808"/>
                  </a:cubicBezTo>
                  <a:cubicBezTo>
                    <a:pt x="755" y="887"/>
                    <a:pt x="643" y="938"/>
                    <a:pt x="519" y="945"/>
                  </a:cubicBezTo>
                  <a:cubicBezTo>
                    <a:pt x="519" y="945"/>
                    <a:pt x="519" y="945"/>
                    <a:pt x="519" y="945"/>
                  </a:cubicBezTo>
                  <a:cubicBezTo>
                    <a:pt x="520" y="966"/>
                    <a:pt x="520" y="966"/>
                    <a:pt x="520" y="966"/>
                  </a:cubicBezTo>
                  <a:cubicBezTo>
                    <a:pt x="548" y="967"/>
                    <a:pt x="575" y="970"/>
                    <a:pt x="598" y="977"/>
                  </a:cubicBezTo>
                  <a:cubicBezTo>
                    <a:pt x="598" y="977"/>
                    <a:pt x="598" y="977"/>
                    <a:pt x="598" y="977"/>
                  </a:cubicBezTo>
                  <a:cubicBezTo>
                    <a:pt x="623" y="984"/>
                    <a:pt x="643" y="995"/>
                    <a:pt x="653" y="1012"/>
                  </a:cubicBezTo>
                  <a:cubicBezTo>
                    <a:pt x="653" y="1012"/>
                    <a:pt x="653" y="1012"/>
                    <a:pt x="653" y="1012"/>
                  </a:cubicBezTo>
                  <a:cubicBezTo>
                    <a:pt x="799" y="1188"/>
                    <a:pt x="822" y="1397"/>
                    <a:pt x="822" y="1590"/>
                  </a:cubicBezTo>
                  <a:cubicBezTo>
                    <a:pt x="822" y="1590"/>
                    <a:pt x="822" y="1590"/>
                    <a:pt x="822" y="1590"/>
                  </a:cubicBezTo>
                  <a:cubicBezTo>
                    <a:pt x="822" y="1595"/>
                    <a:pt x="822" y="1600"/>
                    <a:pt x="822" y="1605"/>
                  </a:cubicBezTo>
                  <a:cubicBezTo>
                    <a:pt x="822" y="1605"/>
                    <a:pt x="822" y="1605"/>
                    <a:pt x="822" y="1605"/>
                  </a:cubicBezTo>
                  <a:cubicBezTo>
                    <a:pt x="822" y="1611"/>
                    <a:pt x="822" y="1611"/>
                    <a:pt x="822" y="1611"/>
                  </a:cubicBezTo>
                  <a:cubicBezTo>
                    <a:pt x="816" y="1613"/>
                    <a:pt x="816" y="1613"/>
                    <a:pt x="816" y="1613"/>
                  </a:cubicBezTo>
                  <a:cubicBezTo>
                    <a:pt x="729" y="1642"/>
                    <a:pt x="627" y="1662"/>
                    <a:pt x="523" y="1662"/>
                  </a:cubicBezTo>
                  <a:cubicBezTo>
                    <a:pt x="523" y="1662"/>
                    <a:pt x="523" y="1662"/>
                    <a:pt x="523" y="1662"/>
                  </a:cubicBezTo>
                  <a:cubicBezTo>
                    <a:pt x="425" y="1662"/>
                    <a:pt x="324" y="1644"/>
                    <a:pt x="231" y="1598"/>
                  </a:cubicBezTo>
                  <a:close/>
                  <a:moveTo>
                    <a:pt x="523" y="1646"/>
                  </a:moveTo>
                  <a:cubicBezTo>
                    <a:pt x="623" y="1646"/>
                    <a:pt x="721" y="1627"/>
                    <a:pt x="806" y="1600"/>
                  </a:cubicBezTo>
                  <a:cubicBezTo>
                    <a:pt x="806" y="1600"/>
                    <a:pt x="806" y="1600"/>
                    <a:pt x="806" y="1600"/>
                  </a:cubicBezTo>
                  <a:cubicBezTo>
                    <a:pt x="806" y="1596"/>
                    <a:pt x="806" y="1593"/>
                    <a:pt x="806" y="1590"/>
                  </a:cubicBezTo>
                  <a:cubicBezTo>
                    <a:pt x="806" y="1590"/>
                    <a:pt x="806" y="1590"/>
                    <a:pt x="806" y="1590"/>
                  </a:cubicBezTo>
                  <a:cubicBezTo>
                    <a:pt x="806" y="1398"/>
                    <a:pt x="783" y="1193"/>
                    <a:pt x="641" y="1021"/>
                  </a:cubicBezTo>
                  <a:cubicBezTo>
                    <a:pt x="641" y="1021"/>
                    <a:pt x="641" y="1021"/>
                    <a:pt x="641" y="1021"/>
                  </a:cubicBezTo>
                  <a:cubicBezTo>
                    <a:pt x="640" y="1021"/>
                    <a:pt x="640" y="1021"/>
                    <a:pt x="640" y="1021"/>
                  </a:cubicBezTo>
                  <a:cubicBezTo>
                    <a:pt x="640" y="1020"/>
                    <a:pt x="640" y="1020"/>
                    <a:pt x="640" y="1020"/>
                  </a:cubicBezTo>
                  <a:cubicBezTo>
                    <a:pt x="634" y="1009"/>
                    <a:pt x="617" y="999"/>
                    <a:pt x="594" y="992"/>
                  </a:cubicBezTo>
                  <a:cubicBezTo>
                    <a:pt x="594" y="992"/>
                    <a:pt x="594" y="992"/>
                    <a:pt x="594" y="992"/>
                  </a:cubicBezTo>
                  <a:cubicBezTo>
                    <a:pt x="573" y="986"/>
                    <a:pt x="547" y="983"/>
                    <a:pt x="521" y="982"/>
                  </a:cubicBezTo>
                  <a:cubicBezTo>
                    <a:pt x="521" y="982"/>
                    <a:pt x="521" y="982"/>
                    <a:pt x="521" y="982"/>
                  </a:cubicBezTo>
                  <a:cubicBezTo>
                    <a:pt x="521" y="991"/>
                    <a:pt x="521" y="991"/>
                    <a:pt x="521" y="991"/>
                  </a:cubicBezTo>
                  <a:cubicBezTo>
                    <a:pt x="505" y="991"/>
                    <a:pt x="505" y="991"/>
                    <a:pt x="505" y="991"/>
                  </a:cubicBezTo>
                  <a:cubicBezTo>
                    <a:pt x="505" y="982"/>
                    <a:pt x="505" y="982"/>
                    <a:pt x="505" y="982"/>
                  </a:cubicBezTo>
                  <a:cubicBezTo>
                    <a:pt x="447" y="982"/>
                    <a:pt x="386" y="997"/>
                    <a:pt x="361" y="1021"/>
                  </a:cubicBezTo>
                  <a:cubicBezTo>
                    <a:pt x="361" y="1021"/>
                    <a:pt x="361" y="1021"/>
                    <a:pt x="361" y="1021"/>
                  </a:cubicBezTo>
                  <a:cubicBezTo>
                    <a:pt x="352" y="1029"/>
                    <a:pt x="347" y="1037"/>
                    <a:pt x="346" y="1047"/>
                  </a:cubicBezTo>
                  <a:cubicBezTo>
                    <a:pt x="346" y="1047"/>
                    <a:pt x="346" y="1047"/>
                    <a:pt x="346" y="1047"/>
                  </a:cubicBezTo>
                  <a:cubicBezTo>
                    <a:pt x="352" y="1060"/>
                    <a:pt x="356" y="1072"/>
                    <a:pt x="360" y="1084"/>
                  </a:cubicBezTo>
                  <a:cubicBezTo>
                    <a:pt x="360" y="1084"/>
                    <a:pt x="360" y="1084"/>
                    <a:pt x="360" y="1084"/>
                  </a:cubicBezTo>
                  <a:cubicBezTo>
                    <a:pt x="369" y="1116"/>
                    <a:pt x="373" y="1147"/>
                    <a:pt x="373" y="1177"/>
                  </a:cubicBezTo>
                  <a:cubicBezTo>
                    <a:pt x="373" y="1177"/>
                    <a:pt x="373" y="1177"/>
                    <a:pt x="373" y="1177"/>
                  </a:cubicBezTo>
                  <a:cubicBezTo>
                    <a:pt x="373" y="1326"/>
                    <a:pt x="272" y="1450"/>
                    <a:pt x="244" y="1587"/>
                  </a:cubicBezTo>
                  <a:cubicBezTo>
                    <a:pt x="244" y="1587"/>
                    <a:pt x="244" y="1587"/>
                    <a:pt x="244" y="1587"/>
                  </a:cubicBezTo>
                  <a:cubicBezTo>
                    <a:pt x="333" y="1629"/>
                    <a:pt x="429" y="1646"/>
                    <a:pt x="523" y="16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31" name="Freeform 7"/>
            <p:cNvSpPr>
              <a:spLocks noEditPoints="1"/>
            </p:cNvSpPr>
            <p:nvPr/>
          </p:nvSpPr>
          <p:spPr bwMode="auto">
            <a:xfrm>
              <a:off x="1551" y="1874"/>
              <a:ext cx="559" cy="1416"/>
            </a:xfrm>
            <a:custGeom>
              <a:avLst/>
              <a:gdLst>
                <a:gd name="T0" fmla="*/ 278 w 677"/>
                <a:gd name="T1" fmla="*/ 1711 h 1719"/>
                <a:gd name="T2" fmla="*/ 323 w 677"/>
                <a:gd name="T3" fmla="*/ 1711 h 1719"/>
                <a:gd name="T4" fmla="*/ 290 w 677"/>
                <a:gd name="T5" fmla="*/ 1291 h 1719"/>
                <a:gd name="T6" fmla="*/ 298 w 677"/>
                <a:gd name="T7" fmla="*/ 1291 h 1719"/>
                <a:gd name="T8" fmla="*/ 332 w 677"/>
                <a:gd name="T9" fmla="*/ 1719 h 1719"/>
                <a:gd name="T10" fmla="*/ 278 w 677"/>
                <a:gd name="T11" fmla="*/ 1719 h 1719"/>
                <a:gd name="T12" fmla="*/ 278 w 677"/>
                <a:gd name="T13" fmla="*/ 1711 h 1719"/>
                <a:gd name="T14" fmla="*/ 611 w 677"/>
                <a:gd name="T15" fmla="*/ 1701 h 1719"/>
                <a:gd name="T16" fmla="*/ 592 w 677"/>
                <a:gd name="T17" fmla="*/ 1309 h 1719"/>
                <a:gd name="T18" fmla="*/ 592 w 677"/>
                <a:gd name="T19" fmla="*/ 1309 h 1719"/>
                <a:gd name="T20" fmla="*/ 600 w 677"/>
                <a:gd name="T21" fmla="*/ 1308 h 1719"/>
                <a:gd name="T22" fmla="*/ 619 w 677"/>
                <a:gd name="T23" fmla="*/ 1693 h 1719"/>
                <a:gd name="T24" fmla="*/ 677 w 677"/>
                <a:gd name="T25" fmla="*/ 1693 h 1719"/>
                <a:gd name="T26" fmla="*/ 677 w 677"/>
                <a:gd name="T27" fmla="*/ 1701 h 1719"/>
                <a:gd name="T28" fmla="*/ 611 w 677"/>
                <a:gd name="T29" fmla="*/ 1701 h 1719"/>
                <a:gd name="T30" fmla="*/ 540 w 677"/>
                <a:gd name="T31" fmla="*/ 555 h 1719"/>
                <a:gd name="T32" fmla="*/ 611 w 677"/>
                <a:gd name="T33" fmla="*/ 500 h 1719"/>
                <a:gd name="T34" fmla="*/ 611 w 677"/>
                <a:gd name="T35" fmla="*/ 500 h 1719"/>
                <a:gd name="T36" fmla="*/ 640 w 677"/>
                <a:gd name="T37" fmla="*/ 504 h 1719"/>
                <a:gd name="T38" fmla="*/ 640 w 677"/>
                <a:gd name="T39" fmla="*/ 504 h 1719"/>
                <a:gd name="T40" fmla="*/ 638 w 677"/>
                <a:gd name="T41" fmla="*/ 512 h 1719"/>
                <a:gd name="T42" fmla="*/ 611 w 677"/>
                <a:gd name="T43" fmla="*/ 508 h 1719"/>
                <a:gd name="T44" fmla="*/ 611 w 677"/>
                <a:gd name="T45" fmla="*/ 508 h 1719"/>
                <a:gd name="T46" fmla="*/ 547 w 677"/>
                <a:gd name="T47" fmla="*/ 559 h 1719"/>
                <a:gd name="T48" fmla="*/ 547 w 677"/>
                <a:gd name="T49" fmla="*/ 559 h 1719"/>
                <a:gd name="T50" fmla="*/ 540 w 677"/>
                <a:gd name="T51" fmla="*/ 555 h 1719"/>
                <a:gd name="T52" fmla="*/ 98 w 677"/>
                <a:gd name="T53" fmla="*/ 206 h 1719"/>
                <a:gd name="T54" fmla="*/ 0 w 677"/>
                <a:gd name="T55" fmla="*/ 177 h 1719"/>
                <a:gd name="T56" fmla="*/ 0 w 677"/>
                <a:gd name="T57" fmla="*/ 177 h 1719"/>
                <a:gd name="T58" fmla="*/ 4 w 677"/>
                <a:gd name="T59" fmla="*/ 170 h 1719"/>
                <a:gd name="T60" fmla="*/ 98 w 677"/>
                <a:gd name="T61" fmla="*/ 198 h 1719"/>
                <a:gd name="T62" fmla="*/ 98 w 677"/>
                <a:gd name="T63" fmla="*/ 198 h 1719"/>
                <a:gd name="T64" fmla="*/ 193 w 677"/>
                <a:gd name="T65" fmla="*/ 158 h 1719"/>
                <a:gd name="T66" fmla="*/ 193 w 677"/>
                <a:gd name="T67" fmla="*/ 158 h 1719"/>
                <a:gd name="T68" fmla="*/ 198 w 677"/>
                <a:gd name="T69" fmla="*/ 164 h 1719"/>
                <a:gd name="T70" fmla="*/ 98 w 677"/>
                <a:gd name="T71" fmla="*/ 206 h 1719"/>
                <a:gd name="T72" fmla="*/ 98 w 677"/>
                <a:gd name="T73" fmla="*/ 206 h 1719"/>
                <a:gd name="T74" fmla="*/ 98 w 677"/>
                <a:gd name="T75" fmla="*/ 206 h 1719"/>
                <a:gd name="T76" fmla="*/ 367 w 677"/>
                <a:gd name="T77" fmla="*/ 134 h 1719"/>
                <a:gd name="T78" fmla="*/ 472 w 677"/>
                <a:gd name="T79" fmla="*/ 61 h 1719"/>
                <a:gd name="T80" fmla="*/ 472 w 677"/>
                <a:gd name="T81" fmla="*/ 61 h 1719"/>
                <a:gd name="T82" fmla="*/ 607 w 677"/>
                <a:gd name="T83" fmla="*/ 0 h 1719"/>
                <a:gd name="T84" fmla="*/ 607 w 677"/>
                <a:gd name="T85" fmla="*/ 0 h 1719"/>
                <a:gd name="T86" fmla="*/ 661 w 677"/>
                <a:gd name="T87" fmla="*/ 6 h 1719"/>
                <a:gd name="T88" fmla="*/ 661 w 677"/>
                <a:gd name="T89" fmla="*/ 6 h 1719"/>
                <a:gd name="T90" fmla="*/ 660 w 677"/>
                <a:gd name="T91" fmla="*/ 14 h 1719"/>
                <a:gd name="T92" fmla="*/ 607 w 677"/>
                <a:gd name="T93" fmla="*/ 8 h 1719"/>
                <a:gd name="T94" fmla="*/ 607 w 677"/>
                <a:gd name="T95" fmla="*/ 8 h 1719"/>
                <a:gd name="T96" fmla="*/ 477 w 677"/>
                <a:gd name="T97" fmla="*/ 67 h 1719"/>
                <a:gd name="T98" fmla="*/ 477 w 677"/>
                <a:gd name="T99" fmla="*/ 67 h 1719"/>
                <a:gd name="T100" fmla="*/ 369 w 677"/>
                <a:gd name="T101" fmla="*/ 142 h 1719"/>
                <a:gd name="T102" fmla="*/ 369 w 677"/>
                <a:gd name="T103" fmla="*/ 142 h 1719"/>
                <a:gd name="T104" fmla="*/ 367 w 677"/>
                <a:gd name="T105" fmla="*/ 134 h 1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7" h="1719">
                  <a:moveTo>
                    <a:pt x="278" y="1711"/>
                  </a:moveTo>
                  <a:cubicBezTo>
                    <a:pt x="323" y="1711"/>
                    <a:pt x="323" y="1711"/>
                    <a:pt x="323" y="1711"/>
                  </a:cubicBezTo>
                  <a:cubicBezTo>
                    <a:pt x="290" y="1291"/>
                    <a:pt x="290" y="1291"/>
                    <a:pt x="290" y="1291"/>
                  </a:cubicBezTo>
                  <a:cubicBezTo>
                    <a:pt x="298" y="1291"/>
                    <a:pt x="298" y="1291"/>
                    <a:pt x="298" y="1291"/>
                  </a:cubicBezTo>
                  <a:cubicBezTo>
                    <a:pt x="332" y="1719"/>
                    <a:pt x="332" y="1719"/>
                    <a:pt x="332" y="1719"/>
                  </a:cubicBezTo>
                  <a:cubicBezTo>
                    <a:pt x="278" y="1719"/>
                    <a:pt x="278" y="1719"/>
                    <a:pt x="278" y="1719"/>
                  </a:cubicBezTo>
                  <a:cubicBezTo>
                    <a:pt x="278" y="1711"/>
                    <a:pt x="278" y="1711"/>
                    <a:pt x="278" y="1711"/>
                  </a:cubicBezTo>
                  <a:close/>
                  <a:moveTo>
                    <a:pt x="611" y="1701"/>
                  </a:moveTo>
                  <a:cubicBezTo>
                    <a:pt x="592" y="1309"/>
                    <a:pt x="592" y="1309"/>
                    <a:pt x="592" y="1309"/>
                  </a:cubicBezTo>
                  <a:cubicBezTo>
                    <a:pt x="592" y="1309"/>
                    <a:pt x="592" y="1309"/>
                    <a:pt x="592" y="1309"/>
                  </a:cubicBezTo>
                  <a:cubicBezTo>
                    <a:pt x="600" y="1308"/>
                    <a:pt x="600" y="1308"/>
                    <a:pt x="600" y="1308"/>
                  </a:cubicBezTo>
                  <a:cubicBezTo>
                    <a:pt x="619" y="1693"/>
                    <a:pt x="619" y="1693"/>
                    <a:pt x="619" y="1693"/>
                  </a:cubicBezTo>
                  <a:cubicBezTo>
                    <a:pt x="677" y="1693"/>
                    <a:pt x="677" y="1693"/>
                    <a:pt x="677" y="1693"/>
                  </a:cubicBezTo>
                  <a:cubicBezTo>
                    <a:pt x="677" y="1701"/>
                    <a:pt x="677" y="1701"/>
                    <a:pt x="677" y="1701"/>
                  </a:cubicBezTo>
                  <a:cubicBezTo>
                    <a:pt x="611" y="1701"/>
                    <a:pt x="611" y="1701"/>
                    <a:pt x="611" y="1701"/>
                  </a:cubicBezTo>
                  <a:close/>
                  <a:moveTo>
                    <a:pt x="540" y="555"/>
                  </a:moveTo>
                  <a:cubicBezTo>
                    <a:pt x="563" y="513"/>
                    <a:pt x="585" y="500"/>
                    <a:pt x="611" y="500"/>
                  </a:cubicBezTo>
                  <a:cubicBezTo>
                    <a:pt x="611" y="500"/>
                    <a:pt x="611" y="500"/>
                    <a:pt x="611" y="500"/>
                  </a:cubicBezTo>
                  <a:cubicBezTo>
                    <a:pt x="620" y="500"/>
                    <a:pt x="630" y="502"/>
                    <a:pt x="640" y="504"/>
                  </a:cubicBezTo>
                  <a:cubicBezTo>
                    <a:pt x="640" y="504"/>
                    <a:pt x="640" y="504"/>
                    <a:pt x="640" y="504"/>
                  </a:cubicBezTo>
                  <a:cubicBezTo>
                    <a:pt x="638" y="512"/>
                    <a:pt x="638" y="512"/>
                    <a:pt x="638" y="512"/>
                  </a:cubicBezTo>
                  <a:cubicBezTo>
                    <a:pt x="628" y="509"/>
                    <a:pt x="619" y="508"/>
                    <a:pt x="611" y="508"/>
                  </a:cubicBezTo>
                  <a:cubicBezTo>
                    <a:pt x="611" y="508"/>
                    <a:pt x="611" y="508"/>
                    <a:pt x="611" y="508"/>
                  </a:cubicBezTo>
                  <a:cubicBezTo>
                    <a:pt x="588" y="508"/>
                    <a:pt x="570" y="518"/>
                    <a:pt x="547" y="559"/>
                  </a:cubicBezTo>
                  <a:cubicBezTo>
                    <a:pt x="547" y="559"/>
                    <a:pt x="547" y="559"/>
                    <a:pt x="547" y="559"/>
                  </a:cubicBezTo>
                  <a:cubicBezTo>
                    <a:pt x="540" y="555"/>
                    <a:pt x="540" y="555"/>
                    <a:pt x="540" y="555"/>
                  </a:cubicBezTo>
                  <a:close/>
                  <a:moveTo>
                    <a:pt x="98" y="206"/>
                  </a:moveTo>
                  <a:cubicBezTo>
                    <a:pt x="61" y="206"/>
                    <a:pt x="27" y="193"/>
                    <a:pt x="0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70"/>
                    <a:pt x="4" y="170"/>
                    <a:pt x="4" y="170"/>
                  </a:cubicBezTo>
                  <a:cubicBezTo>
                    <a:pt x="30" y="185"/>
                    <a:pt x="63" y="198"/>
                    <a:pt x="98" y="198"/>
                  </a:cubicBezTo>
                  <a:cubicBezTo>
                    <a:pt x="98" y="198"/>
                    <a:pt x="98" y="198"/>
                    <a:pt x="98" y="198"/>
                  </a:cubicBezTo>
                  <a:cubicBezTo>
                    <a:pt x="130" y="198"/>
                    <a:pt x="163" y="187"/>
                    <a:pt x="193" y="158"/>
                  </a:cubicBezTo>
                  <a:cubicBezTo>
                    <a:pt x="193" y="158"/>
                    <a:pt x="193" y="158"/>
                    <a:pt x="193" y="158"/>
                  </a:cubicBezTo>
                  <a:cubicBezTo>
                    <a:pt x="198" y="164"/>
                    <a:pt x="198" y="164"/>
                    <a:pt x="198" y="164"/>
                  </a:cubicBezTo>
                  <a:cubicBezTo>
                    <a:pt x="167" y="195"/>
                    <a:pt x="132" y="206"/>
                    <a:pt x="98" y="206"/>
                  </a:cubicBezTo>
                  <a:cubicBezTo>
                    <a:pt x="98" y="206"/>
                    <a:pt x="98" y="206"/>
                    <a:pt x="98" y="206"/>
                  </a:cubicBezTo>
                  <a:cubicBezTo>
                    <a:pt x="98" y="206"/>
                    <a:pt x="98" y="206"/>
                    <a:pt x="98" y="206"/>
                  </a:cubicBezTo>
                  <a:close/>
                  <a:moveTo>
                    <a:pt x="367" y="134"/>
                  </a:moveTo>
                  <a:cubicBezTo>
                    <a:pt x="408" y="125"/>
                    <a:pt x="437" y="92"/>
                    <a:pt x="472" y="61"/>
                  </a:cubicBezTo>
                  <a:cubicBezTo>
                    <a:pt x="472" y="61"/>
                    <a:pt x="472" y="61"/>
                    <a:pt x="472" y="61"/>
                  </a:cubicBezTo>
                  <a:cubicBezTo>
                    <a:pt x="506" y="29"/>
                    <a:pt x="545" y="0"/>
                    <a:pt x="607" y="0"/>
                  </a:cubicBezTo>
                  <a:cubicBezTo>
                    <a:pt x="607" y="0"/>
                    <a:pt x="607" y="0"/>
                    <a:pt x="607" y="0"/>
                  </a:cubicBezTo>
                  <a:cubicBezTo>
                    <a:pt x="624" y="0"/>
                    <a:pt x="642" y="2"/>
                    <a:pt x="661" y="6"/>
                  </a:cubicBezTo>
                  <a:cubicBezTo>
                    <a:pt x="661" y="6"/>
                    <a:pt x="661" y="6"/>
                    <a:pt x="661" y="6"/>
                  </a:cubicBezTo>
                  <a:cubicBezTo>
                    <a:pt x="660" y="14"/>
                    <a:pt x="660" y="14"/>
                    <a:pt x="660" y="14"/>
                  </a:cubicBezTo>
                  <a:cubicBezTo>
                    <a:pt x="640" y="10"/>
                    <a:pt x="623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548" y="8"/>
                    <a:pt x="511" y="36"/>
                    <a:pt x="477" y="67"/>
                  </a:cubicBezTo>
                  <a:cubicBezTo>
                    <a:pt x="477" y="67"/>
                    <a:pt x="477" y="67"/>
                    <a:pt x="477" y="67"/>
                  </a:cubicBezTo>
                  <a:cubicBezTo>
                    <a:pt x="443" y="98"/>
                    <a:pt x="413" y="132"/>
                    <a:pt x="369" y="142"/>
                  </a:cubicBezTo>
                  <a:cubicBezTo>
                    <a:pt x="369" y="142"/>
                    <a:pt x="369" y="142"/>
                    <a:pt x="369" y="142"/>
                  </a:cubicBezTo>
                  <a:cubicBezTo>
                    <a:pt x="367" y="134"/>
                    <a:pt x="367" y="134"/>
                    <a:pt x="367" y="13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32" name="Oval 8"/>
            <p:cNvSpPr>
              <a:spLocks noChangeArrowheads="1"/>
            </p:cNvSpPr>
            <p:nvPr/>
          </p:nvSpPr>
          <p:spPr bwMode="auto">
            <a:xfrm>
              <a:off x="1946" y="2014"/>
              <a:ext cx="27" cy="36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33" name="Freeform 9"/>
            <p:cNvSpPr/>
            <p:nvPr/>
          </p:nvSpPr>
          <p:spPr bwMode="auto">
            <a:xfrm>
              <a:off x="1945" y="2013"/>
              <a:ext cx="28" cy="38"/>
            </a:xfrm>
            <a:custGeom>
              <a:avLst/>
              <a:gdLst>
                <a:gd name="T0" fmla="*/ 0 w 34"/>
                <a:gd name="T1" fmla="*/ 23 h 46"/>
                <a:gd name="T2" fmla="*/ 17 w 34"/>
                <a:gd name="T3" fmla="*/ 0 h 46"/>
                <a:gd name="T4" fmla="*/ 17 w 34"/>
                <a:gd name="T5" fmla="*/ 0 h 46"/>
                <a:gd name="T6" fmla="*/ 17 w 34"/>
                <a:gd name="T7" fmla="*/ 1 h 46"/>
                <a:gd name="T8" fmla="*/ 17 w 34"/>
                <a:gd name="T9" fmla="*/ 2 h 46"/>
                <a:gd name="T10" fmla="*/ 2 w 34"/>
                <a:gd name="T11" fmla="*/ 23 h 46"/>
                <a:gd name="T12" fmla="*/ 2 w 34"/>
                <a:gd name="T13" fmla="*/ 23 h 46"/>
                <a:gd name="T14" fmla="*/ 17 w 34"/>
                <a:gd name="T15" fmla="*/ 44 h 46"/>
                <a:gd name="T16" fmla="*/ 17 w 34"/>
                <a:gd name="T17" fmla="*/ 44 h 46"/>
                <a:gd name="T18" fmla="*/ 32 w 34"/>
                <a:gd name="T19" fmla="*/ 23 h 46"/>
                <a:gd name="T20" fmla="*/ 32 w 34"/>
                <a:gd name="T21" fmla="*/ 23 h 46"/>
                <a:gd name="T22" fmla="*/ 17 w 34"/>
                <a:gd name="T23" fmla="*/ 2 h 46"/>
                <a:gd name="T24" fmla="*/ 17 w 34"/>
                <a:gd name="T25" fmla="*/ 2 h 46"/>
                <a:gd name="T26" fmla="*/ 17 w 34"/>
                <a:gd name="T27" fmla="*/ 1 h 46"/>
                <a:gd name="T28" fmla="*/ 17 w 34"/>
                <a:gd name="T29" fmla="*/ 0 h 46"/>
                <a:gd name="T30" fmla="*/ 34 w 34"/>
                <a:gd name="T31" fmla="*/ 23 h 46"/>
                <a:gd name="T32" fmla="*/ 34 w 34"/>
                <a:gd name="T33" fmla="*/ 23 h 46"/>
                <a:gd name="T34" fmla="*/ 17 w 34"/>
                <a:gd name="T35" fmla="*/ 46 h 46"/>
                <a:gd name="T36" fmla="*/ 17 w 34"/>
                <a:gd name="T37" fmla="*/ 46 h 46"/>
                <a:gd name="T38" fmla="*/ 0 w 34"/>
                <a:gd name="T3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" h="46">
                  <a:moveTo>
                    <a:pt x="0" y="23"/>
                  </a:moveTo>
                  <a:cubicBezTo>
                    <a:pt x="0" y="11"/>
                    <a:pt x="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9" y="2"/>
                    <a:pt x="2" y="11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35"/>
                    <a:pt x="9" y="44"/>
                    <a:pt x="17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5" y="44"/>
                    <a:pt x="32" y="35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11"/>
                    <a:pt x="25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0"/>
                    <a:pt x="34" y="11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36"/>
                    <a:pt x="27" y="46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8" y="46"/>
                    <a:pt x="0" y="36"/>
                    <a:pt x="0" y="2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34" name="Oval 10"/>
            <p:cNvSpPr>
              <a:spLocks noChangeArrowheads="1"/>
            </p:cNvSpPr>
            <p:nvPr/>
          </p:nvSpPr>
          <p:spPr bwMode="auto">
            <a:xfrm>
              <a:off x="1623" y="2044"/>
              <a:ext cx="26" cy="37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35" name="Freeform 11"/>
            <p:cNvSpPr/>
            <p:nvPr/>
          </p:nvSpPr>
          <p:spPr bwMode="auto">
            <a:xfrm>
              <a:off x="1622" y="2043"/>
              <a:ext cx="28" cy="39"/>
            </a:xfrm>
            <a:custGeom>
              <a:avLst/>
              <a:gdLst>
                <a:gd name="T0" fmla="*/ 0 w 34"/>
                <a:gd name="T1" fmla="*/ 24 h 47"/>
                <a:gd name="T2" fmla="*/ 17 w 34"/>
                <a:gd name="T3" fmla="*/ 0 h 47"/>
                <a:gd name="T4" fmla="*/ 17 w 34"/>
                <a:gd name="T5" fmla="*/ 0 h 47"/>
                <a:gd name="T6" fmla="*/ 17 w 34"/>
                <a:gd name="T7" fmla="*/ 1 h 47"/>
                <a:gd name="T8" fmla="*/ 17 w 34"/>
                <a:gd name="T9" fmla="*/ 2 h 47"/>
                <a:gd name="T10" fmla="*/ 2 w 34"/>
                <a:gd name="T11" fmla="*/ 24 h 47"/>
                <a:gd name="T12" fmla="*/ 2 w 34"/>
                <a:gd name="T13" fmla="*/ 24 h 47"/>
                <a:gd name="T14" fmla="*/ 17 w 34"/>
                <a:gd name="T15" fmla="*/ 45 h 47"/>
                <a:gd name="T16" fmla="*/ 17 w 34"/>
                <a:gd name="T17" fmla="*/ 45 h 47"/>
                <a:gd name="T18" fmla="*/ 32 w 34"/>
                <a:gd name="T19" fmla="*/ 24 h 47"/>
                <a:gd name="T20" fmla="*/ 32 w 34"/>
                <a:gd name="T21" fmla="*/ 24 h 47"/>
                <a:gd name="T22" fmla="*/ 17 w 34"/>
                <a:gd name="T23" fmla="*/ 2 h 47"/>
                <a:gd name="T24" fmla="*/ 17 w 34"/>
                <a:gd name="T25" fmla="*/ 2 h 47"/>
                <a:gd name="T26" fmla="*/ 17 w 34"/>
                <a:gd name="T27" fmla="*/ 1 h 47"/>
                <a:gd name="T28" fmla="*/ 17 w 34"/>
                <a:gd name="T29" fmla="*/ 0 h 47"/>
                <a:gd name="T30" fmla="*/ 34 w 34"/>
                <a:gd name="T31" fmla="*/ 24 h 47"/>
                <a:gd name="T32" fmla="*/ 34 w 34"/>
                <a:gd name="T33" fmla="*/ 24 h 47"/>
                <a:gd name="T34" fmla="*/ 17 w 34"/>
                <a:gd name="T35" fmla="*/ 47 h 47"/>
                <a:gd name="T36" fmla="*/ 17 w 34"/>
                <a:gd name="T37" fmla="*/ 47 h 47"/>
                <a:gd name="T38" fmla="*/ 0 w 34"/>
                <a:gd name="T39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" h="47">
                  <a:moveTo>
                    <a:pt x="0" y="24"/>
                  </a:moveTo>
                  <a:cubicBezTo>
                    <a:pt x="0" y="11"/>
                    <a:pt x="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9" y="2"/>
                    <a:pt x="2" y="12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35"/>
                    <a:pt x="9" y="45"/>
                    <a:pt x="17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25" y="45"/>
                    <a:pt x="32" y="35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12"/>
                    <a:pt x="25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0"/>
                    <a:pt x="34" y="11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36"/>
                    <a:pt x="2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8" y="47"/>
                    <a:pt x="0" y="36"/>
                    <a:pt x="0" y="2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36" name="Freeform 12"/>
            <p:cNvSpPr>
              <a:spLocks noEditPoints="1"/>
            </p:cNvSpPr>
            <p:nvPr/>
          </p:nvSpPr>
          <p:spPr bwMode="auto">
            <a:xfrm>
              <a:off x="1557" y="2288"/>
              <a:ext cx="704" cy="563"/>
            </a:xfrm>
            <a:custGeom>
              <a:avLst/>
              <a:gdLst>
                <a:gd name="T0" fmla="*/ 689 w 853"/>
                <a:gd name="T1" fmla="*/ 683 h 684"/>
                <a:gd name="T2" fmla="*/ 690 w 853"/>
                <a:gd name="T3" fmla="*/ 662 h 684"/>
                <a:gd name="T4" fmla="*/ 675 w 853"/>
                <a:gd name="T5" fmla="*/ 674 h 684"/>
                <a:gd name="T6" fmla="*/ 670 w 853"/>
                <a:gd name="T7" fmla="*/ 667 h 684"/>
                <a:gd name="T8" fmla="*/ 684 w 853"/>
                <a:gd name="T9" fmla="*/ 656 h 684"/>
                <a:gd name="T10" fmla="*/ 663 w 853"/>
                <a:gd name="T11" fmla="*/ 653 h 684"/>
                <a:gd name="T12" fmla="*/ 664 w 853"/>
                <a:gd name="T13" fmla="*/ 645 h 684"/>
                <a:gd name="T14" fmla="*/ 693 w 853"/>
                <a:gd name="T15" fmla="*/ 649 h 684"/>
                <a:gd name="T16" fmla="*/ 841 w 853"/>
                <a:gd name="T17" fmla="*/ 480 h 684"/>
                <a:gd name="T18" fmla="*/ 560 w 853"/>
                <a:gd name="T19" fmla="*/ 291 h 684"/>
                <a:gd name="T20" fmla="*/ 560 w 853"/>
                <a:gd name="T21" fmla="*/ 291 h 684"/>
                <a:gd name="T22" fmla="*/ 565 w 853"/>
                <a:gd name="T23" fmla="*/ 284 h 684"/>
                <a:gd name="T24" fmla="*/ 853 w 853"/>
                <a:gd name="T25" fmla="*/ 478 h 684"/>
                <a:gd name="T26" fmla="*/ 698 w 853"/>
                <a:gd name="T27" fmla="*/ 654 h 684"/>
                <a:gd name="T28" fmla="*/ 697 w 853"/>
                <a:gd name="T29" fmla="*/ 684 h 684"/>
                <a:gd name="T30" fmla="*/ 697 w 853"/>
                <a:gd name="T31" fmla="*/ 684 h 684"/>
                <a:gd name="T32" fmla="*/ 689 w 853"/>
                <a:gd name="T33" fmla="*/ 683 h 684"/>
                <a:gd name="T34" fmla="*/ 80 w 853"/>
                <a:gd name="T35" fmla="*/ 43 h 684"/>
                <a:gd name="T36" fmla="*/ 73 w 853"/>
                <a:gd name="T37" fmla="*/ 2 h 684"/>
                <a:gd name="T38" fmla="*/ 81 w 853"/>
                <a:gd name="T39" fmla="*/ 0 h 684"/>
                <a:gd name="T40" fmla="*/ 86 w 853"/>
                <a:gd name="T41" fmla="*/ 31 h 684"/>
                <a:gd name="T42" fmla="*/ 101 w 853"/>
                <a:gd name="T43" fmla="*/ 4 h 684"/>
                <a:gd name="T44" fmla="*/ 108 w 853"/>
                <a:gd name="T45" fmla="*/ 7 h 684"/>
                <a:gd name="T46" fmla="*/ 94 w 853"/>
                <a:gd name="T47" fmla="*/ 32 h 684"/>
                <a:gd name="T48" fmla="*/ 101 w 853"/>
                <a:gd name="T49" fmla="*/ 28 h 684"/>
                <a:gd name="T50" fmla="*/ 101 w 853"/>
                <a:gd name="T51" fmla="*/ 28 h 684"/>
                <a:gd name="T52" fmla="*/ 127 w 853"/>
                <a:gd name="T53" fmla="*/ 15 h 684"/>
                <a:gd name="T54" fmla="*/ 127 w 853"/>
                <a:gd name="T55" fmla="*/ 15 h 684"/>
                <a:gd name="T56" fmla="*/ 127 w 853"/>
                <a:gd name="T57" fmla="*/ 15 h 684"/>
                <a:gd name="T58" fmla="*/ 129 w 853"/>
                <a:gd name="T59" fmla="*/ 23 h 684"/>
                <a:gd name="T60" fmla="*/ 105 w 853"/>
                <a:gd name="T61" fmla="*/ 35 h 684"/>
                <a:gd name="T62" fmla="*/ 105 w 853"/>
                <a:gd name="T63" fmla="*/ 35 h 684"/>
                <a:gd name="T64" fmla="*/ 87 w 853"/>
                <a:gd name="T65" fmla="*/ 45 h 684"/>
                <a:gd name="T66" fmla="*/ 87 w 853"/>
                <a:gd name="T67" fmla="*/ 45 h 684"/>
                <a:gd name="T68" fmla="*/ 11 w 853"/>
                <a:gd name="T69" fmla="*/ 308 h 684"/>
                <a:gd name="T70" fmla="*/ 262 w 853"/>
                <a:gd name="T71" fmla="*/ 302 h 684"/>
                <a:gd name="T72" fmla="*/ 262 w 853"/>
                <a:gd name="T73" fmla="*/ 310 h 684"/>
                <a:gd name="T74" fmla="*/ 0 w 853"/>
                <a:gd name="T75" fmla="*/ 316 h 684"/>
                <a:gd name="T76" fmla="*/ 80 w 853"/>
                <a:gd name="T77" fmla="*/ 43 h 684"/>
                <a:gd name="T78" fmla="*/ 73 w 853"/>
                <a:gd name="T79" fmla="*/ 2 h 684"/>
                <a:gd name="T80" fmla="*/ 73 w 853"/>
                <a:gd name="T81" fmla="*/ 2 h 684"/>
                <a:gd name="T82" fmla="*/ 73 w 853"/>
                <a:gd name="T83" fmla="*/ 2 h 684"/>
                <a:gd name="T84" fmla="*/ 73 w 853"/>
                <a:gd name="T85" fmla="*/ 2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53" h="684">
                  <a:moveTo>
                    <a:pt x="689" y="683"/>
                  </a:moveTo>
                  <a:cubicBezTo>
                    <a:pt x="690" y="662"/>
                    <a:pt x="690" y="662"/>
                    <a:pt x="690" y="662"/>
                  </a:cubicBezTo>
                  <a:cubicBezTo>
                    <a:pt x="675" y="674"/>
                    <a:pt x="675" y="674"/>
                    <a:pt x="675" y="674"/>
                  </a:cubicBezTo>
                  <a:cubicBezTo>
                    <a:pt x="670" y="667"/>
                    <a:pt x="670" y="667"/>
                    <a:pt x="670" y="667"/>
                  </a:cubicBezTo>
                  <a:cubicBezTo>
                    <a:pt x="684" y="656"/>
                    <a:pt x="684" y="656"/>
                    <a:pt x="684" y="656"/>
                  </a:cubicBezTo>
                  <a:cubicBezTo>
                    <a:pt x="663" y="653"/>
                    <a:pt x="663" y="653"/>
                    <a:pt x="663" y="653"/>
                  </a:cubicBezTo>
                  <a:cubicBezTo>
                    <a:pt x="664" y="645"/>
                    <a:pt x="664" y="645"/>
                    <a:pt x="664" y="645"/>
                  </a:cubicBezTo>
                  <a:cubicBezTo>
                    <a:pt x="693" y="649"/>
                    <a:pt x="693" y="649"/>
                    <a:pt x="693" y="649"/>
                  </a:cubicBezTo>
                  <a:cubicBezTo>
                    <a:pt x="841" y="480"/>
                    <a:pt x="841" y="480"/>
                    <a:pt x="841" y="480"/>
                  </a:cubicBezTo>
                  <a:cubicBezTo>
                    <a:pt x="560" y="291"/>
                    <a:pt x="560" y="291"/>
                    <a:pt x="560" y="291"/>
                  </a:cubicBezTo>
                  <a:cubicBezTo>
                    <a:pt x="560" y="291"/>
                    <a:pt x="560" y="291"/>
                    <a:pt x="560" y="291"/>
                  </a:cubicBezTo>
                  <a:cubicBezTo>
                    <a:pt x="565" y="284"/>
                    <a:pt x="565" y="284"/>
                    <a:pt x="565" y="284"/>
                  </a:cubicBezTo>
                  <a:cubicBezTo>
                    <a:pt x="853" y="478"/>
                    <a:pt x="853" y="478"/>
                    <a:pt x="853" y="478"/>
                  </a:cubicBezTo>
                  <a:cubicBezTo>
                    <a:pt x="698" y="654"/>
                    <a:pt x="698" y="654"/>
                    <a:pt x="698" y="654"/>
                  </a:cubicBezTo>
                  <a:cubicBezTo>
                    <a:pt x="697" y="684"/>
                    <a:pt x="697" y="684"/>
                    <a:pt x="697" y="684"/>
                  </a:cubicBezTo>
                  <a:cubicBezTo>
                    <a:pt x="697" y="684"/>
                    <a:pt x="697" y="684"/>
                    <a:pt x="697" y="684"/>
                  </a:cubicBezTo>
                  <a:cubicBezTo>
                    <a:pt x="689" y="683"/>
                    <a:pt x="689" y="683"/>
                    <a:pt x="689" y="683"/>
                  </a:cubicBezTo>
                  <a:close/>
                  <a:moveTo>
                    <a:pt x="80" y="43"/>
                  </a:moveTo>
                  <a:cubicBezTo>
                    <a:pt x="73" y="2"/>
                    <a:pt x="73" y="2"/>
                    <a:pt x="73" y="2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6" y="31"/>
                    <a:pt x="98" y="30"/>
                    <a:pt x="101" y="28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111" y="23"/>
                    <a:pt x="122" y="17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6" y="24"/>
                    <a:pt x="114" y="30"/>
                    <a:pt x="105" y="35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97" y="40"/>
                    <a:pt x="90" y="44"/>
                    <a:pt x="87" y="45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11" y="308"/>
                    <a:pt x="11" y="308"/>
                    <a:pt x="11" y="308"/>
                  </a:cubicBezTo>
                  <a:cubicBezTo>
                    <a:pt x="262" y="302"/>
                    <a:pt x="262" y="302"/>
                    <a:pt x="262" y="302"/>
                  </a:cubicBezTo>
                  <a:cubicBezTo>
                    <a:pt x="262" y="310"/>
                    <a:pt x="262" y="310"/>
                    <a:pt x="262" y="310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80" y="43"/>
                    <a:pt x="80" y="43"/>
                    <a:pt x="80" y="43"/>
                  </a:cubicBezTo>
                  <a:close/>
                  <a:moveTo>
                    <a:pt x="73" y="2"/>
                  </a:moveTo>
                  <a:cubicBezTo>
                    <a:pt x="73" y="2"/>
                    <a:pt x="73" y="2"/>
                    <a:pt x="73" y="2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3" y="2"/>
                    <a:pt x="73" y="2"/>
                    <a:pt x="73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37" name="Freeform 13"/>
            <p:cNvSpPr>
              <a:spLocks noEditPoints="1"/>
            </p:cNvSpPr>
            <p:nvPr/>
          </p:nvSpPr>
          <p:spPr bwMode="auto">
            <a:xfrm>
              <a:off x="1483" y="1644"/>
              <a:ext cx="809" cy="780"/>
            </a:xfrm>
            <a:custGeom>
              <a:avLst/>
              <a:gdLst>
                <a:gd name="T0" fmla="*/ 491 w 981"/>
                <a:gd name="T1" fmla="*/ 0 h 946"/>
                <a:gd name="T2" fmla="*/ 838 w 981"/>
                <a:gd name="T3" fmla="*/ 138 h 946"/>
                <a:gd name="T4" fmla="*/ 981 w 981"/>
                <a:gd name="T5" fmla="*/ 473 h 946"/>
                <a:gd name="T6" fmla="*/ 838 w 981"/>
                <a:gd name="T7" fmla="*/ 808 h 946"/>
                <a:gd name="T8" fmla="*/ 491 w 981"/>
                <a:gd name="T9" fmla="*/ 946 h 946"/>
                <a:gd name="T10" fmla="*/ 144 w 981"/>
                <a:gd name="T11" fmla="*/ 808 h 946"/>
                <a:gd name="T12" fmla="*/ 0 w 981"/>
                <a:gd name="T13" fmla="*/ 473 h 946"/>
                <a:gd name="T14" fmla="*/ 144 w 981"/>
                <a:gd name="T15" fmla="*/ 138 h 946"/>
                <a:gd name="T16" fmla="*/ 491 w 981"/>
                <a:gd name="T17" fmla="*/ 0 h 946"/>
                <a:gd name="T18" fmla="*/ 826 w 981"/>
                <a:gd name="T19" fmla="*/ 150 h 946"/>
                <a:gd name="T20" fmla="*/ 491 w 981"/>
                <a:gd name="T21" fmla="*/ 16 h 946"/>
                <a:gd name="T22" fmla="*/ 155 w 981"/>
                <a:gd name="T23" fmla="*/ 150 h 946"/>
                <a:gd name="T24" fmla="*/ 16 w 981"/>
                <a:gd name="T25" fmla="*/ 473 h 946"/>
                <a:gd name="T26" fmla="*/ 155 w 981"/>
                <a:gd name="T27" fmla="*/ 796 h 946"/>
                <a:gd name="T28" fmla="*/ 491 w 981"/>
                <a:gd name="T29" fmla="*/ 930 h 946"/>
                <a:gd name="T30" fmla="*/ 826 w 981"/>
                <a:gd name="T31" fmla="*/ 796 h 946"/>
                <a:gd name="T32" fmla="*/ 965 w 981"/>
                <a:gd name="T33" fmla="*/ 473 h 946"/>
                <a:gd name="T34" fmla="*/ 826 w 981"/>
                <a:gd name="T35" fmla="*/ 15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81" h="944">
                  <a:moveTo>
                    <a:pt x="491" y="0"/>
                  </a:moveTo>
                  <a:cubicBezTo>
                    <a:pt x="626" y="0"/>
                    <a:pt x="749" y="53"/>
                    <a:pt x="838" y="138"/>
                  </a:cubicBezTo>
                  <a:cubicBezTo>
                    <a:pt x="926" y="224"/>
                    <a:pt x="981" y="342"/>
                    <a:pt x="981" y="473"/>
                  </a:cubicBezTo>
                  <a:cubicBezTo>
                    <a:pt x="981" y="604"/>
                    <a:pt x="926" y="722"/>
                    <a:pt x="838" y="808"/>
                  </a:cubicBezTo>
                  <a:cubicBezTo>
                    <a:pt x="749" y="893"/>
                    <a:pt x="626" y="946"/>
                    <a:pt x="491" y="946"/>
                  </a:cubicBezTo>
                  <a:cubicBezTo>
                    <a:pt x="355" y="946"/>
                    <a:pt x="233" y="893"/>
                    <a:pt x="144" y="808"/>
                  </a:cubicBezTo>
                  <a:cubicBezTo>
                    <a:pt x="55" y="722"/>
                    <a:pt x="0" y="604"/>
                    <a:pt x="0" y="473"/>
                  </a:cubicBezTo>
                  <a:cubicBezTo>
                    <a:pt x="0" y="342"/>
                    <a:pt x="55" y="224"/>
                    <a:pt x="144" y="138"/>
                  </a:cubicBezTo>
                  <a:cubicBezTo>
                    <a:pt x="233" y="53"/>
                    <a:pt x="355" y="0"/>
                    <a:pt x="491" y="0"/>
                  </a:cubicBezTo>
                  <a:close/>
                  <a:moveTo>
                    <a:pt x="826" y="150"/>
                  </a:moveTo>
                  <a:cubicBezTo>
                    <a:pt x="741" y="67"/>
                    <a:pt x="622" y="16"/>
                    <a:pt x="491" y="16"/>
                  </a:cubicBezTo>
                  <a:cubicBezTo>
                    <a:pt x="359" y="16"/>
                    <a:pt x="241" y="67"/>
                    <a:pt x="155" y="150"/>
                  </a:cubicBezTo>
                  <a:cubicBezTo>
                    <a:pt x="69" y="233"/>
                    <a:pt x="16" y="347"/>
                    <a:pt x="16" y="473"/>
                  </a:cubicBezTo>
                  <a:cubicBezTo>
                    <a:pt x="16" y="599"/>
                    <a:pt x="69" y="713"/>
                    <a:pt x="155" y="796"/>
                  </a:cubicBezTo>
                  <a:cubicBezTo>
                    <a:pt x="241" y="879"/>
                    <a:pt x="359" y="930"/>
                    <a:pt x="491" y="930"/>
                  </a:cubicBezTo>
                  <a:cubicBezTo>
                    <a:pt x="622" y="930"/>
                    <a:pt x="741" y="879"/>
                    <a:pt x="826" y="796"/>
                  </a:cubicBezTo>
                  <a:cubicBezTo>
                    <a:pt x="912" y="713"/>
                    <a:pt x="965" y="599"/>
                    <a:pt x="965" y="473"/>
                  </a:cubicBezTo>
                  <a:cubicBezTo>
                    <a:pt x="965" y="347"/>
                    <a:pt x="912" y="233"/>
                    <a:pt x="826" y="15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38" name="Freeform 14"/>
            <p:cNvSpPr>
              <a:spLocks noEditPoints="1"/>
            </p:cNvSpPr>
            <p:nvPr/>
          </p:nvSpPr>
          <p:spPr bwMode="auto">
            <a:xfrm>
              <a:off x="1669" y="2439"/>
              <a:ext cx="492" cy="577"/>
            </a:xfrm>
            <a:custGeom>
              <a:avLst/>
              <a:gdLst>
                <a:gd name="T0" fmla="*/ 18 w 596"/>
                <a:gd name="T1" fmla="*/ 622 h 700"/>
                <a:gd name="T2" fmla="*/ 278 w 596"/>
                <a:gd name="T3" fmla="*/ 681 h 700"/>
                <a:gd name="T4" fmla="*/ 580 w 596"/>
                <a:gd name="T5" fmla="*/ 635 h 700"/>
                <a:gd name="T6" fmla="*/ 552 w 596"/>
                <a:gd name="T7" fmla="*/ 341 h 700"/>
                <a:gd name="T8" fmla="*/ 415 w 596"/>
                <a:gd name="T9" fmla="*/ 56 h 700"/>
                <a:gd name="T10" fmla="*/ 414 w 596"/>
                <a:gd name="T11" fmla="*/ 55 h 700"/>
                <a:gd name="T12" fmla="*/ 314 w 596"/>
                <a:gd name="T13" fmla="*/ 18 h 700"/>
                <a:gd name="T14" fmla="*/ 226 w 596"/>
                <a:gd name="T15" fmla="*/ 21 h 700"/>
                <a:gd name="T16" fmla="*/ 152 w 596"/>
                <a:gd name="T17" fmla="*/ 44 h 700"/>
                <a:gd name="T18" fmla="*/ 120 w 596"/>
                <a:gd name="T19" fmla="*/ 82 h 700"/>
                <a:gd name="T20" fmla="*/ 127 w 596"/>
                <a:gd name="T21" fmla="*/ 100 h 700"/>
                <a:gd name="T22" fmla="*/ 134 w 596"/>
                <a:gd name="T23" fmla="*/ 119 h 700"/>
                <a:gd name="T24" fmla="*/ 78 w 596"/>
                <a:gd name="T25" fmla="*/ 455 h 700"/>
                <a:gd name="T26" fmla="*/ 18 w 596"/>
                <a:gd name="T27" fmla="*/ 622 h 700"/>
                <a:gd name="T28" fmla="*/ 278 w 596"/>
                <a:gd name="T29" fmla="*/ 697 h 700"/>
                <a:gd name="T30" fmla="*/ 5 w 596"/>
                <a:gd name="T31" fmla="*/ 633 h 700"/>
                <a:gd name="T32" fmla="*/ 0 w 596"/>
                <a:gd name="T33" fmla="*/ 631 h 700"/>
                <a:gd name="T34" fmla="*/ 1 w 596"/>
                <a:gd name="T35" fmla="*/ 625 h 700"/>
                <a:gd name="T36" fmla="*/ 64 w 596"/>
                <a:gd name="T37" fmla="*/ 448 h 700"/>
                <a:gd name="T38" fmla="*/ 118 w 596"/>
                <a:gd name="T39" fmla="*/ 124 h 700"/>
                <a:gd name="T40" fmla="*/ 112 w 596"/>
                <a:gd name="T41" fmla="*/ 105 h 700"/>
                <a:gd name="T42" fmla="*/ 105 w 596"/>
                <a:gd name="T43" fmla="*/ 86 h 700"/>
                <a:gd name="T44" fmla="*/ 104 w 596"/>
                <a:gd name="T45" fmla="*/ 82 h 700"/>
                <a:gd name="T46" fmla="*/ 145 w 596"/>
                <a:gd name="T47" fmla="*/ 30 h 700"/>
                <a:gd name="T48" fmla="*/ 224 w 596"/>
                <a:gd name="T49" fmla="*/ 5 h 700"/>
                <a:gd name="T50" fmla="*/ 315 w 596"/>
                <a:gd name="T51" fmla="*/ 2 h 700"/>
                <a:gd name="T52" fmla="*/ 427 w 596"/>
                <a:gd name="T53" fmla="*/ 46 h 700"/>
                <a:gd name="T54" fmla="*/ 568 w 596"/>
                <a:gd name="T55" fmla="*/ 337 h 700"/>
                <a:gd name="T56" fmla="*/ 596 w 596"/>
                <a:gd name="T57" fmla="*/ 640 h 700"/>
                <a:gd name="T58" fmla="*/ 596 w 596"/>
                <a:gd name="T59" fmla="*/ 646 h 700"/>
                <a:gd name="T60" fmla="*/ 590 w 596"/>
                <a:gd name="T61" fmla="*/ 648 h 700"/>
                <a:gd name="T62" fmla="*/ 278 w 596"/>
                <a:gd name="T63" fmla="*/ 697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700">
                  <a:moveTo>
                    <a:pt x="18" y="622"/>
                  </a:moveTo>
                  <a:cubicBezTo>
                    <a:pt x="101" y="662"/>
                    <a:pt x="190" y="679"/>
                    <a:pt x="278" y="681"/>
                  </a:cubicBezTo>
                  <a:cubicBezTo>
                    <a:pt x="385" y="684"/>
                    <a:pt x="490" y="664"/>
                    <a:pt x="580" y="635"/>
                  </a:cubicBezTo>
                  <a:cubicBezTo>
                    <a:pt x="580" y="539"/>
                    <a:pt x="575" y="439"/>
                    <a:pt x="552" y="341"/>
                  </a:cubicBezTo>
                  <a:cubicBezTo>
                    <a:pt x="529" y="242"/>
                    <a:pt x="488" y="144"/>
                    <a:pt x="415" y="56"/>
                  </a:cubicBezTo>
                  <a:cubicBezTo>
                    <a:pt x="414" y="55"/>
                    <a:pt x="414" y="55"/>
                    <a:pt x="414" y="55"/>
                  </a:cubicBezTo>
                  <a:cubicBezTo>
                    <a:pt x="402" y="34"/>
                    <a:pt x="362" y="22"/>
                    <a:pt x="314" y="18"/>
                  </a:cubicBezTo>
                  <a:cubicBezTo>
                    <a:pt x="286" y="16"/>
                    <a:pt x="255" y="17"/>
                    <a:pt x="226" y="21"/>
                  </a:cubicBezTo>
                  <a:cubicBezTo>
                    <a:pt x="198" y="25"/>
                    <a:pt x="172" y="33"/>
                    <a:pt x="152" y="44"/>
                  </a:cubicBezTo>
                  <a:cubicBezTo>
                    <a:pt x="134" y="54"/>
                    <a:pt x="122" y="66"/>
                    <a:pt x="120" y="82"/>
                  </a:cubicBezTo>
                  <a:cubicBezTo>
                    <a:pt x="123" y="88"/>
                    <a:pt x="125" y="94"/>
                    <a:pt x="127" y="100"/>
                  </a:cubicBezTo>
                  <a:cubicBezTo>
                    <a:pt x="130" y="106"/>
                    <a:pt x="132" y="113"/>
                    <a:pt x="134" y="119"/>
                  </a:cubicBezTo>
                  <a:cubicBezTo>
                    <a:pt x="171" y="245"/>
                    <a:pt x="125" y="350"/>
                    <a:pt x="78" y="455"/>
                  </a:cubicBezTo>
                  <a:cubicBezTo>
                    <a:pt x="54" y="510"/>
                    <a:pt x="30" y="564"/>
                    <a:pt x="18" y="622"/>
                  </a:cubicBezTo>
                  <a:close/>
                  <a:moveTo>
                    <a:pt x="278" y="697"/>
                  </a:moveTo>
                  <a:cubicBezTo>
                    <a:pt x="186" y="695"/>
                    <a:pt x="92" y="676"/>
                    <a:pt x="5" y="633"/>
                  </a:cubicBezTo>
                  <a:cubicBezTo>
                    <a:pt x="0" y="631"/>
                    <a:pt x="0" y="631"/>
                    <a:pt x="0" y="631"/>
                  </a:cubicBezTo>
                  <a:cubicBezTo>
                    <a:pt x="1" y="625"/>
                    <a:pt x="1" y="625"/>
                    <a:pt x="1" y="625"/>
                  </a:cubicBezTo>
                  <a:cubicBezTo>
                    <a:pt x="13" y="563"/>
                    <a:pt x="38" y="506"/>
                    <a:pt x="64" y="448"/>
                  </a:cubicBezTo>
                  <a:cubicBezTo>
                    <a:pt x="109" y="346"/>
                    <a:pt x="154" y="244"/>
                    <a:pt x="118" y="124"/>
                  </a:cubicBezTo>
                  <a:cubicBezTo>
                    <a:pt x="116" y="118"/>
                    <a:pt x="114" y="111"/>
                    <a:pt x="112" y="105"/>
                  </a:cubicBezTo>
                  <a:cubicBezTo>
                    <a:pt x="110" y="99"/>
                    <a:pt x="107" y="93"/>
                    <a:pt x="105" y="86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6" y="60"/>
                    <a:pt x="121" y="43"/>
                    <a:pt x="145" y="30"/>
                  </a:cubicBezTo>
                  <a:cubicBezTo>
                    <a:pt x="166" y="18"/>
                    <a:pt x="194" y="10"/>
                    <a:pt x="224" y="5"/>
                  </a:cubicBezTo>
                  <a:cubicBezTo>
                    <a:pt x="254" y="1"/>
                    <a:pt x="286" y="0"/>
                    <a:pt x="315" y="2"/>
                  </a:cubicBezTo>
                  <a:cubicBezTo>
                    <a:pt x="367" y="6"/>
                    <a:pt x="413" y="21"/>
                    <a:pt x="427" y="46"/>
                  </a:cubicBezTo>
                  <a:cubicBezTo>
                    <a:pt x="502" y="137"/>
                    <a:pt x="544" y="236"/>
                    <a:pt x="568" y="337"/>
                  </a:cubicBezTo>
                  <a:cubicBezTo>
                    <a:pt x="591" y="438"/>
                    <a:pt x="596" y="542"/>
                    <a:pt x="596" y="640"/>
                  </a:cubicBezTo>
                  <a:cubicBezTo>
                    <a:pt x="596" y="646"/>
                    <a:pt x="596" y="646"/>
                    <a:pt x="596" y="646"/>
                  </a:cubicBezTo>
                  <a:cubicBezTo>
                    <a:pt x="590" y="648"/>
                    <a:pt x="590" y="648"/>
                    <a:pt x="590" y="648"/>
                  </a:cubicBezTo>
                  <a:cubicBezTo>
                    <a:pt x="497" y="679"/>
                    <a:pt x="389" y="700"/>
                    <a:pt x="278" y="69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39" name="Freeform 15"/>
            <p:cNvSpPr/>
            <p:nvPr/>
          </p:nvSpPr>
          <p:spPr bwMode="auto">
            <a:xfrm>
              <a:off x="1898" y="2414"/>
              <a:ext cx="14" cy="47"/>
            </a:xfrm>
            <a:custGeom>
              <a:avLst/>
              <a:gdLst>
                <a:gd name="T0" fmla="*/ 1 w 14"/>
                <a:gd name="T1" fmla="*/ 47 h 47"/>
                <a:gd name="T2" fmla="*/ 0 w 14"/>
                <a:gd name="T3" fmla="*/ 0 h 47"/>
                <a:gd name="T4" fmla="*/ 13 w 14"/>
                <a:gd name="T5" fmla="*/ 0 h 47"/>
                <a:gd name="T6" fmla="*/ 14 w 14"/>
                <a:gd name="T7" fmla="*/ 47 h 47"/>
                <a:gd name="T8" fmla="*/ 1 w 14"/>
                <a:gd name="T9" fmla="*/ 47 h 47"/>
                <a:gd name="T10" fmla="*/ 1 w 14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7">
                  <a:moveTo>
                    <a:pt x="1" y="47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4" y="47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40" name="Freeform 16"/>
            <p:cNvSpPr/>
            <p:nvPr/>
          </p:nvSpPr>
          <p:spPr bwMode="auto">
            <a:xfrm>
              <a:off x="1780" y="2938"/>
              <a:ext cx="45" cy="352"/>
            </a:xfrm>
            <a:custGeom>
              <a:avLst/>
              <a:gdLst>
                <a:gd name="T0" fmla="*/ 17 w 45"/>
                <a:gd name="T1" fmla="*/ 0 h 352"/>
                <a:gd name="T2" fmla="*/ 45 w 45"/>
                <a:gd name="T3" fmla="*/ 349 h 352"/>
                <a:gd name="T4" fmla="*/ 45 w 45"/>
                <a:gd name="T5" fmla="*/ 352 h 352"/>
                <a:gd name="T6" fmla="*/ 42 w 45"/>
                <a:gd name="T7" fmla="*/ 352 h 352"/>
                <a:gd name="T8" fmla="*/ 0 w 45"/>
                <a:gd name="T9" fmla="*/ 352 h 352"/>
                <a:gd name="T10" fmla="*/ 0 w 45"/>
                <a:gd name="T11" fmla="*/ 346 h 352"/>
                <a:gd name="T12" fmla="*/ 38 w 45"/>
                <a:gd name="T13" fmla="*/ 346 h 352"/>
                <a:gd name="T14" fmla="*/ 10 w 45"/>
                <a:gd name="T15" fmla="*/ 0 h 352"/>
                <a:gd name="T16" fmla="*/ 17 w 45"/>
                <a:gd name="T17" fmla="*/ 0 h 352"/>
                <a:gd name="T18" fmla="*/ 17 w 45"/>
                <a:gd name="T19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352">
                  <a:moveTo>
                    <a:pt x="17" y="0"/>
                  </a:moveTo>
                  <a:lnTo>
                    <a:pt x="45" y="349"/>
                  </a:lnTo>
                  <a:lnTo>
                    <a:pt x="45" y="352"/>
                  </a:lnTo>
                  <a:lnTo>
                    <a:pt x="42" y="352"/>
                  </a:lnTo>
                  <a:lnTo>
                    <a:pt x="0" y="352"/>
                  </a:lnTo>
                  <a:lnTo>
                    <a:pt x="0" y="346"/>
                  </a:lnTo>
                  <a:lnTo>
                    <a:pt x="38" y="346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41" name="Freeform 17"/>
            <p:cNvSpPr/>
            <p:nvPr/>
          </p:nvSpPr>
          <p:spPr bwMode="auto">
            <a:xfrm>
              <a:off x="2039" y="2952"/>
              <a:ext cx="71" cy="324"/>
            </a:xfrm>
            <a:custGeom>
              <a:avLst/>
              <a:gdLst>
                <a:gd name="T0" fmla="*/ 7 w 71"/>
                <a:gd name="T1" fmla="*/ 0 h 324"/>
                <a:gd name="T2" fmla="*/ 23 w 71"/>
                <a:gd name="T3" fmla="*/ 317 h 324"/>
                <a:gd name="T4" fmla="*/ 71 w 71"/>
                <a:gd name="T5" fmla="*/ 317 h 324"/>
                <a:gd name="T6" fmla="*/ 71 w 71"/>
                <a:gd name="T7" fmla="*/ 324 h 324"/>
                <a:gd name="T8" fmla="*/ 19 w 71"/>
                <a:gd name="T9" fmla="*/ 324 h 324"/>
                <a:gd name="T10" fmla="*/ 16 w 71"/>
                <a:gd name="T11" fmla="*/ 324 h 324"/>
                <a:gd name="T12" fmla="*/ 16 w 71"/>
                <a:gd name="T13" fmla="*/ 320 h 324"/>
                <a:gd name="T14" fmla="*/ 0 w 71"/>
                <a:gd name="T15" fmla="*/ 1 h 324"/>
                <a:gd name="T16" fmla="*/ 7 w 71"/>
                <a:gd name="T17" fmla="*/ 0 h 324"/>
                <a:gd name="T18" fmla="*/ 7 w 71"/>
                <a:gd name="T19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324">
                  <a:moveTo>
                    <a:pt x="7" y="0"/>
                  </a:moveTo>
                  <a:lnTo>
                    <a:pt x="23" y="317"/>
                  </a:lnTo>
                  <a:lnTo>
                    <a:pt x="71" y="317"/>
                  </a:lnTo>
                  <a:lnTo>
                    <a:pt x="71" y="324"/>
                  </a:lnTo>
                  <a:lnTo>
                    <a:pt x="19" y="324"/>
                  </a:lnTo>
                  <a:lnTo>
                    <a:pt x="16" y="324"/>
                  </a:lnTo>
                  <a:lnTo>
                    <a:pt x="16" y="320"/>
                  </a:lnTo>
                  <a:lnTo>
                    <a:pt x="0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42" name="Freeform 18"/>
            <p:cNvSpPr/>
            <p:nvPr/>
          </p:nvSpPr>
          <p:spPr bwMode="auto">
            <a:xfrm>
              <a:off x="1997" y="2284"/>
              <a:ext cx="82" cy="51"/>
            </a:xfrm>
            <a:custGeom>
              <a:avLst/>
              <a:gdLst>
                <a:gd name="T0" fmla="*/ 98 w 100"/>
                <a:gd name="T1" fmla="*/ 14 h 61"/>
                <a:gd name="T2" fmla="*/ 50 w 100"/>
                <a:gd name="T3" fmla="*/ 14 h 61"/>
                <a:gd name="T4" fmla="*/ 7 w 100"/>
                <a:gd name="T5" fmla="*/ 61 h 61"/>
                <a:gd name="T6" fmla="*/ 0 w 100"/>
                <a:gd name="T7" fmla="*/ 58 h 61"/>
                <a:gd name="T8" fmla="*/ 47 w 100"/>
                <a:gd name="T9" fmla="*/ 6 h 61"/>
                <a:gd name="T10" fmla="*/ 100 w 100"/>
                <a:gd name="T11" fmla="*/ 6 h 61"/>
                <a:gd name="T12" fmla="*/ 98 w 100"/>
                <a:gd name="T13" fmla="*/ 1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1">
                  <a:moveTo>
                    <a:pt x="98" y="14"/>
                  </a:moveTo>
                  <a:cubicBezTo>
                    <a:pt x="80" y="10"/>
                    <a:pt x="65" y="8"/>
                    <a:pt x="50" y="14"/>
                  </a:cubicBezTo>
                  <a:cubicBezTo>
                    <a:pt x="36" y="20"/>
                    <a:pt x="22" y="34"/>
                    <a:pt x="7" y="61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6" y="28"/>
                    <a:pt x="31" y="13"/>
                    <a:pt x="47" y="6"/>
                  </a:cubicBezTo>
                  <a:cubicBezTo>
                    <a:pt x="64" y="0"/>
                    <a:pt x="80" y="2"/>
                    <a:pt x="100" y="6"/>
                  </a:cubicBezTo>
                  <a:cubicBezTo>
                    <a:pt x="98" y="14"/>
                    <a:pt x="98" y="14"/>
                    <a:pt x="98" y="1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43" name="Freeform 19"/>
            <p:cNvSpPr/>
            <p:nvPr/>
          </p:nvSpPr>
          <p:spPr bwMode="auto">
            <a:xfrm>
              <a:off x="1854" y="1858"/>
              <a:ext cx="242" cy="133"/>
            </a:xfrm>
            <a:custGeom>
              <a:avLst/>
              <a:gdLst>
                <a:gd name="T0" fmla="*/ 0 w 294"/>
                <a:gd name="T1" fmla="*/ 153 h 161"/>
                <a:gd name="T2" fmla="*/ 90 w 294"/>
                <a:gd name="T3" fmla="*/ 94 h 161"/>
                <a:gd name="T4" fmla="*/ 294 w 294"/>
                <a:gd name="T5" fmla="*/ 25 h 161"/>
                <a:gd name="T6" fmla="*/ 293 w 294"/>
                <a:gd name="T7" fmla="*/ 33 h 161"/>
                <a:gd name="T8" fmla="*/ 95 w 294"/>
                <a:gd name="T9" fmla="*/ 100 h 161"/>
                <a:gd name="T10" fmla="*/ 2 w 294"/>
                <a:gd name="T11" fmla="*/ 161 h 161"/>
                <a:gd name="T12" fmla="*/ 0 w 294"/>
                <a:gd name="T13" fmla="*/ 15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161">
                  <a:moveTo>
                    <a:pt x="0" y="153"/>
                  </a:moveTo>
                  <a:cubicBezTo>
                    <a:pt x="35" y="145"/>
                    <a:pt x="62" y="120"/>
                    <a:pt x="90" y="94"/>
                  </a:cubicBezTo>
                  <a:cubicBezTo>
                    <a:pt x="137" y="49"/>
                    <a:pt x="188" y="0"/>
                    <a:pt x="294" y="25"/>
                  </a:cubicBezTo>
                  <a:cubicBezTo>
                    <a:pt x="293" y="33"/>
                    <a:pt x="293" y="33"/>
                    <a:pt x="293" y="33"/>
                  </a:cubicBezTo>
                  <a:cubicBezTo>
                    <a:pt x="190" y="9"/>
                    <a:pt x="141" y="56"/>
                    <a:pt x="95" y="100"/>
                  </a:cubicBezTo>
                  <a:cubicBezTo>
                    <a:pt x="67" y="127"/>
                    <a:pt x="39" y="153"/>
                    <a:pt x="2" y="161"/>
                  </a:cubicBezTo>
                  <a:cubicBezTo>
                    <a:pt x="0" y="153"/>
                    <a:pt x="0" y="153"/>
                    <a:pt x="0" y="15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44" name="Freeform 20"/>
            <p:cNvSpPr/>
            <p:nvPr/>
          </p:nvSpPr>
          <p:spPr bwMode="auto">
            <a:xfrm>
              <a:off x="1551" y="2004"/>
              <a:ext cx="163" cy="41"/>
            </a:xfrm>
            <a:custGeom>
              <a:avLst/>
              <a:gdLst>
                <a:gd name="T0" fmla="*/ 198 w 198"/>
                <a:gd name="T1" fmla="*/ 6 h 50"/>
                <a:gd name="T2" fmla="*/ 107 w 198"/>
                <a:gd name="T3" fmla="*/ 48 h 50"/>
                <a:gd name="T4" fmla="*/ 0 w 198"/>
                <a:gd name="T5" fmla="*/ 19 h 50"/>
                <a:gd name="T6" fmla="*/ 4 w 198"/>
                <a:gd name="T7" fmla="*/ 12 h 50"/>
                <a:gd name="T8" fmla="*/ 107 w 198"/>
                <a:gd name="T9" fmla="*/ 40 h 50"/>
                <a:gd name="T10" fmla="*/ 193 w 198"/>
                <a:gd name="T11" fmla="*/ 0 h 50"/>
                <a:gd name="T12" fmla="*/ 198 w 198"/>
                <a:gd name="T13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50">
                  <a:moveTo>
                    <a:pt x="198" y="6"/>
                  </a:moveTo>
                  <a:cubicBezTo>
                    <a:pt x="170" y="34"/>
                    <a:pt x="138" y="46"/>
                    <a:pt x="107" y="48"/>
                  </a:cubicBezTo>
                  <a:cubicBezTo>
                    <a:pt x="68" y="50"/>
                    <a:pt x="29" y="36"/>
                    <a:pt x="0" y="19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2" y="28"/>
                    <a:pt x="69" y="42"/>
                    <a:pt x="107" y="40"/>
                  </a:cubicBezTo>
                  <a:cubicBezTo>
                    <a:pt x="136" y="38"/>
                    <a:pt x="166" y="27"/>
                    <a:pt x="193" y="0"/>
                  </a:cubicBezTo>
                  <a:cubicBezTo>
                    <a:pt x="198" y="6"/>
                    <a:pt x="198" y="6"/>
                    <a:pt x="198" y="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45" name="Oval 21"/>
            <p:cNvSpPr>
              <a:spLocks noChangeArrowheads="1"/>
            </p:cNvSpPr>
            <p:nvPr/>
          </p:nvSpPr>
          <p:spPr bwMode="auto">
            <a:xfrm>
              <a:off x="1946" y="2014"/>
              <a:ext cx="27" cy="36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46" name="Freeform 22"/>
            <p:cNvSpPr/>
            <p:nvPr/>
          </p:nvSpPr>
          <p:spPr bwMode="auto">
            <a:xfrm>
              <a:off x="1945" y="2013"/>
              <a:ext cx="28" cy="38"/>
            </a:xfrm>
            <a:custGeom>
              <a:avLst/>
              <a:gdLst>
                <a:gd name="T0" fmla="*/ 0 w 34"/>
                <a:gd name="T1" fmla="*/ 23 h 46"/>
                <a:gd name="T2" fmla="*/ 17 w 34"/>
                <a:gd name="T3" fmla="*/ 0 h 46"/>
                <a:gd name="T4" fmla="*/ 17 w 34"/>
                <a:gd name="T5" fmla="*/ 0 h 46"/>
                <a:gd name="T6" fmla="*/ 17 w 34"/>
                <a:gd name="T7" fmla="*/ 1 h 46"/>
                <a:gd name="T8" fmla="*/ 17 w 34"/>
                <a:gd name="T9" fmla="*/ 2 h 46"/>
                <a:gd name="T10" fmla="*/ 2 w 34"/>
                <a:gd name="T11" fmla="*/ 23 h 46"/>
                <a:gd name="T12" fmla="*/ 2 w 34"/>
                <a:gd name="T13" fmla="*/ 23 h 46"/>
                <a:gd name="T14" fmla="*/ 17 w 34"/>
                <a:gd name="T15" fmla="*/ 44 h 46"/>
                <a:gd name="T16" fmla="*/ 17 w 34"/>
                <a:gd name="T17" fmla="*/ 44 h 46"/>
                <a:gd name="T18" fmla="*/ 32 w 34"/>
                <a:gd name="T19" fmla="*/ 23 h 46"/>
                <a:gd name="T20" fmla="*/ 32 w 34"/>
                <a:gd name="T21" fmla="*/ 23 h 46"/>
                <a:gd name="T22" fmla="*/ 17 w 34"/>
                <a:gd name="T23" fmla="*/ 2 h 46"/>
                <a:gd name="T24" fmla="*/ 17 w 34"/>
                <a:gd name="T25" fmla="*/ 2 h 46"/>
                <a:gd name="T26" fmla="*/ 17 w 34"/>
                <a:gd name="T27" fmla="*/ 1 h 46"/>
                <a:gd name="T28" fmla="*/ 17 w 34"/>
                <a:gd name="T29" fmla="*/ 0 h 46"/>
                <a:gd name="T30" fmla="*/ 34 w 34"/>
                <a:gd name="T31" fmla="*/ 23 h 46"/>
                <a:gd name="T32" fmla="*/ 34 w 34"/>
                <a:gd name="T33" fmla="*/ 23 h 46"/>
                <a:gd name="T34" fmla="*/ 17 w 34"/>
                <a:gd name="T35" fmla="*/ 46 h 46"/>
                <a:gd name="T36" fmla="*/ 17 w 34"/>
                <a:gd name="T37" fmla="*/ 46 h 46"/>
                <a:gd name="T38" fmla="*/ 0 w 34"/>
                <a:gd name="T3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" h="46">
                  <a:moveTo>
                    <a:pt x="0" y="23"/>
                  </a:moveTo>
                  <a:cubicBezTo>
                    <a:pt x="0" y="11"/>
                    <a:pt x="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9" y="2"/>
                    <a:pt x="2" y="11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35"/>
                    <a:pt x="9" y="44"/>
                    <a:pt x="17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5" y="44"/>
                    <a:pt x="32" y="35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11"/>
                    <a:pt x="25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0"/>
                    <a:pt x="34" y="11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36"/>
                    <a:pt x="27" y="46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8" y="46"/>
                    <a:pt x="0" y="36"/>
                    <a:pt x="0" y="2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47" name="Oval 23"/>
            <p:cNvSpPr>
              <a:spLocks noChangeArrowheads="1"/>
            </p:cNvSpPr>
            <p:nvPr/>
          </p:nvSpPr>
          <p:spPr bwMode="auto">
            <a:xfrm>
              <a:off x="1623" y="2044"/>
              <a:ext cx="26" cy="37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48" name="Freeform 24"/>
            <p:cNvSpPr/>
            <p:nvPr/>
          </p:nvSpPr>
          <p:spPr bwMode="auto">
            <a:xfrm>
              <a:off x="1622" y="2043"/>
              <a:ext cx="28" cy="39"/>
            </a:xfrm>
            <a:custGeom>
              <a:avLst/>
              <a:gdLst>
                <a:gd name="T0" fmla="*/ 0 w 34"/>
                <a:gd name="T1" fmla="*/ 24 h 47"/>
                <a:gd name="T2" fmla="*/ 17 w 34"/>
                <a:gd name="T3" fmla="*/ 0 h 47"/>
                <a:gd name="T4" fmla="*/ 17 w 34"/>
                <a:gd name="T5" fmla="*/ 0 h 47"/>
                <a:gd name="T6" fmla="*/ 17 w 34"/>
                <a:gd name="T7" fmla="*/ 1 h 47"/>
                <a:gd name="T8" fmla="*/ 17 w 34"/>
                <a:gd name="T9" fmla="*/ 2 h 47"/>
                <a:gd name="T10" fmla="*/ 2 w 34"/>
                <a:gd name="T11" fmla="*/ 24 h 47"/>
                <a:gd name="T12" fmla="*/ 2 w 34"/>
                <a:gd name="T13" fmla="*/ 24 h 47"/>
                <a:gd name="T14" fmla="*/ 17 w 34"/>
                <a:gd name="T15" fmla="*/ 45 h 47"/>
                <a:gd name="T16" fmla="*/ 17 w 34"/>
                <a:gd name="T17" fmla="*/ 45 h 47"/>
                <a:gd name="T18" fmla="*/ 32 w 34"/>
                <a:gd name="T19" fmla="*/ 24 h 47"/>
                <a:gd name="T20" fmla="*/ 32 w 34"/>
                <a:gd name="T21" fmla="*/ 24 h 47"/>
                <a:gd name="T22" fmla="*/ 17 w 34"/>
                <a:gd name="T23" fmla="*/ 2 h 47"/>
                <a:gd name="T24" fmla="*/ 17 w 34"/>
                <a:gd name="T25" fmla="*/ 2 h 47"/>
                <a:gd name="T26" fmla="*/ 17 w 34"/>
                <a:gd name="T27" fmla="*/ 1 h 47"/>
                <a:gd name="T28" fmla="*/ 17 w 34"/>
                <a:gd name="T29" fmla="*/ 0 h 47"/>
                <a:gd name="T30" fmla="*/ 34 w 34"/>
                <a:gd name="T31" fmla="*/ 24 h 47"/>
                <a:gd name="T32" fmla="*/ 34 w 34"/>
                <a:gd name="T33" fmla="*/ 24 h 47"/>
                <a:gd name="T34" fmla="*/ 17 w 34"/>
                <a:gd name="T35" fmla="*/ 47 h 47"/>
                <a:gd name="T36" fmla="*/ 17 w 34"/>
                <a:gd name="T37" fmla="*/ 47 h 47"/>
                <a:gd name="T38" fmla="*/ 0 w 34"/>
                <a:gd name="T39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" h="47">
                  <a:moveTo>
                    <a:pt x="0" y="24"/>
                  </a:moveTo>
                  <a:cubicBezTo>
                    <a:pt x="0" y="11"/>
                    <a:pt x="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9" y="2"/>
                    <a:pt x="2" y="12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35"/>
                    <a:pt x="9" y="45"/>
                    <a:pt x="17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25" y="45"/>
                    <a:pt x="32" y="35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12"/>
                    <a:pt x="25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0"/>
                    <a:pt x="34" y="11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36"/>
                    <a:pt x="2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8" y="47"/>
                    <a:pt x="0" y="36"/>
                    <a:pt x="0" y="2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49" name="Freeform 25"/>
            <p:cNvSpPr/>
            <p:nvPr/>
          </p:nvSpPr>
          <p:spPr bwMode="auto">
            <a:xfrm>
              <a:off x="2019" y="2522"/>
              <a:ext cx="242" cy="307"/>
            </a:xfrm>
            <a:custGeom>
              <a:avLst/>
              <a:gdLst>
                <a:gd name="T0" fmla="*/ 4 w 242"/>
                <a:gd name="T1" fmla="*/ 0 h 307"/>
                <a:gd name="T2" fmla="*/ 238 w 242"/>
                <a:gd name="T3" fmla="*/ 158 h 307"/>
                <a:gd name="T4" fmla="*/ 242 w 242"/>
                <a:gd name="T5" fmla="*/ 159 h 307"/>
                <a:gd name="T6" fmla="*/ 239 w 242"/>
                <a:gd name="T7" fmla="*/ 163 h 307"/>
                <a:gd name="T8" fmla="*/ 113 w 242"/>
                <a:gd name="T9" fmla="*/ 305 h 307"/>
                <a:gd name="T10" fmla="*/ 112 w 242"/>
                <a:gd name="T11" fmla="*/ 307 h 307"/>
                <a:gd name="T12" fmla="*/ 110 w 242"/>
                <a:gd name="T13" fmla="*/ 307 h 307"/>
                <a:gd name="T14" fmla="*/ 85 w 242"/>
                <a:gd name="T15" fmla="*/ 304 h 307"/>
                <a:gd name="T16" fmla="*/ 86 w 242"/>
                <a:gd name="T17" fmla="*/ 297 h 307"/>
                <a:gd name="T18" fmla="*/ 110 w 242"/>
                <a:gd name="T19" fmla="*/ 300 h 307"/>
                <a:gd name="T20" fmla="*/ 232 w 242"/>
                <a:gd name="T21" fmla="*/ 161 h 307"/>
                <a:gd name="T22" fmla="*/ 0 w 242"/>
                <a:gd name="T23" fmla="*/ 5 h 307"/>
                <a:gd name="T24" fmla="*/ 4 w 242"/>
                <a:gd name="T25" fmla="*/ 0 h 307"/>
                <a:gd name="T26" fmla="*/ 4 w 242"/>
                <a:gd name="T27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1" h="307">
                  <a:moveTo>
                    <a:pt x="4" y="0"/>
                  </a:moveTo>
                  <a:lnTo>
                    <a:pt x="238" y="158"/>
                  </a:lnTo>
                  <a:lnTo>
                    <a:pt x="242" y="159"/>
                  </a:lnTo>
                  <a:lnTo>
                    <a:pt x="239" y="163"/>
                  </a:lnTo>
                  <a:lnTo>
                    <a:pt x="113" y="305"/>
                  </a:lnTo>
                  <a:lnTo>
                    <a:pt x="112" y="307"/>
                  </a:lnTo>
                  <a:lnTo>
                    <a:pt x="110" y="307"/>
                  </a:lnTo>
                  <a:lnTo>
                    <a:pt x="85" y="304"/>
                  </a:lnTo>
                  <a:lnTo>
                    <a:pt x="86" y="297"/>
                  </a:lnTo>
                  <a:lnTo>
                    <a:pt x="110" y="300"/>
                  </a:lnTo>
                  <a:lnTo>
                    <a:pt x="232" y="161"/>
                  </a:lnTo>
                  <a:lnTo>
                    <a:pt x="0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50" name="Freeform 26"/>
            <p:cNvSpPr/>
            <p:nvPr/>
          </p:nvSpPr>
          <p:spPr bwMode="auto">
            <a:xfrm>
              <a:off x="2110" y="2818"/>
              <a:ext cx="24" cy="33"/>
            </a:xfrm>
            <a:custGeom>
              <a:avLst/>
              <a:gdLst>
                <a:gd name="T0" fmla="*/ 15 w 24"/>
                <a:gd name="T1" fmla="*/ 32 h 33"/>
                <a:gd name="T2" fmla="*/ 16 w 24"/>
                <a:gd name="T3" fmla="*/ 15 h 33"/>
                <a:gd name="T4" fmla="*/ 4 w 24"/>
                <a:gd name="T5" fmla="*/ 25 h 33"/>
                <a:gd name="T6" fmla="*/ 0 w 24"/>
                <a:gd name="T7" fmla="*/ 19 h 33"/>
                <a:gd name="T8" fmla="*/ 18 w 24"/>
                <a:gd name="T9" fmla="*/ 5 h 33"/>
                <a:gd name="T10" fmla="*/ 24 w 24"/>
                <a:gd name="T11" fmla="*/ 0 h 33"/>
                <a:gd name="T12" fmla="*/ 23 w 24"/>
                <a:gd name="T13" fmla="*/ 8 h 33"/>
                <a:gd name="T14" fmla="*/ 22 w 24"/>
                <a:gd name="T15" fmla="*/ 33 h 33"/>
                <a:gd name="T16" fmla="*/ 15 w 24"/>
                <a:gd name="T17" fmla="*/ 32 h 33"/>
                <a:gd name="T18" fmla="*/ 15 w 24"/>
                <a:gd name="T1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33">
                  <a:moveTo>
                    <a:pt x="15" y="32"/>
                  </a:moveTo>
                  <a:lnTo>
                    <a:pt x="16" y="15"/>
                  </a:lnTo>
                  <a:lnTo>
                    <a:pt x="4" y="25"/>
                  </a:lnTo>
                  <a:lnTo>
                    <a:pt x="0" y="19"/>
                  </a:lnTo>
                  <a:lnTo>
                    <a:pt x="18" y="5"/>
                  </a:lnTo>
                  <a:lnTo>
                    <a:pt x="24" y="0"/>
                  </a:lnTo>
                  <a:lnTo>
                    <a:pt x="23" y="8"/>
                  </a:lnTo>
                  <a:lnTo>
                    <a:pt x="22" y="33"/>
                  </a:lnTo>
                  <a:lnTo>
                    <a:pt x="15" y="32"/>
                  </a:lnTo>
                  <a:lnTo>
                    <a:pt x="15" y="32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51" name="Freeform 27"/>
            <p:cNvSpPr/>
            <p:nvPr/>
          </p:nvSpPr>
          <p:spPr bwMode="auto">
            <a:xfrm>
              <a:off x="1557" y="2288"/>
              <a:ext cx="216" cy="260"/>
            </a:xfrm>
            <a:custGeom>
              <a:avLst/>
              <a:gdLst>
                <a:gd name="T0" fmla="*/ 67 w 216"/>
                <a:gd name="T1" fmla="*/ 0 h 260"/>
                <a:gd name="T2" fmla="*/ 73 w 216"/>
                <a:gd name="T3" fmla="*/ 34 h 260"/>
                <a:gd name="T4" fmla="*/ 73 w 216"/>
                <a:gd name="T5" fmla="*/ 36 h 260"/>
                <a:gd name="T6" fmla="*/ 9 w 216"/>
                <a:gd name="T7" fmla="*/ 253 h 260"/>
                <a:gd name="T8" fmla="*/ 216 w 216"/>
                <a:gd name="T9" fmla="*/ 248 h 260"/>
                <a:gd name="T10" fmla="*/ 216 w 216"/>
                <a:gd name="T11" fmla="*/ 255 h 260"/>
                <a:gd name="T12" fmla="*/ 5 w 216"/>
                <a:gd name="T13" fmla="*/ 260 h 260"/>
                <a:gd name="T14" fmla="*/ 0 w 216"/>
                <a:gd name="T15" fmla="*/ 260 h 260"/>
                <a:gd name="T16" fmla="*/ 2 w 216"/>
                <a:gd name="T17" fmla="*/ 256 h 260"/>
                <a:gd name="T18" fmla="*/ 66 w 216"/>
                <a:gd name="T19" fmla="*/ 35 h 260"/>
                <a:gd name="T20" fmla="*/ 60 w 216"/>
                <a:gd name="T21" fmla="*/ 1 h 260"/>
                <a:gd name="T22" fmla="*/ 67 w 216"/>
                <a:gd name="T23" fmla="*/ 0 h 260"/>
                <a:gd name="T24" fmla="*/ 67 w 216"/>
                <a:gd name="T25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" h="260">
                  <a:moveTo>
                    <a:pt x="67" y="0"/>
                  </a:moveTo>
                  <a:lnTo>
                    <a:pt x="73" y="34"/>
                  </a:lnTo>
                  <a:lnTo>
                    <a:pt x="73" y="36"/>
                  </a:lnTo>
                  <a:lnTo>
                    <a:pt x="9" y="253"/>
                  </a:lnTo>
                  <a:lnTo>
                    <a:pt x="216" y="248"/>
                  </a:lnTo>
                  <a:lnTo>
                    <a:pt x="216" y="255"/>
                  </a:lnTo>
                  <a:lnTo>
                    <a:pt x="5" y="260"/>
                  </a:lnTo>
                  <a:lnTo>
                    <a:pt x="0" y="260"/>
                  </a:lnTo>
                  <a:lnTo>
                    <a:pt x="2" y="256"/>
                  </a:lnTo>
                  <a:lnTo>
                    <a:pt x="66" y="35"/>
                  </a:lnTo>
                  <a:lnTo>
                    <a:pt x="60" y="1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52" name="Freeform 28"/>
            <p:cNvSpPr/>
            <p:nvPr/>
          </p:nvSpPr>
          <p:spPr bwMode="auto">
            <a:xfrm>
              <a:off x="1623" y="2291"/>
              <a:ext cx="40" cy="34"/>
            </a:xfrm>
            <a:custGeom>
              <a:avLst/>
              <a:gdLst>
                <a:gd name="T0" fmla="*/ 49 w 49"/>
                <a:gd name="T1" fmla="*/ 19 h 42"/>
                <a:gd name="T2" fmla="*/ 6 w 49"/>
                <a:gd name="T3" fmla="*/ 42 h 42"/>
                <a:gd name="T4" fmla="*/ 0 w 49"/>
                <a:gd name="T5" fmla="*/ 37 h 42"/>
                <a:gd name="T6" fmla="*/ 21 w 49"/>
                <a:gd name="T7" fmla="*/ 0 h 42"/>
                <a:gd name="T8" fmla="*/ 28 w 49"/>
                <a:gd name="T9" fmla="*/ 3 h 42"/>
                <a:gd name="T10" fmla="*/ 14 w 49"/>
                <a:gd name="T11" fmla="*/ 28 h 42"/>
                <a:gd name="T12" fmla="*/ 47 w 49"/>
                <a:gd name="T13" fmla="*/ 11 h 42"/>
                <a:gd name="T14" fmla="*/ 49 w 49"/>
                <a:gd name="T15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42">
                  <a:moveTo>
                    <a:pt x="49" y="19"/>
                  </a:moveTo>
                  <a:cubicBezTo>
                    <a:pt x="41" y="21"/>
                    <a:pt x="6" y="42"/>
                    <a:pt x="6" y="4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26" y="21"/>
                    <a:pt x="41" y="13"/>
                    <a:pt x="47" y="11"/>
                  </a:cubicBezTo>
                  <a:cubicBezTo>
                    <a:pt x="49" y="19"/>
                    <a:pt x="49" y="19"/>
                    <a:pt x="49" y="1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53" name="Freeform 29"/>
            <p:cNvSpPr>
              <a:spLocks noEditPoints="1"/>
            </p:cNvSpPr>
            <p:nvPr/>
          </p:nvSpPr>
          <p:spPr bwMode="auto">
            <a:xfrm>
              <a:off x="1838" y="2447"/>
              <a:ext cx="65" cy="72"/>
            </a:xfrm>
            <a:custGeom>
              <a:avLst/>
              <a:gdLst>
                <a:gd name="T0" fmla="*/ 54 w 65"/>
                <a:gd name="T1" fmla="*/ 45 h 72"/>
                <a:gd name="T2" fmla="*/ 10 w 65"/>
                <a:gd name="T3" fmla="*/ 12 h 72"/>
                <a:gd name="T4" fmla="*/ 28 w 65"/>
                <a:gd name="T5" fmla="*/ 62 h 72"/>
                <a:gd name="T6" fmla="*/ 54 w 65"/>
                <a:gd name="T7" fmla="*/ 45 h 72"/>
                <a:gd name="T8" fmla="*/ 54 w 65"/>
                <a:gd name="T9" fmla="*/ 45 h 72"/>
                <a:gd name="T10" fmla="*/ 5 w 65"/>
                <a:gd name="T11" fmla="*/ 0 h 72"/>
                <a:gd name="T12" fmla="*/ 61 w 65"/>
                <a:gd name="T13" fmla="*/ 42 h 72"/>
                <a:gd name="T14" fmla="*/ 65 w 65"/>
                <a:gd name="T15" fmla="*/ 46 h 72"/>
                <a:gd name="T16" fmla="*/ 61 w 65"/>
                <a:gd name="T17" fmla="*/ 48 h 72"/>
                <a:gd name="T18" fmla="*/ 29 w 65"/>
                <a:gd name="T19" fmla="*/ 70 h 72"/>
                <a:gd name="T20" fmla="*/ 25 w 65"/>
                <a:gd name="T21" fmla="*/ 72 h 72"/>
                <a:gd name="T22" fmla="*/ 24 w 65"/>
                <a:gd name="T23" fmla="*/ 69 h 72"/>
                <a:gd name="T24" fmla="*/ 0 w 65"/>
                <a:gd name="T25" fmla="*/ 4 h 72"/>
                <a:gd name="T26" fmla="*/ 5 w 65"/>
                <a:gd name="T27" fmla="*/ 0 h 72"/>
                <a:gd name="T28" fmla="*/ 5 w 65"/>
                <a:gd name="T2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72">
                  <a:moveTo>
                    <a:pt x="54" y="45"/>
                  </a:moveTo>
                  <a:lnTo>
                    <a:pt x="10" y="12"/>
                  </a:lnTo>
                  <a:lnTo>
                    <a:pt x="28" y="62"/>
                  </a:lnTo>
                  <a:lnTo>
                    <a:pt x="54" y="45"/>
                  </a:lnTo>
                  <a:lnTo>
                    <a:pt x="54" y="45"/>
                  </a:lnTo>
                  <a:close/>
                  <a:moveTo>
                    <a:pt x="5" y="0"/>
                  </a:moveTo>
                  <a:lnTo>
                    <a:pt x="61" y="42"/>
                  </a:lnTo>
                  <a:lnTo>
                    <a:pt x="65" y="46"/>
                  </a:lnTo>
                  <a:lnTo>
                    <a:pt x="61" y="48"/>
                  </a:lnTo>
                  <a:lnTo>
                    <a:pt x="29" y="70"/>
                  </a:lnTo>
                  <a:lnTo>
                    <a:pt x="25" y="72"/>
                  </a:lnTo>
                  <a:lnTo>
                    <a:pt x="24" y="69"/>
                  </a:lnTo>
                  <a:lnTo>
                    <a:pt x="0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54" name="Freeform 30"/>
            <p:cNvSpPr>
              <a:spLocks noEditPoints="1"/>
            </p:cNvSpPr>
            <p:nvPr/>
          </p:nvSpPr>
          <p:spPr bwMode="auto">
            <a:xfrm>
              <a:off x="1892" y="2456"/>
              <a:ext cx="67" cy="66"/>
            </a:xfrm>
            <a:custGeom>
              <a:avLst/>
              <a:gdLst>
                <a:gd name="T0" fmla="*/ 26 w 67"/>
                <a:gd name="T1" fmla="*/ 63 h 66"/>
                <a:gd name="T2" fmla="*/ 3 w 67"/>
                <a:gd name="T3" fmla="*/ 38 h 66"/>
                <a:gd name="T4" fmla="*/ 0 w 67"/>
                <a:gd name="T5" fmla="*/ 36 h 66"/>
                <a:gd name="T6" fmla="*/ 3 w 67"/>
                <a:gd name="T7" fmla="*/ 33 h 66"/>
                <a:gd name="T8" fmla="*/ 62 w 67"/>
                <a:gd name="T9" fmla="*/ 0 h 66"/>
                <a:gd name="T10" fmla="*/ 67 w 67"/>
                <a:gd name="T11" fmla="*/ 4 h 66"/>
                <a:gd name="T12" fmla="*/ 31 w 67"/>
                <a:gd name="T13" fmla="*/ 62 h 66"/>
                <a:gd name="T14" fmla="*/ 30 w 67"/>
                <a:gd name="T15" fmla="*/ 66 h 66"/>
                <a:gd name="T16" fmla="*/ 26 w 67"/>
                <a:gd name="T17" fmla="*/ 63 h 66"/>
                <a:gd name="T18" fmla="*/ 26 w 67"/>
                <a:gd name="T19" fmla="*/ 63 h 66"/>
                <a:gd name="T20" fmla="*/ 11 w 67"/>
                <a:gd name="T21" fmla="*/ 37 h 66"/>
                <a:gd name="T22" fmla="*/ 28 w 67"/>
                <a:gd name="T23" fmla="*/ 55 h 66"/>
                <a:gd name="T24" fmla="*/ 54 w 67"/>
                <a:gd name="T25" fmla="*/ 11 h 66"/>
                <a:gd name="T26" fmla="*/ 11 w 67"/>
                <a:gd name="T27" fmla="*/ 37 h 66"/>
                <a:gd name="T28" fmla="*/ 11 w 67"/>
                <a:gd name="T29" fmla="*/ 3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66">
                  <a:moveTo>
                    <a:pt x="26" y="63"/>
                  </a:moveTo>
                  <a:lnTo>
                    <a:pt x="3" y="38"/>
                  </a:lnTo>
                  <a:lnTo>
                    <a:pt x="0" y="36"/>
                  </a:lnTo>
                  <a:lnTo>
                    <a:pt x="3" y="33"/>
                  </a:lnTo>
                  <a:lnTo>
                    <a:pt x="62" y="0"/>
                  </a:lnTo>
                  <a:lnTo>
                    <a:pt x="67" y="4"/>
                  </a:lnTo>
                  <a:lnTo>
                    <a:pt x="31" y="62"/>
                  </a:lnTo>
                  <a:lnTo>
                    <a:pt x="30" y="66"/>
                  </a:lnTo>
                  <a:lnTo>
                    <a:pt x="26" y="63"/>
                  </a:lnTo>
                  <a:lnTo>
                    <a:pt x="26" y="63"/>
                  </a:lnTo>
                  <a:close/>
                  <a:moveTo>
                    <a:pt x="11" y="37"/>
                  </a:moveTo>
                  <a:lnTo>
                    <a:pt x="28" y="55"/>
                  </a:lnTo>
                  <a:lnTo>
                    <a:pt x="54" y="11"/>
                  </a:lnTo>
                  <a:lnTo>
                    <a:pt x="11" y="37"/>
                  </a:lnTo>
                  <a:lnTo>
                    <a:pt x="11" y="3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55" name="Freeform 31"/>
            <p:cNvSpPr>
              <a:spLocks noEditPoints="1"/>
            </p:cNvSpPr>
            <p:nvPr/>
          </p:nvSpPr>
          <p:spPr bwMode="auto">
            <a:xfrm>
              <a:off x="1845" y="2488"/>
              <a:ext cx="115" cy="354"/>
            </a:xfrm>
            <a:custGeom>
              <a:avLst/>
              <a:gdLst>
                <a:gd name="T0" fmla="*/ 60 w 115"/>
                <a:gd name="T1" fmla="*/ 345 h 354"/>
                <a:gd name="T2" fmla="*/ 108 w 115"/>
                <a:gd name="T3" fmla="*/ 301 h 354"/>
                <a:gd name="T4" fmla="*/ 61 w 115"/>
                <a:gd name="T5" fmla="*/ 18 h 354"/>
                <a:gd name="T6" fmla="*/ 52 w 115"/>
                <a:gd name="T7" fmla="*/ 9 h 354"/>
                <a:gd name="T8" fmla="*/ 39 w 115"/>
                <a:gd name="T9" fmla="*/ 17 h 354"/>
                <a:gd name="T10" fmla="*/ 6 w 115"/>
                <a:gd name="T11" fmla="*/ 296 h 354"/>
                <a:gd name="T12" fmla="*/ 60 w 115"/>
                <a:gd name="T13" fmla="*/ 345 h 354"/>
                <a:gd name="T14" fmla="*/ 60 w 115"/>
                <a:gd name="T15" fmla="*/ 345 h 354"/>
                <a:gd name="T16" fmla="*/ 114 w 115"/>
                <a:gd name="T17" fmla="*/ 305 h 354"/>
                <a:gd name="T18" fmla="*/ 63 w 115"/>
                <a:gd name="T19" fmla="*/ 352 h 354"/>
                <a:gd name="T20" fmla="*/ 60 w 115"/>
                <a:gd name="T21" fmla="*/ 354 h 354"/>
                <a:gd name="T22" fmla="*/ 58 w 115"/>
                <a:gd name="T23" fmla="*/ 352 h 354"/>
                <a:gd name="T24" fmla="*/ 1 w 115"/>
                <a:gd name="T25" fmla="*/ 299 h 354"/>
                <a:gd name="T26" fmla="*/ 0 w 115"/>
                <a:gd name="T27" fmla="*/ 298 h 354"/>
                <a:gd name="T28" fmla="*/ 0 w 115"/>
                <a:gd name="T29" fmla="*/ 296 h 354"/>
                <a:gd name="T30" fmla="*/ 33 w 115"/>
                <a:gd name="T31" fmla="*/ 15 h 354"/>
                <a:gd name="T32" fmla="*/ 33 w 115"/>
                <a:gd name="T33" fmla="*/ 14 h 354"/>
                <a:gd name="T34" fmla="*/ 34 w 115"/>
                <a:gd name="T35" fmla="*/ 13 h 354"/>
                <a:gd name="T36" fmla="*/ 50 w 115"/>
                <a:gd name="T37" fmla="*/ 1 h 354"/>
                <a:gd name="T38" fmla="*/ 53 w 115"/>
                <a:gd name="T39" fmla="*/ 0 h 354"/>
                <a:gd name="T40" fmla="*/ 54 w 115"/>
                <a:gd name="T41" fmla="*/ 2 h 354"/>
                <a:gd name="T42" fmla="*/ 67 w 115"/>
                <a:gd name="T43" fmla="*/ 14 h 354"/>
                <a:gd name="T44" fmla="*/ 67 w 115"/>
                <a:gd name="T45" fmla="*/ 16 h 354"/>
                <a:gd name="T46" fmla="*/ 114 w 115"/>
                <a:gd name="T47" fmla="*/ 302 h 354"/>
                <a:gd name="T48" fmla="*/ 115 w 115"/>
                <a:gd name="T49" fmla="*/ 304 h 354"/>
                <a:gd name="T50" fmla="*/ 114 w 115"/>
                <a:gd name="T51" fmla="*/ 305 h 354"/>
                <a:gd name="T52" fmla="*/ 114 w 115"/>
                <a:gd name="T53" fmla="*/ 30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5" h="354">
                  <a:moveTo>
                    <a:pt x="60" y="345"/>
                  </a:moveTo>
                  <a:lnTo>
                    <a:pt x="108" y="301"/>
                  </a:lnTo>
                  <a:lnTo>
                    <a:pt x="61" y="18"/>
                  </a:lnTo>
                  <a:lnTo>
                    <a:pt x="52" y="9"/>
                  </a:lnTo>
                  <a:lnTo>
                    <a:pt x="39" y="17"/>
                  </a:lnTo>
                  <a:lnTo>
                    <a:pt x="6" y="296"/>
                  </a:lnTo>
                  <a:lnTo>
                    <a:pt x="60" y="345"/>
                  </a:lnTo>
                  <a:lnTo>
                    <a:pt x="60" y="345"/>
                  </a:lnTo>
                  <a:close/>
                  <a:moveTo>
                    <a:pt x="114" y="305"/>
                  </a:moveTo>
                  <a:lnTo>
                    <a:pt x="63" y="352"/>
                  </a:lnTo>
                  <a:lnTo>
                    <a:pt x="60" y="354"/>
                  </a:lnTo>
                  <a:lnTo>
                    <a:pt x="58" y="352"/>
                  </a:lnTo>
                  <a:lnTo>
                    <a:pt x="1" y="299"/>
                  </a:lnTo>
                  <a:lnTo>
                    <a:pt x="0" y="298"/>
                  </a:lnTo>
                  <a:lnTo>
                    <a:pt x="0" y="296"/>
                  </a:lnTo>
                  <a:lnTo>
                    <a:pt x="33" y="15"/>
                  </a:lnTo>
                  <a:lnTo>
                    <a:pt x="33" y="14"/>
                  </a:lnTo>
                  <a:lnTo>
                    <a:pt x="34" y="13"/>
                  </a:lnTo>
                  <a:lnTo>
                    <a:pt x="50" y="1"/>
                  </a:lnTo>
                  <a:lnTo>
                    <a:pt x="53" y="0"/>
                  </a:lnTo>
                  <a:lnTo>
                    <a:pt x="54" y="2"/>
                  </a:lnTo>
                  <a:lnTo>
                    <a:pt x="67" y="14"/>
                  </a:lnTo>
                  <a:lnTo>
                    <a:pt x="67" y="16"/>
                  </a:lnTo>
                  <a:lnTo>
                    <a:pt x="114" y="302"/>
                  </a:lnTo>
                  <a:lnTo>
                    <a:pt x="115" y="304"/>
                  </a:lnTo>
                  <a:lnTo>
                    <a:pt x="114" y="305"/>
                  </a:lnTo>
                  <a:lnTo>
                    <a:pt x="114" y="30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56" name="Freeform 32"/>
            <p:cNvSpPr>
              <a:spLocks noEditPoints="1"/>
            </p:cNvSpPr>
            <p:nvPr/>
          </p:nvSpPr>
          <p:spPr bwMode="auto">
            <a:xfrm>
              <a:off x="2231" y="1461"/>
              <a:ext cx="246" cy="230"/>
            </a:xfrm>
            <a:custGeom>
              <a:avLst/>
              <a:gdLst>
                <a:gd name="T0" fmla="*/ 73 w 299"/>
                <a:gd name="T1" fmla="*/ 214 h 279"/>
                <a:gd name="T2" fmla="*/ 66 w 299"/>
                <a:gd name="T3" fmla="*/ 206 h 279"/>
                <a:gd name="T4" fmla="*/ 109 w 299"/>
                <a:gd name="T5" fmla="*/ 177 h 279"/>
                <a:gd name="T6" fmla="*/ 168 w 299"/>
                <a:gd name="T7" fmla="*/ 157 h 279"/>
                <a:gd name="T8" fmla="*/ 212 w 299"/>
                <a:gd name="T9" fmla="*/ 142 h 279"/>
                <a:gd name="T10" fmla="*/ 238 w 299"/>
                <a:gd name="T11" fmla="*/ 125 h 279"/>
                <a:gd name="T12" fmla="*/ 263 w 299"/>
                <a:gd name="T13" fmla="*/ 79 h 279"/>
                <a:gd name="T14" fmla="*/ 249 w 299"/>
                <a:gd name="T15" fmla="*/ 37 h 279"/>
                <a:gd name="T16" fmla="*/ 219 w 299"/>
                <a:gd name="T17" fmla="*/ 19 h 279"/>
                <a:gd name="T18" fmla="*/ 194 w 299"/>
                <a:gd name="T19" fmla="*/ 24 h 279"/>
                <a:gd name="T20" fmla="*/ 183 w 299"/>
                <a:gd name="T21" fmla="*/ 45 h 279"/>
                <a:gd name="T22" fmla="*/ 173 w 299"/>
                <a:gd name="T23" fmla="*/ 64 h 279"/>
                <a:gd name="T24" fmla="*/ 158 w 299"/>
                <a:gd name="T25" fmla="*/ 70 h 279"/>
                <a:gd name="T26" fmla="*/ 144 w 299"/>
                <a:gd name="T27" fmla="*/ 64 h 279"/>
                <a:gd name="T28" fmla="*/ 139 w 299"/>
                <a:gd name="T29" fmla="*/ 43 h 279"/>
                <a:gd name="T30" fmla="*/ 154 w 299"/>
                <a:gd name="T31" fmla="*/ 18 h 279"/>
                <a:gd name="T32" fmla="*/ 207 w 299"/>
                <a:gd name="T33" fmla="*/ 2 h 279"/>
                <a:gd name="T34" fmla="*/ 266 w 299"/>
                <a:gd name="T35" fmla="*/ 35 h 279"/>
                <a:gd name="T36" fmla="*/ 295 w 299"/>
                <a:gd name="T37" fmla="*/ 110 h 279"/>
                <a:gd name="T38" fmla="*/ 272 w 299"/>
                <a:gd name="T39" fmla="*/ 156 h 279"/>
                <a:gd name="T40" fmla="*/ 239 w 299"/>
                <a:gd name="T41" fmla="*/ 175 h 279"/>
                <a:gd name="T42" fmla="*/ 186 w 299"/>
                <a:gd name="T43" fmla="*/ 183 h 279"/>
                <a:gd name="T44" fmla="*/ 114 w 299"/>
                <a:gd name="T45" fmla="*/ 189 h 279"/>
                <a:gd name="T46" fmla="*/ 73 w 299"/>
                <a:gd name="T47" fmla="*/ 214 h 279"/>
                <a:gd name="T48" fmla="*/ 48 w 299"/>
                <a:gd name="T49" fmla="*/ 232 h 279"/>
                <a:gd name="T50" fmla="*/ 56 w 299"/>
                <a:gd name="T51" fmla="*/ 252 h 279"/>
                <a:gd name="T52" fmla="*/ 47 w 299"/>
                <a:gd name="T53" fmla="*/ 271 h 279"/>
                <a:gd name="T54" fmla="*/ 27 w 299"/>
                <a:gd name="T55" fmla="*/ 278 h 279"/>
                <a:gd name="T56" fmla="*/ 8 w 299"/>
                <a:gd name="T57" fmla="*/ 269 h 279"/>
                <a:gd name="T58" fmla="*/ 1 w 299"/>
                <a:gd name="T59" fmla="*/ 250 h 279"/>
                <a:gd name="T60" fmla="*/ 10 w 299"/>
                <a:gd name="T61" fmla="*/ 231 h 279"/>
                <a:gd name="T62" fmla="*/ 29 w 299"/>
                <a:gd name="T63" fmla="*/ 223 h 279"/>
                <a:gd name="T64" fmla="*/ 48 w 299"/>
                <a:gd name="T65" fmla="*/ 23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9" h="279">
                  <a:moveTo>
                    <a:pt x="73" y="214"/>
                  </a:moveTo>
                  <a:cubicBezTo>
                    <a:pt x="66" y="206"/>
                    <a:pt x="66" y="206"/>
                    <a:pt x="66" y="206"/>
                  </a:cubicBezTo>
                  <a:cubicBezTo>
                    <a:pt x="82" y="193"/>
                    <a:pt x="97" y="183"/>
                    <a:pt x="109" y="177"/>
                  </a:cubicBezTo>
                  <a:cubicBezTo>
                    <a:pt x="122" y="171"/>
                    <a:pt x="142" y="164"/>
                    <a:pt x="168" y="157"/>
                  </a:cubicBezTo>
                  <a:cubicBezTo>
                    <a:pt x="188" y="152"/>
                    <a:pt x="203" y="147"/>
                    <a:pt x="212" y="142"/>
                  </a:cubicBezTo>
                  <a:cubicBezTo>
                    <a:pt x="222" y="138"/>
                    <a:pt x="230" y="132"/>
                    <a:pt x="238" y="125"/>
                  </a:cubicBezTo>
                  <a:cubicBezTo>
                    <a:pt x="253" y="111"/>
                    <a:pt x="261" y="96"/>
                    <a:pt x="263" y="79"/>
                  </a:cubicBezTo>
                  <a:cubicBezTo>
                    <a:pt x="265" y="63"/>
                    <a:pt x="260" y="48"/>
                    <a:pt x="249" y="37"/>
                  </a:cubicBezTo>
                  <a:cubicBezTo>
                    <a:pt x="239" y="26"/>
                    <a:pt x="229" y="20"/>
                    <a:pt x="219" y="19"/>
                  </a:cubicBezTo>
                  <a:cubicBezTo>
                    <a:pt x="208" y="17"/>
                    <a:pt x="200" y="19"/>
                    <a:pt x="194" y="24"/>
                  </a:cubicBezTo>
                  <a:cubicBezTo>
                    <a:pt x="190" y="29"/>
                    <a:pt x="186" y="35"/>
                    <a:pt x="183" y="45"/>
                  </a:cubicBezTo>
                  <a:cubicBezTo>
                    <a:pt x="179" y="55"/>
                    <a:pt x="176" y="61"/>
                    <a:pt x="173" y="64"/>
                  </a:cubicBezTo>
                  <a:cubicBezTo>
                    <a:pt x="168" y="68"/>
                    <a:pt x="164" y="70"/>
                    <a:pt x="158" y="70"/>
                  </a:cubicBezTo>
                  <a:cubicBezTo>
                    <a:pt x="152" y="70"/>
                    <a:pt x="148" y="68"/>
                    <a:pt x="144" y="64"/>
                  </a:cubicBezTo>
                  <a:cubicBezTo>
                    <a:pt x="140" y="59"/>
                    <a:pt x="138" y="52"/>
                    <a:pt x="139" y="43"/>
                  </a:cubicBezTo>
                  <a:cubicBezTo>
                    <a:pt x="140" y="35"/>
                    <a:pt x="145" y="26"/>
                    <a:pt x="154" y="18"/>
                  </a:cubicBezTo>
                  <a:cubicBezTo>
                    <a:pt x="168" y="5"/>
                    <a:pt x="185" y="0"/>
                    <a:pt x="207" y="2"/>
                  </a:cubicBezTo>
                  <a:cubicBezTo>
                    <a:pt x="228" y="4"/>
                    <a:pt x="248" y="15"/>
                    <a:pt x="266" y="35"/>
                  </a:cubicBezTo>
                  <a:cubicBezTo>
                    <a:pt x="289" y="60"/>
                    <a:pt x="299" y="85"/>
                    <a:pt x="295" y="110"/>
                  </a:cubicBezTo>
                  <a:cubicBezTo>
                    <a:pt x="293" y="129"/>
                    <a:pt x="285" y="144"/>
                    <a:pt x="272" y="156"/>
                  </a:cubicBezTo>
                  <a:cubicBezTo>
                    <a:pt x="263" y="164"/>
                    <a:pt x="252" y="170"/>
                    <a:pt x="239" y="175"/>
                  </a:cubicBezTo>
                  <a:cubicBezTo>
                    <a:pt x="226" y="180"/>
                    <a:pt x="209" y="182"/>
                    <a:pt x="186" y="183"/>
                  </a:cubicBezTo>
                  <a:cubicBezTo>
                    <a:pt x="150" y="184"/>
                    <a:pt x="126" y="186"/>
                    <a:pt x="114" y="189"/>
                  </a:cubicBezTo>
                  <a:cubicBezTo>
                    <a:pt x="102" y="193"/>
                    <a:pt x="89" y="201"/>
                    <a:pt x="73" y="214"/>
                  </a:cubicBezTo>
                  <a:close/>
                  <a:moveTo>
                    <a:pt x="48" y="232"/>
                  </a:moveTo>
                  <a:cubicBezTo>
                    <a:pt x="54" y="238"/>
                    <a:pt x="56" y="244"/>
                    <a:pt x="56" y="252"/>
                  </a:cubicBezTo>
                  <a:cubicBezTo>
                    <a:pt x="55" y="259"/>
                    <a:pt x="53" y="266"/>
                    <a:pt x="47" y="271"/>
                  </a:cubicBezTo>
                  <a:cubicBezTo>
                    <a:pt x="41" y="276"/>
                    <a:pt x="35" y="279"/>
                    <a:pt x="27" y="278"/>
                  </a:cubicBezTo>
                  <a:cubicBezTo>
                    <a:pt x="19" y="278"/>
                    <a:pt x="13" y="275"/>
                    <a:pt x="8" y="269"/>
                  </a:cubicBezTo>
                  <a:cubicBezTo>
                    <a:pt x="3" y="264"/>
                    <a:pt x="0" y="257"/>
                    <a:pt x="1" y="250"/>
                  </a:cubicBezTo>
                  <a:cubicBezTo>
                    <a:pt x="1" y="242"/>
                    <a:pt x="4" y="236"/>
                    <a:pt x="10" y="231"/>
                  </a:cubicBezTo>
                  <a:cubicBezTo>
                    <a:pt x="15" y="225"/>
                    <a:pt x="22" y="223"/>
                    <a:pt x="29" y="223"/>
                  </a:cubicBezTo>
                  <a:cubicBezTo>
                    <a:pt x="37" y="224"/>
                    <a:pt x="43" y="226"/>
                    <a:pt x="48" y="23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57" name="Freeform 33"/>
            <p:cNvSpPr>
              <a:spLocks noEditPoints="1"/>
            </p:cNvSpPr>
            <p:nvPr/>
          </p:nvSpPr>
          <p:spPr bwMode="auto">
            <a:xfrm>
              <a:off x="2119" y="1136"/>
              <a:ext cx="186" cy="275"/>
            </a:xfrm>
            <a:custGeom>
              <a:avLst/>
              <a:gdLst>
                <a:gd name="T0" fmla="*/ 55 w 225"/>
                <a:gd name="T1" fmla="*/ 253 h 333"/>
                <a:gd name="T2" fmla="*/ 46 w 225"/>
                <a:gd name="T3" fmla="*/ 249 h 333"/>
                <a:gd name="T4" fmla="*/ 75 w 225"/>
                <a:gd name="T5" fmla="*/ 206 h 333"/>
                <a:gd name="T6" fmla="*/ 121 w 225"/>
                <a:gd name="T7" fmla="*/ 165 h 333"/>
                <a:gd name="T8" fmla="*/ 157 w 225"/>
                <a:gd name="T9" fmla="*/ 134 h 333"/>
                <a:gd name="T10" fmla="*/ 173 w 225"/>
                <a:gd name="T11" fmla="*/ 108 h 333"/>
                <a:gd name="T12" fmla="*/ 179 w 225"/>
                <a:gd name="T13" fmla="*/ 56 h 333"/>
                <a:gd name="T14" fmla="*/ 150 w 225"/>
                <a:gd name="T15" fmla="*/ 22 h 333"/>
                <a:gd name="T16" fmla="*/ 115 w 225"/>
                <a:gd name="T17" fmla="*/ 17 h 333"/>
                <a:gd name="T18" fmla="*/ 95 w 225"/>
                <a:gd name="T19" fmla="*/ 32 h 333"/>
                <a:gd name="T20" fmla="*/ 92 w 225"/>
                <a:gd name="T21" fmla="*/ 56 h 333"/>
                <a:gd name="T22" fmla="*/ 90 w 225"/>
                <a:gd name="T23" fmla="*/ 77 h 333"/>
                <a:gd name="T24" fmla="*/ 79 w 225"/>
                <a:gd name="T25" fmla="*/ 88 h 333"/>
                <a:gd name="T26" fmla="*/ 64 w 225"/>
                <a:gd name="T27" fmla="*/ 88 h 333"/>
                <a:gd name="T28" fmla="*/ 51 w 225"/>
                <a:gd name="T29" fmla="*/ 71 h 333"/>
                <a:gd name="T30" fmla="*/ 55 w 225"/>
                <a:gd name="T31" fmla="*/ 41 h 333"/>
                <a:gd name="T32" fmla="*/ 97 w 225"/>
                <a:gd name="T33" fmla="*/ 6 h 333"/>
                <a:gd name="T34" fmla="*/ 165 w 225"/>
                <a:gd name="T35" fmla="*/ 14 h 333"/>
                <a:gd name="T36" fmla="*/ 221 w 225"/>
                <a:gd name="T37" fmla="*/ 72 h 333"/>
                <a:gd name="T38" fmla="*/ 217 w 225"/>
                <a:gd name="T39" fmla="*/ 123 h 333"/>
                <a:gd name="T40" fmla="*/ 194 w 225"/>
                <a:gd name="T41" fmla="*/ 154 h 333"/>
                <a:gd name="T42" fmla="*/ 148 w 225"/>
                <a:gd name="T43" fmla="*/ 181 h 333"/>
                <a:gd name="T44" fmla="*/ 84 w 225"/>
                <a:gd name="T45" fmla="*/ 215 h 333"/>
                <a:gd name="T46" fmla="*/ 55 w 225"/>
                <a:gd name="T47" fmla="*/ 253 h 333"/>
                <a:gd name="T48" fmla="*/ 40 w 225"/>
                <a:gd name="T49" fmla="*/ 280 h 333"/>
                <a:gd name="T50" fmla="*/ 54 w 225"/>
                <a:gd name="T51" fmla="*/ 295 h 333"/>
                <a:gd name="T52" fmla="*/ 53 w 225"/>
                <a:gd name="T53" fmla="*/ 316 h 333"/>
                <a:gd name="T54" fmla="*/ 38 w 225"/>
                <a:gd name="T55" fmla="*/ 330 h 333"/>
                <a:gd name="T56" fmla="*/ 16 w 225"/>
                <a:gd name="T57" fmla="*/ 330 h 333"/>
                <a:gd name="T58" fmla="*/ 2 w 225"/>
                <a:gd name="T59" fmla="*/ 314 h 333"/>
                <a:gd name="T60" fmla="*/ 3 w 225"/>
                <a:gd name="T61" fmla="*/ 293 h 333"/>
                <a:gd name="T62" fmla="*/ 19 w 225"/>
                <a:gd name="T63" fmla="*/ 279 h 333"/>
                <a:gd name="T64" fmla="*/ 40 w 225"/>
                <a:gd name="T65" fmla="*/ 28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5" h="333">
                  <a:moveTo>
                    <a:pt x="55" y="253"/>
                  </a:moveTo>
                  <a:cubicBezTo>
                    <a:pt x="46" y="249"/>
                    <a:pt x="46" y="249"/>
                    <a:pt x="46" y="249"/>
                  </a:cubicBezTo>
                  <a:cubicBezTo>
                    <a:pt x="56" y="231"/>
                    <a:pt x="66" y="216"/>
                    <a:pt x="75" y="206"/>
                  </a:cubicBezTo>
                  <a:cubicBezTo>
                    <a:pt x="84" y="195"/>
                    <a:pt x="100" y="181"/>
                    <a:pt x="121" y="165"/>
                  </a:cubicBezTo>
                  <a:cubicBezTo>
                    <a:pt x="138" y="152"/>
                    <a:pt x="150" y="142"/>
                    <a:pt x="157" y="134"/>
                  </a:cubicBezTo>
                  <a:cubicBezTo>
                    <a:pt x="164" y="126"/>
                    <a:pt x="169" y="118"/>
                    <a:pt x="173" y="108"/>
                  </a:cubicBezTo>
                  <a:cubicBezTo>
                    <a:pt x="182" y="89"/>
                    <a:pt x="184" y="72"/>
                    <a:pt x="179" y="56"/>
                  </a:cubicBezTo>
                  <a:cubicBezTo>
                    <a:pt x="174" y="40"/>
                    <a:pt x="165" y="29"/>
                    <a:pt x="150" y="22"/>
                  </a:cubicBezTo>
                  <a:cubicBezTo>
                    <a:pt x="137" y="16"/>
                    <a:pt x="125" y="15"/>
                    <a:pt x="115" y="17"/>
                  </a:cubicBezTo>
                  <a:cubicBezTo>
                    <a:pt x="105" y="20"/>
                    <a:pt x="98" y="25"/>
                    <a:pt x="95" y="32"/>
                  </a:cubicBezTo>
                  <a:cubicBezTo>
                    <a:pt x="92" y="38"/>
                    <a:pt x="91" y="45"/>
                    <a:pt x="92" y="56"/>
                  </a:cubicBezTo>
                  <a:cubicBezTo>
                    <a:pt x="93" y="66"/>
                    <a:pt x="92" y="73"/>
                    <a:pt x="90" y="77"/>
                  </a:cubicBezTo>
                  <a:cubicBezTo>
                    <a:pt x="88" y="82"/>
                    <a:pt x="84" y="86"/>
                    <a:pt x="79" y="88"/>
                  </a:cubicBezTo>
                  <a:cubicBezTo>
                    <a:pt x="74" y="90"/>
                    <a:pt x="69" y="90"/>
                    <a:pt x="64" y="88"/>
                  </a:cubicBezTo>
                  <a:cubicBezTo>
                    <a:pt x="57" y="85"/>
                    <a:pt x="53" y="79"/>
                    <a:pt x="51" y="71"/>
                  </a:cubicBezTo>
                  <a:cubicBezTo>
                    <a:pt x="49" y="62"/>
                    <a:pt x="50" y="52"/>
                    <a:pt x="55" y="41"/>
                  </a:cubicBezTo>
                  <a:cubicBezTo>
                    <a:pt x="63" y="24"/>
                    <a:pt x="77" y="13"/>
                    <a:pt x="97" y="6"/>
                  </a:cubicBezTo>
                  <a:cubicBezTo>
                    <a:pt x="118" y="0"/>
                    <a:pt x="141" y="3"/>
                    <a:pt x="165" y="14"/>
                  </a:cubicBezTo>
                  <a:cubicBezTo>
                    <a:pt x="196" y="28"/>
                    <a:pt x="215" y="48"/>
                    <a:pt x="221" y="72"/>
                  </a:cubicBezTo>
                  <a:cubicBezTo>
                    <a:pt x="225" y="90"/>
                    <a:pt x="224" y="108"/>
                    <a:pt x="217" y="123"/>
                  </a:cubicBezTo>
                  <a:cubicBezTo>
                    <a:pt x="212" y="134"/>
                    <a:pt x="204" y="144"/>
                    <a:pt x="194" y="154"/>
                  </a:cubicBezTo>
                  <a:cubicBezTo>
                    <a:pt x="184" y="163"/>
                    <a:pt x="168" y="172"/>
                    <a:pt x="148" y="181"/>
                  </a:cubicBezTo>
                  <a:cubicBezTo>
                    <a:pt x="115" y="196"/>
                    <a:pt x="93" y="207"/>
                    <a:pt x="84" y="215"/>
                  </a:cubicBezTo>
                  <a:cubicBezTo>
                    <a:pt x="74" y="223"/>
                    <a:pt x="65" y="236"/>
                    <a:pt x="55" y="253"/>
                  </a:cubicBezTo>
                  <a:close/>
                  <a:moveTo>
                    <a:pt x="40" y="280"/>
                  </a:moveTo>
                  <a:cubicBezTo>
                    <a:pt x="47" y="283"/>
                    <a:pt x="51" y="288"/>
                    <a:pt x="54" y="295"/>
                  </a:cubicBezTo>
                  <a:cubicBezTo>
                    <a:pt x="57" y="302"/>
                    <a:pt x="56" y="309"/>
                    <a:pt x="53" y="316"/>
                  </a:cubicBezTo>
                  <a:cubicBezTo>
                    <a:pt x="50" y="323"/>
                    <a:pt x="45" y="328"/>
                    <a:pt x="38" y="330"/>
                  </a:cubicBezTo>
                  <a:cubicBezTo>
                    <a:pt x="30" y="333"/>
                    <a:pt x="23" y="333"/>
                    <a:pt x="16" y="330"/>
                  </a:cubicBezTo>
                  <a:cubicBezTo>
                    <a:pt x="10" y="326"/>
                    <a:pt x="5" y="321"/>
                    <a:pt x="2" y="314"/>
                  </a:cubicBezTo>
                  <a:cubicBezTo>
                    <a:pt x="0" y="307"/>
                    <a:pt x="0" y="300"/>
                    <a:pt x="3" y="293"/>
                  </a:cubicBezTo>
                  <a:cubicBezTo>
                    <a:pt x="6" y="286"/>
                    <a:pt x="12" y="281"/>
                    <a:pt x="19" y="279"/>
                  </a:cubicBezTo>
                  <a:cubicBezTo>
                    <a:pt x="26" y="276"/>
                    <a:pt x="33" y="276"/>
                    <a:pt x="40" y="28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58" name="Freeform 34"/>
            <p:cNvSpPr>
              <a:spLocks noEditPoints="1"/>
            </p:cNvSpPr>
            <p:nvPr/>
          </p:nvSpPr>
          <p:spPr bwMode="auto">
            <a:xfrm>
              <a:off x="1388" y="1129"/>
              <a:ext cx="194" cy="273"/>
            </a:xfrm>
            <a:custGeom>
              <a:avLst/>
              <a:gdLst>
                <a:gd name="T0" fmla="*/ 181 w 235"/>
                <a:gd name="T1" fmla="*/ 250 h 331"/>
                <a:gd name="T2" fmla="*/ 172 w 235"/>
                <a:gd name="T3" fmla="*/ 255 h 331"/>
                <a:gd name="T4" fmla="*/ 154 w 235"/>
                <a:gd name="T5" fmla="*/ 206 h 331"/>
                <a:gd name="T6" fmla="*/ 149 w 235"/>
                <a:gd name="T7" fmla="*/ 144 h 331"/>
                <a:gd name="T8" fmla="*/ 145 w 235"/>
                <a:gd name="T9" fmla="*/ 98 h 331"/>
                <a:gd name="T10" fmla="*/ 134 w 235"/>
                <a:gd name="T11" fmla="*/ 69 h 331"/>
                <a:gd name="T12" fmla="*/ 96 w 235"/>
                <a:gd name="T13" fmla="*/ 34 h 331"/>
                <a:gd name="T14" fmla="*/ 51 w 235"/>
                <a:gd name="T15" fmla="*/ 37 h 331"/>
                <a:gd name="T16" fmla="*/ 26 w 235"/>
                <a:gd name="T17" fmla="*/ 62 h 331"/>
                <a:gd name="T18" fmla="*/ 26 w 235"/>
                <a:gd name="T19" fmla="*/ 87 h 331"/>
                <a:gd name="T20" fmla="*/ 43 w 235"/>
                <a:gd name="T21" fmla="*/ 104 h 331"/>
                <a:gd name="T22" fmla="*/ 60 w 235"/>
                <a:gd name="T23" fmla="*/ 118 h 331"/>
                <a:gd name="T24" fmla="*/ 62 w 235"/>
                <a:gd name="T25" fmla="*/ 133 h 331"/>
                <a:gd name="T26" fmla="*/ 53 w 235"/>
                <a:gd name="T27" fmla="*/ 145 h 331"/>
                <a:gd name="T28" fmla="*/ 31 w 235"/>
                <a:gd name="T29" fmla="*/ 146 h 331"/>
                <a:gd name="T30" fmla="*/ 10 w 235"/>
                <a:gd name="T31" fmla="*/ 125 h 331"/>
                <a:gd name="T32" fmla="*/ 7 w 235"/>
                <a:gd name="T33" fmla="*/ 70 h 331"/>
                <a:gd name="T34" fmla="*/ 54 w 235"/>
                <a:gd name="T35" fmla="*/ 20 h 331"/>
                <a:gd name="T36" fmla="*/ 133 w 235"/>
                <a:gd name="T37" fmla="*/ 10 h 331"/>
                <a:gd name="T38" fmla="*/ 172 w 235"/>
                <a:gd name="T39" fmla="*/ 43 h 331"/>
                <a:gd name="T40" fmla="*/ 183 w 235"/>
                <a:gd name="T41" fmla="*/ 79 h 331"/>
                <a:gd name="T42" fmla="*/ 178 w 235"/>
                <a:gd name="T43" fmla="*/ 133 h 331"/>
                <a:gd name="T44" fmla="*/ 167 w 235"/>
                <a:gd name="T45" fmla="*/ 205 h 331"/>
                <a:gd name="T46" fmla="*/ 181 w 235"/>
                <a:gd name="T47" fmla="*/ 250 h 331"/>
                <a:gd name="T48" fmla="*/ 193 w 235"/>
                <a:gd name="T49" fmla="*/ 278 h 331"/>
                <a:gd name="T50" fmla="*/ 214 w 235"/>
                <a:gd name="T51" fmla="*/ 276 h 331"/>
                <a:gd name="T52" fmla="*/ 230 w 235"/>
                <a:gd name="T53" fmla="*/ 289 h 331"/>
                <a:gd name="T54" fmla="*/ 233 w 235"/>
                <a:gd name="T55" fmla="*/ 310 h 331"/>
                <a:gd name="T56" fmla="*/ 220 w 235"/>
                <a:gd name="T57" fmla="*/ 327 h 331"/>
                <a:gd name="T58" fmla="*/ 199 w 235"/>
                <a:gd name="T59" fmla="*/ 329 h 331"/>
                <a:gd name="T60" fmla="*/ 182 w 235"/>
                <a:gd name="T61" fmla="*/ 316 h 331"/>
                <a:gd name="T62" fmla="*/ 180 w 235"/>
                <a:gd name="T63" fmla="*/ 295 h 331"/>
                <a:gd name="T64" fmla="*/ 193 w 235"/>
                <a:gd name="T65" fmla="*/ 27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5" h="331">
                  <a:moveTo>
                    <a:pt x="181" y="250"/>
                  </a:moveTo>
                  <a:cubicBezTo>
                    <a:pt x="172" y="255"/>
                    <a:pt x="172" y="255"/>
                    <a:pt x="172" y="255"/>
                  </a:cubicBezTo>
                  <a:cubicBezTo>
                    <a:pt x="163" y="236"/>
                    <a:pt x="157" y="220"/>
                    <a:pt x="154" y="206"/>
                  </a:cubicBezTo>
                  <a:cubicBezTo>
                    <a:pt x="151" y="192"/>
                    <a:pt x="149" y="172"/>
                    <a:pt x="149" y="144"/>
                  </a:cubicBezTo>
                  <a:cubicBezTo>
                    <a:pt x="148" y="123"/>
                    <a:pt x="147" y="108"/>
                    <a:pt x="145" y="98"/>
                  </a:cubicBezTo>
                  <a:cubicBezTo>
                    <a:pt x="143" y="88"/>
                    <a:pt x="139" y="78"/>
                    <a:pt x="134" y="69"/>
                  </a:cubicBezTo>
                  <a:cubicBezTo>
                    <a:pt x="124" y="51"/>
                    <a:pt x="111" y="39"/>
                    <a:pt x="96" y="34"/>
                  </a:cubicBezTo>
                  <a:cubicBezTo>
                    <a:pt x="80" y="28"/>
                    <a:pt x="65" y="29"/>
                    <a:pt x="51" y="37"/>
                  </a:cubicBezTo>
                  <a:cubicBezTo>
                    <a:pt x="38" y="44"/>
                    <a:pt x="30" y="52"/>
                    <a:pt x="26" y="62"/>
                  </a:cubicBezTo>
                  <a:cubicBezTo>
                    <a:pt x="22" y="72"/>
                    <a:pt x="22" y="81"/>
                    <a:pt x="26" y="87"/>
                  </a:cubicBezTo>
                  <a:cubicBezTo>
                    <a:pt x="29" y="93"/>
                    <a:pt x="35" y="98"/>
                    <a:pt x="43" y="104"/>
                  </a:cubicBezTo>
                  <a:cubicBezTo>
                    <a:pt x="52" y="109"/>
                    <a:pt x="57" y="114"/>
                    <a:pt x="60" y="118"/>
                  </a:cubicBezTo>
                  <a:cubicBezTo>
                    <a:pt x="63" y="123"/>
                    <a:pt x="63" y="128"/>
                    <a:pt x="62" y="133"/>
                  </a:cubicBezTo>
                  <a:cubicBezTo>
                    <a:pt x="61" y="139"/>
                    <a:pt x="57" y="143"/>
                    <a:pt x="53" y="145"/>
                  </a:cubicBezTo>
                  <a:cubicBezTo>
                    <a:pt x="47" y="149"/>
                    <a:pt x="40" y="149"/>
                    <a:pt x="31" y="146"/>
                  </a:cubicBezTo>
                  <a:cubicBezTo>
                    <a:pt x="23" y="142"/>
                    <a:pt x="16" y="135"/>
                    <a:pt x="10" y="125"/>
                  </a:cubicBezTo>
                  <a:cubicBezTo>
                    <a:pt x="1" y="109"/>
                    <a:pt x="0" y="90"/>
                    <a:pt x="7" y="70"/>
                  </a:cubicBezTo>
                  <a:cubicBezTo>
                    <a:pt x="14" y="50"/>
                    <a:pt x="30" y="33"/>
                    <a:pt x="54" y="20"/>
                  </a:cubicBezTo>
                  <a:cubicBezTo>
                    <a:pt x="83" y="4"/>
                    <a:pt x="110" y="0"/>
                    <a:pt x="133" y="10"/>
                  </a:cubicBezTo>
                  <a:cubicBezTo>
                    <a:pt x="151" y="17"/>
                    <a:pt x="164" y="28"/>
                    <a:pt x="172" y="43"/>
                  </a:cubicBezTo>
                  <a:cubicBezTo>
                    <a:pt x="178" y="54"/>
                    <a:pt x="181" y="66"/>
                    <a:pt x="183" y="79"/>
                  </a:cubicBezTo>
                  <a:cubicBezTo>
                    <a:pt x="184" y="93"/>
                    <a:pt x="183" y="111"/>
                    <a:pt x="178" y="133"/>
                  </a:cubicBezTo>
                  <a:cubicBezTo>
                    <a:pt x="170" y="168"/>
                    <a:pt x="166" y="192"/>
                    <a:pt x="167" y="205"/>
                  </a:cubicBezTo>
                  <a:cubicBezTo>
                    <a:pt x="168" y="217"/>
                    <a:pt x="173" y="232"/>
                    <a:pt x="181" y="250"/>
                  </a:cubicBezTo>
                  <a:close/>
                  <a:moveTo>
                    <a:pt x="193" y="278"/>
                  </a:moveTo>
                  <a:cubicBezTo>
                    <a:pt x="200" y="275"/>
                    <a:pt x="207" y="274"/>
                    <a:pt x="214" y="276"/>
                  </a:cubicBezTo>
                  <a:cubicBezTo>
                    <a:pt x="221" y="278"/>
                    <a:pt x="227" y="283"/>
                    <a:pt x="230" y="289"/>
                  </a:cubicBezTo>
                  <a:cubicBezTo>
                    <a:pt x="234" y="296"/>
                    <a:pt x="235" y="303"/>
                    <a:pt x="233" y="310"/>
                  </a:cubicBezTo>
                  <a:cubicBezTo>
                    <a:pt x="231" y="317"/>
                    <a:pt x="226" y="323"/>
                    <a:pt x="220" y="327"/>
                  </a:cubicBezTo>
                  <a:cubicBezTo>
                    <a:pt x="213" y="330"/>
                    <a:pt x="206" y="331"/>
                    <a:pt x="199" y="329"/>
                  </a:cubicBezTo>
                  <a:cubicBezTo>
                    <a:pt x="191" y="327"/>
                    <a:pt x="186" y="322"/>
                    <a:pt x="182" y="316"/>
                  </a:cubicBezTo>
                  <a:cubicBezTo>
                    <a:pt x="179" y="309"/>
                    <a:pt x="178" y="302"/>
                    <a:pt x="180" y="295"/>
                  </a:cubicBezTo>
                  <a:cubicBezTo>
                    <a:pt x="182" y="288"/>
                    <a:pt x="186" y="282"/>
                    <a:pt x="193" y="27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59" name="Freeform 35"/>
            <p:cNvSpPr>
              <a:spLocks noEditPoints="1"/>
            </p:cNvSpPr>
            <p:nvPr/>
          </p:nvSpPr>
          <p:spPr bwMode="auto">
            <a:xfrm>
              <a:off x="1773" y="1259"/>
              <a:ext cx="145" cy="279"/>
            </a:xfrm>
            <a:custGeom>
              <a:avLst/>
              <a:gdLst>
                <a:gd name="T0" fmla="*/ 96 w 176"/>
                <a:gd name="T1" fmla="*/ 255 h 338"/>
                <a:gd name="T2" fmla="*/ 87 w 176"/>
                <a:gd name="T3" fmla="*/ 255 h 338"/>
                <a:gd name="T4" fmla="*/ 92 w 176"/>
                <a:gd name="T5" fmla="*/ 206 h 338"/>
                <a:gd name="T6" fmla="*/ 113 w 176"/>
                <a:gd name="T7" fmla="*/ 150 h 338"/>
                <a:gd name="T8" fmla="*/ 129 w 176"/>
                <a:gd name="T9" fmla="*/ 108 h 338"/>
                <a:gd name="T10" fmla="*/ 132 w 176"/>
                <a:gd name="T11" fmla="*/ 79 h 338"/>
                <a:gd name="T12" fmla="*/ 113 w 176"/>
                <a:gd name="T13" fmla="*/ 32 h 338"/>
                <a:gd name="T14" fmla="*/ 73 w 176"/>
                <a:gd name="T15" fmla="*/ 16 h 338"/>
                <a:gd name="T16" fmla="*/ 41 w 176"/>
                <a:gd name="T17" fmla="*/ 27 h 338"/>
                <a:gd name="T18" fmla="*/ 30 w 176"/>
                <a:gd name="T19" fmla="*/ 49 h 338"/>
                <a:gd name="T20" fmla="*/ 39 w 176"/>
                <a:gd name="T21" fmla="*/ 70 h 338"/>
                <a:gd name="T22" fmla="*/ 47 w 176"/>
                <a:gd name="T23" fmla="*/ 89 h 338"/>
                <a:gd name="T24" fmla="*/ 42 w 176"/>
                <a:gd name="T25" fmla="*/ 104 h 338"/>
                <a:gd name="T26" fmla="*/ 29 w 176"/>
                <a:gd name="T27" fmla="*/ 110 h 338"/>
                <a:gd name="T28" fmla="*/ 11 w 176"/>
                <a:gd name="T29" fmla="*/ 102 h 338"/>
                <a:gd name="T30" fmla="*/ 1 w 176"/>
                <a:gd name="T31" fmla="*/ 75 h 338"/>
                <a:gd name="T32" fmla="*/ 21 w 176"/>
                <a:gd name="T33" fmla="*/ 26 h 338"/>
                <a:gd name="T34" fmla="*/ 83 w 176"/>
                <a:gd name="T35" fmla="*/ 2 h 338"/>
                <a:gd name="T36" fmla="*/ 156 w 176"/>
                <a:gd name="T37" fmla="*/ 27 h 338"/>
                <a:gd name="T38" fmla="*/ 175 w 176"/>
                <a:gd name="T39" fmla="*/ 72 h 338"/>
                <a:gd name="T40" fmla="*/ 169 w 176"/>
                <a:gd name="T41" fmla="*/ 108 h 338"/>
                <a:gd name="T42" fmla="*/ 143 w 176"/>
                <a:gd name="T43" fmla="*/ 152 h 338"/>
                <a:gd name="T44" fmla="*/ 103 w 176"/>
                <a:gd name="T45" fmla="*/ 210 h 338"/>
                <a:gd name="T46" fmla="*/ 96 w 176"/>
                <a:gd name="T47" fmla="*/ 255 h 338"/>
                <a:gd name="T48" fmla="*/ 95 w 176"/>
                <a:gd name="T49" fmla="*/ 284 h 338"/>
                <a:gd name="T50" fmla="*/ 114 w 176"/>
                <a:gd name="T51" fmla="*/ 291 h 338"/>
                <a:gd name="T52" fmla="*/ 123 w 176"/>
                <a:gd name="T53" fmla="*/ 309 h 338"/>
                <a:gd name="T54" fmla="*/ 116 w 176"/>
                <a:gd name="T55" fmla="*/ 328 h 338"/>
                <a:gd name="T56" fmla="*/ 98 w 176"/>
                <a:gd name="T57" fmla="*/ 337 h 338"/>
                <a:gd name="T58" fmla="*/ 79 w 176"/>
                <a:gd name="T59" fmla="*/ 330 h 338"/>
                <a:gd name="T60" fmla="*/ 70 w 176"/>
                <a:gd name="T61" fmla="*/ 312 h 338"/>
                <a:gd name="T62" fmla="*/ 77 w 176"/>
                <a:gd name="T63" fmla="*/ 293 h 338"/>
                <a:gd name="T64" fmla="*/ 95 w 176"/>
                <a:gd name="T65" fmla="*/ 28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6" h="338">
                  <a:moveTo>
                    <a:pt x="96" y="255"/>
                  </a:moveTo>
                  <a:cubicBezTo>
                    <a:pt x="87" y="255"/>
                    <a:pt x="87" y="255"/>
                    <a:pt x="87" y="255"/>
                  </a:cubicBezTo>
                  <a:cubicBezTo>
                    <a:pt x="87" y="235"/>
                    <a:pt x="88" y="219"/>
                    <a:pt x="92" y="206"/>
                  </a:cubicBezTo>
                  <a:cubicBezTo>
                    <a:pt x="95" y="192"/>
                    <a:pt x="102" y="174"/>
                    <a:pt x="113" y="150"/>
                  </a:cubicBezTo>
                  <a:cubicBezTo>
                    <a:pt x="121" y="132"/>
                    <a:pt x="127" y="118"/>
                    <a:pt x="129" y="108"/>
                  </a:cubicBezTo>
                  <a:cubicBezTo>
                    <a:pt x="131" y="98"/>
                    <a:pt x="132" y="88"/>
                    <a:pt x="132" y="79"/>
                  </a:cubicBezTo>
                  <a:cubicBezTo>
                    <a:pt x="131" y="59"/>
                    <a:pt x="124" y="43"/>
                    <a:pt x="113" y="32"/>
                  </a:cubicBezTo>
                  <a:cubicBezTo>
                    <a:pt x="102" y="20"/>
                    <a:pt x="89" y="15"/>
                    <a:pt x="73" y="16"/>
                  </a:cubicBezTo>
                  <a:cubicBezTo>
                    <a:pt x="59" y="17"/>
                    <a:pt x="49" y="21"/>
                    <a:pt x="41" y="27"/>
                  </a:cubicBezTo>
                  <a:cubicBezTo>
                    <a:pt x="34" y="34"/>
                    <a:pt x="30" y="42"/>
                    <a:pt x="30" y="49"/>
                  </a:cubicBezTo>
                  <a:cubicBezTo>
                    <a:pt x="31" y="55"/>
                    <a:pt x="33" y="62"/>
                    <a:pt x="39" y="70"/>
                  </a:cubicBezTo>
                  <a:cubicBezTo>
                    <a:pt x="44" y="79"/>
                    <a:pt x="47" y="85"/>
                    <a:pt x="47" y="89"/>
                  </a:cubicBezTo>
                  <a:cubicBezTo>
                    <a:pt x="47" y="95"/>
                    <a:pt x="46" y="100"/>
                    <a:pt x="42" y="104"/>
                  </a:cubicBezTo>
                  <a:cubicBezTo>
                    <a:pt x="39" y="108"/>
                    <a:pt x="34" y="110"/>
                    <a:pt x="29" y="110"/>
                  </a:cubicBezTo>
                  <a:cubicBezTo>
                    <a:pt x="23" y="111"/>
                    <a:pt x="16" y="108"/>
                    <a:pt x="11" y="102"/>
                  </a:cubicBezTo>
                  <a:cubicBezTo>
                    <a:pt x="5" y="95"/>
                    <a:pt x="2" y="86"/>
                    <a:pt x="1" y="75"/>
                  </a:cubicBezTo>
                  <a:cubicBezTo>
                    <a:pt x="0" y="57"/>
                    <a:pt x="7" y="41"/>
                    <a:pt x="21" y="26"/>
                  </a:cubicBezTo>
                  <a:cubicBezTo>
                    <a:pt x="36" y="12"/>
                    <a:pt x="56" y="4"/>
                    <a:pt x="83" y="2"/>
                  </a:cubicBezTo>
                  <a:cubicBezTo>
                    <a:pt x="115" y="0"/>
                    <a:pt x="139" y="9"/>
                    <a:pt x="156" y="27"/>
                  </a:cubicBezTo>
                  <a:cubicBezTo>
                    <a:pt x="168" y="40"/>
                    <a:pt x="174" y="55"/>
                    <a:pt x="175" y="72"/>
                  </a:cubicBezTo>
                  <a:cubicBezTo>
                    <a:pt x="176" y="84"/>
                    <a:pt x="174" y="96"/>
                    <a:pt x="169" y="108"/>
                  </a:cubicBezTo>
                  <a:cubicBezTo>
                    <a:pt x="165" y="120"/>
                    <a:pt x="156" y="135"/>
                    <a:pt x="143" y="152"/>
                  </a:cubicBezTo>
                  <a:cubicBezTo>
                    <a:pt x="121" y="179"/>
                    <a:pt x="108" y="199"/>
                    <a:pt x="103" y="210"/>
                  </a:cubicBezTo>
                  <a:cubicBezTo>
                    <a:pt x="99" y="221"/>
                    <a:pt x="97" y="236"/>
                    <a:pt x="96" y="255"/>
                  </a:cubicBezTo>
                  <a:close/>
                  <a:moveTo>
                    <a:pt x="95" y="284"/>
                  </a:moveTo>
                  <a:cubicBezTo>
                    <a:pt x="102" y="284"/>
                    <a:pt x="109" y="286"/>
                    <a:pt x="114" y="291"/>
                  </a:cubicBezTo>
                  <a:cubicBezTo>
                    <a:pt x="119" y="296"/>
                    <a:pt x="122" y="302"/>
                    <a:pt x="123" y="309"/>
                  </a:cubicBezTo>
                  <a:cubicBezTo>
                    <a:pt x="123" y="317"/>
                    <a:pt x="121" y="323"/>
                    <a:pt x="116" y="328"/>
                  </a:cubicBezTo>
                  <a:cubicBezTo>
                    <a:pt x="111" y="334"/>
                    <a:pt x="105" y="337"/>
                    <a:pt x="98" y="337"/>
                  </a:cubicBezTo>
                  <a:cubicBezTo>
                    <a:pt x="90" y="338"/>
                    <a:pt x="84" y="335"/>
                    <a:pt x="79" y="330"/>
                  </a:cubicBezTo>
                  <a:cubicBezTo>
                    <a:pt x="73" y="326"/>
                    <a:pt x="70" y="319"/>
                    <a:pt x="70" y="312"/>
                  </a:cubicBezTo>
                  <a:cubicBezTo>
                    <a:pt x="69" y="305"/>
                    <a:pt x="72" y="298"/>
                    <a:pt x="77" y="293"/>
                  </a:cubicBezTo>
                  <a:cubicBezTo>
                    <a:pt x="81" y="288"/>
                    <a:pt x="87" y="285"/>
                    <a:pt x="95" y="28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60" name="Freeform 36"/>
            <p:cNvSpPr>
              <a:spLocks noEditPoints="1"/>
            </p:cNvSpPr>
            <p:nvPr/>
          </p:nvSpPr>
          <p:spPr bwMode="auto">
            <a:xfrm>
              <a:off x="1262" y="1507"/>
              <a:ext cx="274" cy="186"/>
            </a:xfrm>
            <a:custGeom>
              <a:avLst/>
              <a:gdLst>
                <a:gd name="T0" fmla="*/ 253 w 333"/>
                <a:gd name="T1" fmla="*/ 169 h 225"/>
                <a:gd name="T2" fmla="*/ 249 w 333"/>
                <a:gd name="T3" fmla="*/ 178 h 225"/>
                <a:gd name="T4" fmla="*/ 205 w 333"/>
                <a:gd name="T5" fmla="*/ 150 h 225"/>
                <a:gd name="T6" fmla="*/ 164 w 333"/>
                <a:gd name="T7" fmla="*/ 104 h 225"/>
                <a:gd name="T8" fmla="*/ 133 w 333"/>
                <a:gd name="T9" fmla="*/ 69 h 225"/>
                <a:gd name="T10" fmla="*/ 108 w 333"/>
                <a:gd name="T11" fmla="*/ 52 h 225"/>
                <a:gd name="T12" fmla="*/ 55 w 333"/>
                <a:gd name="T13" fmla="*/ 47 h 225"/>
                <a:gd name="T14" fmla="*/ 22 w 333"/>
                <a:gd name="T15" fmla="*/ 76 h 225"/>
                <a:gd name="T16" fmla="*/ 17 w 333"/>
                <a:gd name="T17" fmla="*/ 111 h 225"/>
                <a:gd name="T18" fmla="*/ 32 w 333"/>
                <a:gd name="T19" fmla="*/ 131 h 225"/>
                <a:gd name="T20" fmla="*/ 55 w 333"/>
                <a:gd name="T21" fmla="*/ 134 h 225"/>
                <a:gd name="T22" fmla="*/ 77 w 333"/>
                <a:gd name="T23" fmla="*/ 135 h 225"/>
                <a:gd name="T24" fmla="*/ 88 w 333"/>
                <a:gd name="T25" fmla="*/ 147 h 225"/>
                <a:gd name="T26" fmla="*/ 88 w 333"/>
                <a:gd name="T27" fmla="*/ 162 h 225"/>
                <a:gd name="T28" fmla="*/ 71 w 333"/>
                <a:gd name="T29" fmla="*/ 175 h 225"/>
                <a:gd name="T30" fmla="*/ 41 w 333"/>
                <a:gd name="T31" fmla="*/ 171 h 225"/>
                <a:gd name="T32" fmla="*/ 6 w 333"/>
                <a:gd name="T33" fmla="*/ 129 h 225"/>
                <a:gd name="T34" fmla="*/ 13 w 333"/>
                <a:gd name="T35" fmla="*/ 61 h 225"/>
                <a:gd name="T36" fmla="*/ 71 w 333"/>
                <a:gd name="T37" fmla="*/ 5 h 225"/>
                <a:gd name="T38" fmla="*/ 122 w 333"/>
                <a:gd name="T39" fmla="*/ 9 h 225"/>
                <a:gd name="T40" fmla="*/ 153 w 333"/>
                <a:gd name="T41" fmla="*/ 31 h 225"/>
                <a:gd name="T42" fmla="*/ 181 w 333"/>
                <a:gd name="T43" fmla="*/ 77 h 225"/>
                <a:gd name="T44" fmla="*/ 215 w 333"/>
                <a:gd name="T45" fmla="*/ 141 h 225"/>
                <a:gd name="T46" fmla="*/ 253 w 333"/>
                <a:gd name="T47" fmla="*/ 169 h 225"/>
                <a:gd name="T48" fmla="*/ 280 w 333"/>
                <a:gd name="T49" fmla="*/ 185 h 225"/>
                <a:gd name="T50" fmla="*/ 295 w 333"/>
                <a:gd name="T51" fmla="*/ 170 h 225"/>
                <a:gd name="T52" fmla="*/ 316 w 333"/>
                <a:gd name="T53" fmla="*/ 171 h 225"/>
                <a:gd name="T54" fmla="*/ 330 w 333"/>
                <a:gd name="T55" fmla="*/ 187 h 225"/>
                <a:gd name="T56" fmla="*/ 330 w 333"/>
                <a:gd name="T57" fmla="*/ 208 h 225"/>
                <a:gd name="T58" fmla="*/ 314 w 333"/>
                <a:gd name="T59" fmla="*/ 222 h 225"/>
                <a:gd name="T60" fmla="*/ 293 w 333"/>
                <a:gd name="T61" fmla="*/ 221 h 225"/>
                <a:gd name="T62" fmla="*/ 279 w 333"/>
                <a:gd name="T63" fmla="*/ 206 h 225"/>
                <a:gd name="T64" fmla="*/ 280 w 333"/>
                <a:gd name="T65" fmla="*/ 18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3" h="225">
                  <a:moveTo>
                    <a:pt x="253" y="169"/>
                  </a:moveTo>
                  <a:cubicBezTo>
                    <a:pt x="249" y="178"/>
                    <a:pt x="249" y="178"/>
                    <a:pt x="249" y="178"/>
                  </a:cubicBezTo>
                  <a:cubicBezTo>
                    <a:pt x="231" y="169"/>
                    <a:pt x="216" y="159"/>
                    <a:pt x="205" y="150"/>
                  </a:cubicBezTo>
                  <a:cubicBezTo>
                    <a:pt x="195" y="141"/>
                    <a:pt x="181" y="125"/>
                    <a:pt x="164" y="104"/>
                  </a:cubicBezTo>
                  <a:cubicBezTo>
                    <a:pt x="151" y="87"/>
                    <a:pt x="141" y="75"/>
                    <a:pt x="133" y="69"/>
                  </a:cubicBezTo>
                  <a:cubicBezTo>
                    <a:pt x="125" y="62"/>
                    <a:pt x="117" y="56"/>
                    <a:pt x="108" y="52"/>
                  </a:cubicBezTo>
                  <a:cubicBezTo>
                    <a:pt x="89" y="43"/>
                    <a:pt x="71" y="42"/>
                    <a:pt x="55" y="47"/>
                  </a:cubicBezTo>
                  <a:cubicBezTo>
                    <a:pt x="40" y="52"/>
                    <a:pt x="28" y="61"/>
                    <a:pt x="22" y="76"/>
                  </a:cubicBezTo>
                  <a:cubicBezTo>
                    <a:pt x="16" y="89"/>
                    <a:pt x="14" y="101"/>
                    <a:pt x="17" y="111"/>
                  </a:cubicBezTo>
                  <a:cubicBezTo>
                    <a:pt x="20" y="121"/>
                    <a:pt x="25" y="128"/>
                    <a:pt x="32" y="131"/>
                  </a:cubicBezTo>
                  <a:cubicBezTo>
                    <a:pt x="37" y="134"/>
                    <a:pt x="45" y="135"/>
                    <a:pt x="55" y="134"/>
                  </a:cubicBezTo>
                  <a:cubicBezTo>
                    <a:pt x="65" y="133"/>
                    <a:pt x="73" y="134"/>
                    <a:pt x="77" y="135"/>
                  </a:cubicBezTo>
                  <a:cubicBezTo>
                    <a:pt x="82" y="138"/>
                    <a:pt x="86" y="142"/>
                    <a:pt x="88" y="147"/>
                  </a:cubicBezTo>
                  <a:cubicBezTo>
                    <a:pt x="90" y="152"/>
                    <a:pt x="90" y="157"/>
                    <a:pt x="88" y="162"/>
                  </a:cubicBezTo>
                  <a:cubicBezTo>
                    <a:pt x="85" y="168"/>
                    <a:pt x="79" y="172"/>
                    <a:pt x="71" y="175"/>
                  </a:cubicBezTo>
                  <a:cubicBezTo>
                    <a:pt x="62" y="177"/>
                    <a:pt x="52" y="176"/>
                    <a:pt x="41" y="171"/>
                  </a:cubicBezTo>
                  <a:cubicBezTo>
                    <a:pt x="24" y="163"/>
                    <a:pt x="13" y="149"/>
                    <a:pt x="6" y="129"/>
                  </a:cubicBezTo>
                  <a:cubicBezTo>
                    <a:pt x="0" y="108"/>
                    <a:pt x="2" y="86"/>
                    <a:pt x="13" y="61"/>
                  </a:cubicBezTo>
                  <a:cubicBezTo>
                    <a:pt x="28" y="30"/>
                    <a:pt x="47" y="11"/>
                    <a:pt x="71" y="5"/>
                  </a:cubicBezTo>
                  <a:cubicBezTo>
                    <a:pt x="89" y="0"/>
                    <a:pt x="106" y="1"/>
                    <a:pt x="122" y="9"/>
                  </a:cubicBezTo>
                  <a:cubicBezTo>
                    <a:pt x="133" y="14"/>
                    <a:pt x="144" y="21"/>
                    <a:pt x="153" y="31"/>
                  </a:cubicBezTo>
                  <a:cubicBezTo>
                    <a:pt x="162" y="41"/>
                    <a:pt x="171" y="57"/>
                    <a:pt x="181" y="77"/>
                  </a:cubicBezTo>
                  <a:cubicBezTo>
                    <a:pt x="196" y="110"/>
                    <a:pt x="207" y="131"/>
                    <a:pt x="215" y="141"/>
                  </a:cubicBezTo>
                  <a:cubicBezTo>
                    <a:pt x="223" y="150"/>
                    <a:pt x="236" y="160"/>
                    <a:pt x="253" y="169"/>
                  </a:cubicBezTo>
                  <a:close/>
                  <a:moveTo>
                    <a:pt x="280" y="185"/>
                  </a:moveTo>
                  <a:cubicBezTo>
                    <a:pt x="283" y="178"/>
                    <a:pt x="288" y="173"/>
                    <a:pt x="295" y="170"/>
                  </a:cubicBezTo>
                  <a:cubicBezTo>
                    <a:pt x="302" y="168"/>
                    <a:pt x="309" y="168"/>
                    <a:pt x="316" y="171"/>
                  </a:cubicBezTo>
                  <a:cubicBezTo>
                    <a:pt x="323" y="174"/>
                    <a:pt x="328" y="179"/>
                    <a:pt x="330" y="187"/>
                  </a:cubicBezTo>
                  <a:cubicBezTo>
                    <a:pt x="333" y="194"/>
                    <a:pt x="333" y="201"/>
                    <a:pt x="330" y="208"/>
                  </a:cubicBezTo>
                  <a:cubicBezTo>
                    <a:pt x="327" y="214"/>
                    <a:pt x="321" y="219"/>
                    <a:pt x="314" y="222"/>
                  </a:cubicBezTo>
                  <a:cubicBezTo>
                    <a:pt x="307" y="225"/>
                    <a:pt x="300" y="224"/>
                    <a:pt x="293" y="221"/>
                  </a:cubicBezTo>
                  <a:cubicBezTo>
                    <a:pt x="286" y="218"/>
                    <a:pt x="282" y="213"/>
                    <a:pt x="279" y="206"/>
                  </a:cubicBezTo>
                  <a:cubicBezTo>
                    <a:pt x="276" y="199"/>
                    <a:pt x="277" y="192"/>
                    <a:pt x="280" y="18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03200" y="5951855"/>
            <a:ext cx="1122616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2800" b="1" dirty="0" smtClean="0">
                <a:latin typeface="Times New Roman" panose="02020603050405020304"/>
                <a:ea typeface="微软雅黑" panose="020B0503020204020204" charset="-122"/>
                <a:cs typeface="华文中宋" panose="02010600040101010101" charset="-122"/>
                <a:sym typeface="Times New Roman" panose="02020603050405020304"/>
              </a:rPr>
              <a:t>“不敢拿”</a:t>
            </a:r>
            <a:r>
              <a:rPr lang="zh-CN" altLang="en-US" sz="2800" b="1" dirty="0" smtClean="0">
                <a:latin typeface="Times New Roman" panose="02020603050405020304"/>
                <a:ea typeface="微软雅黑" panose="020B0503020204020204" charset="-122"/>
                <a:cs typeface="华文中宋" panose="02010600040101010101" charset="-122"/>
                <a:sym typeface="Times New Roman" panose="02020603050405020304"/>
              </a:rPr>
              <a:t>：有外在约束（他律）；</a:t>
            </a:r>
            <a:r>
              <a:rPr lang="zh-CN" altLang="zh-CN" sz="2800" b="1" dirty="0" smtClean="0">
                <a:latin typeface="Times New Roman" panose="02020603050405020304"/>
                <a:ea typeface="微软雅黑" panose="020B0503020204020204" charset="-122"/>
                <a:cs typeface="华文中宋" panose="02010600040101010101" charset="-122"/>
                <a:sym typeface="Times New Roman" panose="02020603050405020304"/>
              </a:rPr>
              <a:t>“不愿拿”</a:t>
            </a:r>
            <a:r>
              <a:rPr lang="zh-CN" altLang="en-US" sz="2800" b="1" dirty="0" smtClean="0">
                <a:latin typeface="Times New Roman" panose="02020603050405020304"/>
                <a:ea typeface="微软雅黑" panose="020B0503020204020204" charset="-122"/>
                <a:cs typeface="华文中宋" panose="02010600040101010101" charset="-122"/>
                <a:sym typeface="Times New Roman" panose="02020603050405020304"/>
              </a:rPr>
              <a:t>：自我约束（自律）。</a:t>
            </a:r>
            <a:endParaRPr lang="zh-CN" altLang="en-US" sz="2800" b="1" dirty="0" smtClean="0">
              <a:latin typeface="Times New Roman" panose="02020603050405020304"/>
              <a:ea typeface="微软雅黑" panose="020B0503020204020204" charset="-122"/>
              <a:cs typeface="华文中宋" panose="02010600040101010101" charset="-122"/>
              <a:sym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1600" y="95250"/>
            <a:ext cx="11988800" cy="6667500"/>
            <a:chOff x="101600" y="95250"/>
            <a:chExt cx="11988800" cy="6667500"/>
          </a:xfrm>
        </p:grpSpPr>
        <p:sp>
          <p:nvSpPr>
            <p:cNvPr id="2" name="矩形 1"/>
            <p:cNvSpPr/>
            <p:nvPr/>
          </p:nvSpPr>
          <p:spPr>
            <a:xfrm>
              <a:off x="101600" y="95250"/>
              <a:ext cx="11988800" cy="6667500"/>
            </a:xfrm>
            <a:prstGeom prst="rect">
              <a:avLst/>
            </a:prstGeom>
            <a:noFill/>
            <a:ln>
              <a:solidFill>
                <a:srgbClr val="90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203200" y="203200"/>
              <a:ext cx="11785600" cy="6451600"/>
            </a:xfrm>
            <a:prstGeom prst="rect">
              <a:avLst/>
            </a:prstGeom>
            <a:noFill/>
            <a:ln>
              <a:solidFill>
                <a:srgbClr val="90A7B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03200" y="281305"/>
            <a:ext cx="73031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微软雅黑" panose="020B0503020204020204" charset="-122"/>
                <a:cs typeface="微软雅黑" panose="020B0503020204020204" charset="-122"/>
                <a:sym typeface="Times New Roman" panose="02020603050405020304"/>
              </a:rPr>
              <a:t>2.</a:t>
            </a:r>
            <a:r>
              <a:rPr lang="zh-CN" alt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微软雅黑" panose="020B0503020204020204" charset="-122"/>
                <a:cs typeface="微软雅黑" panose="020B0503020204020204" charset="-122"/>
                <a:sym typeface="Times New Roman" panose="02020603050405020304"/>
              </a:rPr>
              <a:t>我们应如何自觉遵守规则？</a:t>
            </a:r>
            <a:endParaRPr lang="zh-CN" altLang="en-US" sz="3600" b="1" dirty="0">
              <a:solidFill>
                <a:schemeClr val="accent4">
                  <a:lumMod val="50000"/>
                </a:schemeClr>
              </a:solidFill>
              <a:latin typeface="Times New Roman" panose="02020603050405020304"/>
              <a:ea typeface="微软雅黑" panose="020B0503020204020204" charset="-122"/>
              <a:cs typeface="微软雅黑" panose="020B0503020204020204" charset="-122"/>
              <a:sym typeface="Times New Roman" panose="02020603050405020304"/>
            </a:endParaRPr>
          </a:p>
          <a:p>
            <a:endParaRPr lang="zh-CN" altLang="en-US" sz="3600" b="1" dirty="0">
              <a:solidFill>
                <a:schemeClr val="accent4">
                  <a:lumMod val="50000"/>
                </a:schemeClr>
              </a:solidFill>
              <a:latin typeface="Times New Roman" panose="02020603050405020304"/>
              <a:ea typeface="微软雅黑" panose="020B0503020204020204" charset="-122"/>
              <a:cs typeface="微软雅黑" panose="020B0503020204020204" charset="-122"/>
              <a:sym typeface="Times New Roman" panose="02020603050405020304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0477500" y="5488305"/>
            <a:ext cx="1417955" cy="106489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203200" y="949960"/>
            <a:ext cx="1101471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3600" dirty="0" smtClean="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①遵守社会规则需要</a:t>
            </a:r>
            <a:r>
              <a:rPr lang="zh-CN" sz="36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他律</a:t>
            </a:r>
            <a:r>
              <a:rPr lang="zh-CN" sz="3600" dirty="0" smtClean="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和</a:t>
            </a:r>
            <a:r>
              <a:rPr lang="zh-CN" sz="36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自律</a:t>
            </a:r>
            <a:r>
              <a:rPr lang="zh-CN" sz="3600" dirty="0" smtClean="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。</a:t>
            </a:r>
            <a:endParaRPr lang="zh-CN" sz="3600" dirty="0" smtClean="0">
              <a:solidFill>
                <a:schemeClr val="tx1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  <a:p>
            <a:pPr>
              <a:lnSpc>
                <a:spcPct val="150000"/>
              </a:lnSpc>
            </a:pPr>
            <a:endParaRPr lang="en-US" altLang="zh-CN" sz="3600" dirty="0" smtClean="0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什么是自律，什么是他律</a:t>
            </a:r>
            <a:r>
              <a:rPr lang="en-US" altLang="zh-CN" sz="40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?</a:t>
            </a:r>
            <a:endParaRPr lang="zh-CN" sz="2800" dirty="0" smtClean="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sz="2800" dirty="0" err="1" smtClean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遵守社会规则既需要监督、提醒、奖惩等外在约束，即</a:t>
            </a:r>
            <a:r>
              <a:rPr sz="2800" dirty="0" err="1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他律</a:t>
            </a:r>
            <a:r>
              <a:rPr sz="2800" dirty="0" err="1" smtClean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，又需要自我约束，即</a:t>
            </a:r>
            <a:r>
              <a:rPr sz="2800" dirty="0" err="1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自律</a:t>
            </a:r>
            <a:r>
              <a:rPr sz="2800" dirty="0" smtClean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。</a:t>
            </a:r>
            <a:r>
              <a:rPr lang="zh-CN" sz="2800" dirty="0" smtClean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自律就是严于律己，不断自我反省，克服已经发现的不良行为，则可以促使我们向自律转变，做到自觉遵守规则。</a:t>
            </a:r>
            <a:endParaRPr lang="zh-CN" sz="2800" dirty="0" smtClean="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sz="2800" dirty="0" smtClean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      </a:t>
            </a:r>
            <a:endParaRPr lang="zh-CN" altLang="en-US" sz="2800" dirty="0" smtClean="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1600" y="95250"/>
            <a:ext cx="11988800" cy="6667500"/>
            <a:chOff x="101600" y="95250"/>
            <a:chExt cx="11988800" cy="6667500"/>
          </a:xfrm>
        </p:grpSpPr>
        <p:sp>
          <p:nvSpPr>
            <p:cNvPr id="2" name="矩形 1"/>
            <p:cNvSpPr/>
            <p:nvPr/>
          </p:nvSpPr>
          <p:spPr>
            <a:xfrm>
              <a:off x="101600" y="95250"/>
              <a:ext cx="11988800" cy="6667500"/>
            </a:xfrm>
            <a:prstGeom prst="rect">
              <a:avLst/>
            </a:prstGeom>
            <a:noFill/>
            <a:ln>
              <a:solidFill>
                <a:srgbClr val="90A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203200" y="203200"/>
              <a:ext cx="11785600" cy="6451600"/>
            </a:xfrm>
            <a:prstGeom prst="rect">
              <a:avLst/>
            </a:prstGeom>
            <a:noFill/>
            <a:ln>
              <a:solidFill>
                <a:srgbClr val="90A7B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32410" y="203200"/>
            <a:ext cx="6800215" cy="422719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032625" y="203200"/>
            <a:ext cx="4956175" cy="4227195"/>
          </a:xfrm>
          <a:prstGeom prst="rect">
            <a:avLst/>
          </a:prstGeom>
        </p:spPr>
      </p:pic>
      <p:sp>
        <p:nvSpPr>
          <p:cNvPr id="24" name="TextBox 8"/>
          <p:cNvSpPr txBox="1"/>
          <p:nvPr/>
        </p:nvSpPr>
        <p:spPr>
          <a:xfrm>
            <a:off x="488950" y="4886325"/>
            <a:ext cx="108515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华文新魏" panose="02010800040101010101" charset="-122"/>
                <a:sym typeface="Times New Roman" panose="02020603050405020304"/>
              </a:rPr>
              <a:t>反思</a:t>
            </a:r>
            <a:r>
              <a:rPr lang="en-US" altLang="zh-CN" sz="360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华文新魏" panose="02010800040101010101" charset="-122"/>
                <a:sym typeface="Times New Roman" panose="02020603050405020304"/>
              </a:rPr>
              <a:t>“</a:t>
            </a:r>
            <a:r>
              <a:rPr lang="zh-CN" altLang="en-US" sz="360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华文新魏" panose="02010800040101010101" charset="-122"/>
                <a:sym typeface="Times New Roman" panose="02020603050405020304"/>
              </a:rPr>
              <a:t>中国式过马路</a:t>
            </a:r>
            <a:r>
              <a:rPr lang="en-US" altLang="zh-CN" sz="360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华文新魏" panose="02010800040101010101" charset="-122"/>
                <a:sym typeface="Times New Roman" panose="02020603050405020304"/>
              </a:rPr>
              <a:t>”</a:t>
            </a:r>
            <a:r>
              <a:rPr lang="zh-CN" altLang="en-US" sz="360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华文新魏" panose="02010800040101010101" charset="-122"/>
                <a:sym typeface="Times New Roman" panose="02020603050405020304"/>
              </a:rPr>
              <a:t>你认为应该如何自觉遵守规则？</a:t>
            </a:r>
            <a:endParaRPr lang="zh-CN" altLang="en-US" sz="3600" smtClean="0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  <a:cs typeface="华文新魏" panose="02010800040101010101" charset="-122"/>
              <a:sym typeface="Times New Roman" panose="020206030504050203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0675" y="5614035"/>
            <a:ext cx="1155001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800" dirty="0" smtClean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②遵守社会规则，需要我们发自内心地</a:t>
            </a:r>
            <a:r>
              <a:rPr lang="zh-CN" sz="28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敬畏规则</a:t>
            </a:r>
            <a:r>
              <a:rPr lang="zh-CN" sz="2800" dirty="0" smtClean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，将规则作为自己行动的准绳</a:t>
            </a:r>
            <a:r>
              <a:rPr lang="zh-CN" altLang="en-US" sz="2800" dirty="0" smtClean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，</a:t>
            </a:r>
            <a:r>
              <a:rPr lang="zh-CN" sz="28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内化于心、外化于行</a:t>
            </a:r>
            <a:r>
              <a:rPr lang="zh-CN" sz="2800" dirty="0" smtClean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。</a:t>
            </a:r>
            <a:endParaRPr lang="zh-CN" altLang="en-US" sz="2800" dirty="0" smtClean="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GY3YmJkYWQ1MjJlOGFkMTcwNGI1N2YyMWYxMzUxZWMifQ==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1994</Words>
  <Application>WPS 演示</Application>
  <PresentationFormat>自定义</PresentationFormat>
  <Paragraphs>135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6" baseType="lpstr">
      <vt:lpstr>Arial</vt:lpstr>
      <vt:lpstr>宋体</vt:lpstr>
      <vt:lpstr>Wingdings</vt:lpstr>
      <vt:lpstr>Times New Roman</vt:lpstr>
      <vt:lpstr>微软雅黑</vt:lpstr>
      <vt:lpstr>拯救银河系</vt:lpstr>
      <vt:lpstr>楷体</vt:lpstr>
      <vt:lpstr>华文中宋</vt:lpstr>
      <vt:lpstr>华文新魏</vt:lpstr>
      <vt:lpstr>Arial Unicode MS</vt:lpstr>
      <vt:lpstr>等线 Light</vt:lpstr>
      <vt:lpstr>等线</vt:lpstr>
      <vt:lpstr>Calibri</vt:lpstr>
      <vt:lpstr>黑体</vt:lpstr>
      <vt:lpstr>Arial</vt:lpstr>
      <vt:lpstr>第一PPT模板网-WWW.1PPT.COM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第一PPT模板网-WWW.1PPT.COM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lastModifiedBy>take me to hell</cp:lastModifiedBy>
  <cp:revision>4</cp:revision>
  <cp:lastPrinted>2023-09-15T06:45:00Z</cp:lastPrinted>
  <dcterms:created xsi:type="dcterms:W3CDTF">2023-09-15T06:45:00Z</dcterms:created>
  <dcterms:modified xsi:type="dcterms:W3CDTF">2024-04-14T06:55:59Z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EF3A4AC39FF84D6BAC9CBD5DEFC225AE_12</vt:lpwstr>
  </property>
  <property fmtid="{D5CDD505-2E9C-101B-9397-08002B2CF9AE}" pid="3" name="KSOProductBuildVer">
    <vt:lpwstr>2052-12.1.0.16417</vt:lpwstr>
  </property>
</Properties>
</file>