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flipH="1">
            <a:off x="0" y="0"/>
            <a:ext cx="0" cy="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2. 体征</a:t>
            </a:r>
          </a:p>
          <a:p>
            <a:r>
              <a:t>体检时，患者可能出现胸膜摩擦音、胸腔积液等体征。结膜充血、水肿等眼部症状也是结膜性胸膜炎的特有表现</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flipH="1">
            <a:off x="0" y="0"/>
            <a:ext cx="0" cy="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1. 实验室检查</a:t>
            </a:r>
          </a:p>
          <a:p>
            <a:r>
              <a:t>血常规、血沉、结核菌素试验等实验室检查有助于结膜性胸膜炎的诊断。此外，胸腔积液的生化分析和病原学检查对于明确病原体和诊断具有重要意义</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2. 影像学检查</a:t>
            </a:r>
          </a:p>
          <a:p>
            <a:r>
              <a:t>胸部X线、CT等影像学检查有助于发现胸腔积液和评估病情严重程度。这些检查还可以帮助排除其他可能导致胸痛的疾病</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flipH="1">
            <a:off x="0" y="0"/>
            <a:ext cx="0" cy="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1. 一般治疗</a:t>
            </a:r>
          </a:p>
          <a:p>
            <a:r>
              <a:t>患者应保持充足的休息，避免剧烈运动和过度劳累。同时，保持良好的营养状况有助于提高免疫力，促进病情恢复</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2. 药物治疗</a:t>
            </a:r>
          </a:p>
          <a:p>
            <a:r>
              <a:t>针对病原体选择合适的抗生素、抗病毒药物或抗真菌药物进行治疗。对于结核性结膜炎引起的胸膜炎，抗结核治疗是关键。此外，非感染性结膜炎引起的胸膜炎可能需要使用免疫抑制剂、抗过敏药物或抗肿瘤药物等</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3. 胸腔积液处理</a:t>
            </a:r>
          </a:p>
          <a:p>
            <a:r>
              <a:t>当患者出现大量胸腔积液时，应及时进行胸腔穿刺引流，以减轻症状并防止并发症的发生。同时，对引流出的胸腔积液进行生化分析和病原学检查，有助于进一步明确诊断和指导后续治疗</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4. 手术治疗</a:t>
            </a:r>
          </a:p>
          <a:p>
            <a:r>
              <a:t>对于部分严重病例或药物治疗无效的患者，可能需要考虑手术治疗。手术方式包括胸膜剥脱术、胸膜切除术等，旨在清除病变组织、恢复胸膜功能并防止复发</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flipH="1">
            <a:off x="0" y="0"/>
            <a:ext cx="0" cy="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flipH="1">
            <a:off x="0" y="0"/>
            <a:ext cx="0" cy="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flipH="1">
            <a:off x="0" y="0"/>
            <a:ext cx="0" cy="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C48CC-4898-4227-99E3-38BF5B687D0D}"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flipH="1">
            <a:off x="0" y="0"/>
            <a:ext cx="0" cy="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flipH="1">
            <a:off x="0" y="0"/>
            <a:ext cx="0" cy="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1. 感染</a:t>
            </a:r>
          </a:p>
          <a:p>
            <a:r>
              <a:t>结膜性胸膜炎可由多种病原体引起，包括细菌、病毒、真菌和寄生虫等。其中，结核分枝杆菌是最常见的病原体之一，结核性结膜炎可累及胸膜结膜导致结核性胸膜炎</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2. 非感染性炎症</a:t>
            </a:r>
          </a:p>
          <a:p>
            <a:r>
              <a:t>自身免疫性疾病、药物过敏、肿瘤等也可引起结膜性胸膜炎。这些非感染性因素导致的胸膜炎通常具有不同的临床特点和治疗方法</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flipH="1">
            <a:off x="0" y="0"/>
            <a:ext cx="0" cy="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1. 症状</a:t>
            </a:r>
          </a:p>
          <a:p>
            <a:r>
              <a:t>结膜性胸膜炎的典型症状包括胸痛、呼吸困难和咳嗽。胸痛通常在深呼吸或咳嗽时加重，呼吸困难则随着病情的发展而逐渐加重。此外，患者还可能出现发热、盗汗、乏力等全身症状</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rot="5400000">
            <a:off x="2667000" y="-2667000"/>
            <a:ext cx="6858000" cy="12192000"/>
          </a:xfrm>
          <a:prstGeom prst="rect">
            <a:avLst/>
          </a:prstGeom>
          <a:ln>
            <a:noFill/>
          </a:ln>
        </p:spPr>
      </p:pic>
      <p:sp>
        <p:nvSpPr>
          <p:cNvPr id="4" name="文本框 3"/>
          <p:cNvSpPr txBox="1"/>
          <p:nvPr/>
        </p:nvSpPr>
        <p:spPr>
          <a:xfrm>
            <a:off x="2711624" y="2465339"/>
            <a:ext cx="6624736" cy="2331813"/>
          </a:xfrm>
          <a:prstGeom prst="rect">
            <a:avLst/>
          </a:prstGeom>
          <a:noFill/>
        </p:spPr>
        <p:txBody>
          <a:bodyPr wrap="square" rtlCol="0" anchor="ctr">
            <a:normAutofit fontScale="975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r>
              <a:rPr lang="zh-CN" altLang="en-US" sz="8000">
                <a:solidFill>
                  <a:srgbClr val="000000"/>
                </a:solidFill>
                <a:latin typeface="宋体" panose="02010600030101010101" pitchFamily="2" charset="-122"/>
                <a:ea typeface="杨任东竹石体-Bold" panose="02000000000000000000" pitchFamily="2" charset="-122"/>
                <a:sym typeface="宋体" panose="02010600030101010101" pitchFamily="2" charset="-122"/>
              </a:rPr>
              <a:t>结膜性胸膜炎课件</a:t>
            </a:r>
            <a:endParaRPr lang="zh-CN" altLang="en-US" sz="8000">
              <a:solidFill>
                <a:srgbClr val="000000"/>
              </a:solidFill>
              <a:latin typeface="宋体" panose="02010600030101010101" pitchFamily="2" charset="-122"/>
              <a:ea typeface="杨任东竹石体-Bold" panose="02000000000000000000" pitchFamily="2" charset="-122"/>
              <a:sym typeface="宋体" panose="02010600030101010101" pitchFamily="2" charset="-122"/>
            </a:endParaRPr>
          </a:p>
        </p:txBody>
      </p:sp>
      <p:sp>
        <p:nvSpPr>
          <p:cNvPr id="5" name="There are many variations of passages of Lorem Ipsum…"/>
          <p:cNvSpPr txBox="1"/>
          <p:nvPr/>
        </p:nvSpPr>
        <p:spPr>
          <a:xfrm>
            <a:off x="4030980" y="4875991"/>
            <a:ext cx="4130040" cy="441653"/>
          </a:xfrm>
          <a:prstGeom prst="rect">
            <a:avLst/>
          </a:prstGeom>
        </p:spPr>
        <p:txBody>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zh-CN" sz="2400">
                <a:solidFill>
                  <a:srgbClr val="000000"/>
                </a:solidFill>
                <a:latin typeface="宋体" panose="02010600030101010101" pitchFamily="2" charset="-122"/>
                <a:sym typeface="宋体" panose="02010600030101010101" pitchFamily="2" charset="-122"/>
              </a:rPr>
              <a:t>xxxxxx</a:t>
            </a:r>
            <a:endParaRPr lang="zh-CN" altLang="zh-CN" sz="2400">
              <a:solidFill>
                <a:srgbClr val="000000"/>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rLs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rLs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9"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结膜性胸膜炎的临床表现</a:t>
            </a:r>
            <a:endParaRPr lang="zh-CN" altLang="en-US" sz="2800">
              <a:solidFill>
                <a:srgbClr val="000000"/>
              </a:solidFill>
              <a:latin typeface="宋体" panose="02010600030101010101" pitchFamily="2" charset="-122"/>
              <a:sym typeface="宋体" panose="02010600030101010101" pitchFamily="2" charset="-122"/>
            </a:endParaRPr>
          </a:p>
        </p:txBody>
      </p:sp>
      <p:sp>
        <p:nvSpPr>
          <p:cNvPr id="8"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 name="Picture 4"/>
          <p:cNvPicPr>
            <a:picLocks noChangeAspect="1"/>
          </p:cNvPicPr>
          <p:nvPr/>
        </p:nvPicPr>
        <p:blipFill>
          <a:blip r:embed="rId2">
            <a:alphaModFix amt="44999"/>
          </a:blip>
          <a:stretch>
            <a:fillRect/>
          </a:stretch>
        </p:blipFill>
        <p:spPr>
          <a:xfrm>
            <a:off x="-991656" y="5976392"/>
            <a:ext cx="3483113" cy="1415798"/>
          </a:xfrm>
          <a:prstGeom prst="rect">
            <a:avLst/>
          </a:prstGeom>
          <a:ln>
            <a:noFill/>
          </a:ln>
        </p:spPr>
      </p:pic>
      <p:pic>
        <p:nvPicPr>
          <p:cNvPr id="6" name="Picture 6"/>
          <p:cNvPicPr>
            <a:picLocks noChangeAspect="1"/>
          </p:cNvPicPr>
          <p:nvPr/>
        </p:nvPicPr>
        <p:blipFill>
          <a:blip r:embed="rId2">
            <a:alphaModFix amt="44999"/>
          </a:blip>
          <a:stretch>
            <a:fillRect/>
          </a:stretch>
        </p:blipFill>
        <p:spPr>
          <a:xfrm rot="-10800000">
            <a:off x="9943044" y="-988600"/>
            <a:ext cx="3483113" cy="1415798"/>
          </a:xfrm>
          <a:prstGeom prst="rect">
            <a:avLst/>
          </a:prstGeom>
          <a:ln>
            <a:noFill/>
          </a:ln>
        </p:spPr>
      </p:pic>
      <p:sp>
        <p:nvSpPr>
          <p:cNvPr id="10" name="New shape"/>
          <p:cNvSpPr/>
          <p:nvPr/>
        </p:nvSpPr>
        <p:spPr>
          <a:xfrm>
            <a:off x="8737600" y="2882900"/>
            <a:ext cx="635000" cy="63500"/>
          </a:xfrm>
          <a:prstGeom prst="rect">
            <a:avLst/>
          </a:prstGeom>
          <a:solidFill>
            <a:srgbClr val="F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New picture"/>
          <p:cNvPicPr/>
          <p:nvPr/>
        </p:nvPicPr>
        <p:blipFill>
          <a:blip r:embed="rId3"/>
          <a:stretch>
            <a:fillRect/>
          </a:stretch>
        </p:blipFill>
        <p:spPr>
          <a:xfrm>
            <a:off x="1117600" y="1511300"/>
            <a:ext cx="7391400" cy="4533900"/>
          </a:xfrm>
          <a:prstGeom prst="rect">
            <a:avLst/>
          </a:prstGeom>
          <a:ln>
            <a:solidFill>
              <a:srgbClr val="FFFFFF">
                <a:alpha val="0"/>
              </a:srgbClr>
            </a:solidFill>
          </a:ln>
        </p:spPr>
      </p:pic>
      <p:sp>
        <p:nvSpPr>
          <p:cNvPr id="12" name="New shape"/>
          <p:cNvSpPr/>
          <p:nvPr/>
        </p:nvSpPr>
        <p:spPr>
          <a:xfrm>
            <a:off x="8737600" y="2527300"/>
            <a:ext cx="233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0000" lnSpcReduction="20000"/>
          </a:bodyPr>
          <a:lstStyle/>
          <a:p>
            <a:pPr indent="0" algn="l">
              <a:lnSpc>
                <a:spcPct val="100000"/>
              </a:lnSpc>
            </a:pPr>
            <a:r>
              <a:rPr sz="3000" b="1">
                <a:solidFill>
                  <a:srgbClr val="000000"/>
                </a:solidFill>
                <a:latin typeface="宋体" panose="02010600030101010101" pitchFamily="2" charset="-122"/>
              </a:rPr>
              <a:t>2. 体征</a:t>
            </a:r>
            <a:endParaRPr sz="3000" b="1">
              <a:solidFill>
                <a:srgbClr val="000000"/>
              </a:solidFill>
              <a:latin typeface="宋体" panose="02010600030101010101" pitchFamily="2" charset="-122"/>
            </a:endParaRPr>
          </a:p>
        </p:txBody>
      </p:sp>
      <p:sp>
        <p:nvSpPr>
          <p:cNvPr id="13" name="New shape"/>
          <p:cNvSpPr/>
          <p:nvPr/>
        </p:nvSpPr>
        <p:spPr>
          <a:xfrm>
            <a:off x="8737600" y="2971800"/>
            <a:ext cx="2336800" cy="20574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lnSpcReduction="20000"/>
          </a:bodyPr>
          <a:lstStyle/>
          <a:p>
            <a:pPr indent="0" algn="l">
              <a:lnSpc>
                <a:spcPct val="125000"/>
              </a:lnSpc>
            </a:pPr>
            <a:r>
              <a:rPr sz="2100" b="0">
                <a:solidFill>
                  <a:srgbClr val="000000"/>
                </a:solidFill>
                <a:latin typeface="宋体" panose="02010600030101010101" pitchFamily="2" charset="-122"/>
              </a:rPr>
              <a:t>体检时，患者可能出现胸膜摩擦音、胸腔积液等体征。结膜充血、水肿等眼部症状也是结膜性胸膜炎的特有表现</a:t>
            </a:r>
            <a:endParaRPr sz="2100" b="0">
              <a:solidFill>
                <a:srgbClr val="00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1"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00" fill="hold"/>
                                        <p:tgtEl>
                                          <p:spTgt spid="11"/>
                                        </p:tgtEl>
                                        <p:attrNameLst>
                                          <p:attrName>ppt_w</p:attrName>
                                        </p:attrNameLst>
                                      </p:cBhvr>
                                      <p:tavLst>
                                        <p:tav tm="0">
                                          <p:val>
                                            <p:fltVal val="0"/>
                                          </p:val>
                                        </p:tav>
                                        <p:tav tm="100000">
                                          <p:val>
                                            <p:strVal val="#ppt_w"/>
                                          </p:val>
                                        </p:tav>
                                      </p:tavLst>
                                    </p:anim>
                                    <p:anim calcmode="lin" valueType="num">
                                      <p:cBhvr>
                                        <p:cTn id="13" dur="2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2"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200" fill="hold"/>
                                        <p:tgtEl>
                                          <p:spTgt spid="12"/>
                                        </p:tgtEl>
                                        <p:attrNameLst>
                                          <p:attrName>ppt_w</p:attrName>
                                        </p:attrNameLst>
                                      </p:cBhvr>
                                      <p:tavLst>
                                        <p:tav tm="0">
                                          <p:val>
                                            <p:fltVal val="0"/>
                                          </p:val>
                                        </p:tav>
                                        <p:tav tm="100000">
                                          <p:val>
                                            <p:strVal val="#ppt_w"/>
                                          </p:val>
                                        </p:tav>
                                      </p:tavLst>
                                    </p:anim>
                                    <p:anim calcmode="lin" valueType="num">
                                      <p:cBhvr>
                                        <p:cTn id="18" dur="200" fill="hold"/>
                                        <p:tgtEl>
                                          <p:spTgt spid="1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3"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200" fill="hold"/>
                                        <p:tgtEl>
                                          <p:spTgt spid="13"/>
                                        </p:tgtEl>
                                        <p:attrNameLst>
                                          <p:attrName>ppt_w</p:attrName>
                                        </p:attrNameLst>
                                      </p:cBhvr>
                                      <p:tavLst>
                                        <p:tav tm="0">
                                          <p:val>
                                            <p:fltVal val="0"/>
                                          </p:val>
                                        </p:tav>
                                        <p:tav tm="100000">
                                          <p:val>
                                            <p:strVal val="#ppt_w"/>
                                          </p:val>
                                        </p:tav>
                                      </p:tavLst>
                                    </p:anim>
                                    <p:anim calcmode="lin" valueType="num">
                                      <p:cBhvr>
                                        <p:cTn id="23" dur="2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animBg="1"/>
      <p:bldP spid="12" grpId="2" animBg="1"/>
      <p:bldP spid="13"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rot="5400000">
            <a:off x="2667000" y="-2667000"/>
            <a:ext cx="6858000" cy="12192000"/>
          </a:xfrm>
          <a:prstGeom prst="rect">
            <a:avLst/>
          </a:prstGeom>
          <a:ln>
            <a:noFill/>
          </a:ln>
        </p:spPr>
      </p:pic>
      <p:sp>
        <p:nvSpPr>
          <p:cNvPr id="2" name="文本框 1"/>
          <p:cNvSpPr txBox="1"/>
          <p:nvPr/>
        </p:nvSpPr>
        <p:spPr>
          <a:xfrm>
            <a:off x="2711624" y="2465339"/>
            <a:ext cx="6695256" cy="2547837"/>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r>
              <a:rPr lang="zh-CN" altLang="zh-CN" sz="8000">
                <a:solidFill>
                  <a:srgbClr val="000000"/>
                </a:solidFill>
                <a:latin typeface="宋体" panose="02010600030101010101" pitchFamily="2" charset="-122"/>
                <a:ea typeface="I.Ngaan" panose="02000500000000000000" pitchFamily="2" charset="-122"/>
                <a:sym typeface="宋体" panose="02010600030101010101" pitchFamily="2" charset="-122"/>
              </a:rPr>
              <a:t>结膜性胸膜炎的诊断</a:t>
            </a:r>
            <a:endParaRPr lang="zh-CN" altLang="zh-CN" sz="8000">
              <a:solidFill>
                <a:srgbClr val="000000"/>
              </a:solidFill>
              <a:latin typeface="宋体" panose="02010600030101010101" pitchFamily="2" charset="-122"/>
              <a:ea typeface="I.Ngaan" panose="02000500000000000000"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rLs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9"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结膜性胸膜炎的诊断</a:t>
            </a:r>
            <a:endParaRPr lang="zh-CN" altLang="en-US" sz="2800">
              <a:solidFill>
                <a:srgbClr val="000000"/>
              </a:solidFill>
              <a:latin typeface="宋体" panose="02010600030101010101" pitchFamily="2" charset="-122"/>
              <a:sym typeface="宋体" panose="02010600030101010101" pitchFamily="2" charset="-122"/>
            </a:endParaRPr>
          </a:p>
        </p:txBody>
      </p:sp>
      <p:sp>
        <p:nvSpPr>
          <p:cNvPr id="8"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 name="Picture 4"/>
          <p:cNvPicPr>
            <a:picLocks noChangeAspect="1"/>
          </p:cNvPicPr>
          <p:nvPr/>
        </p:nvPicPr>
        <p:blipFill>
          <a:blip r:embed="rId2">
            <a:alphaModFix amt="44999"/>
          </a:blip>
          <a:stretch>
            <a:fillRect/>
          </a:stretch>
        </p:blipFill>
        <p:spPr>
          <a:xfrm>
            <a:off x="-991656" y="5976392"/>
            <a:ext cx="3483113" cy="1415798"/>
          </a:xfrm>
          <a:prstGeom prst="rect">
            <a:avLst/>
          </a:prstGeom>
          <a:ln>
            <a:noFill/>
          </a:ln>
        </p:spPr>
      </p:pic>
      <p:pic>
        <p:nvPicPr>
          <p:cNvPr id="6" name="Picture 6"/>
          <p:cNvPicPr>
            <a:picLocks noChangeAspect="1"/>
          </p:cNvPicPr>
          <p:nvPr/>
        </p:nvPicPr>
        <p:blipFill>
          <a:blip r:embed="rId2">
            <a:alphaModFix amt="44999"/>
          </a:blip>
          <a:stretch>
            <a:fillRect/>
          </a:stretch>
        </p:blipFill>
        <p:spPr>
          <a:xfrm rot="-10800000">
            <a:off x="9943044" y="-988600"/>
            <a:ext cx="3483113" cy="1415798"/>
          </a:xfrm>
          <a:prstGeom prst="rect">
            <a:avLst/>
          </a:prstGeom>
          <a:ln>
            <a:noFill/>
          </a:ln>
        </p:spPr>
      </p:pic>
      <p:sp>
        <p:nvSpPr>
          <p:cNvPr id="10" name="New shape"/>
          <p:cNvSpPr/>
          <p:nvPr/>
        </p:nvSpPr>
        <p:spPr>
          <a:xfrm>
            <a:off x="1117600" y="2362200"/>
            <a:ext cx="635000" cy="63500"/>
          </a:xfrm>
          <a:prstGeom prst="rect">
            <a:avLst/>
          </a:prstGeom>
          <a:solidFill>
            <a:srgbClr val="F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New picture"/>
          <p:cNvPicPr/>
          <p:nvPr/>
        </p:nvPicPr>
        <p:blipFill>
          <a:blip r:embed="rId3"/>
          <a:stretch>
            <a:fillRect/>
          </a:stretch>
        </p:blipFill>
        <p:spPr>
          <a:xfrm>
            <a:off x="3746500" y="1397000"/>
            <a:ext cx="7239000" cy="4749800"/>
          </a:xfrm>
          <a:prstGeom prst="rect">
            <a:avLst/>
          </a:prstGeom>
          <a:ln>
            <a:solidFill>
              <a:srgbClr val="FFFFFF">
                <a:alpha val="0"/>
              </a:srgbClr>
            </a:solidFill>
          </a:ln>
        </p:spPr>
      </p:pic>
      <p:sp>
        <p:nvSpPr>
          <p:cNvPr id="12" name="New shape"/>
          <p:cNvSpPr/>
          <p:nvPr/>
        </p:nvSpPr>
        <p:spPr>
          <a:xfrm>
            <a:off x="1117600" y="2006600"/>
            <a:ext cx="233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0000" lnSpcReduction="20000"/>
          </a:bodyPr>
          <a:lstStyle/>
          <a:p>
            <a:pPr indent="0" algn="l">
              <a:lnSpc>
                <a:spcPct val="100000"/>
              </a:lnSpc>
            </a:pPr>
            <a:r>
              <a:rPr sz="3000" b="1">
                <a:solidFill>
                  <a:srgbClr val="000000"/>
                </a:solidFill>
                <a:latin typeface="宋体" panose="02010600030101010101" pitchFamily="2" charset="-122"/>
              </a:rPr>
              <a:t>1. 实验室检查</a:t>
            </a:r>
            <a:endParaRPr sz="3000" b="1">
              <a:solidFill>
                <a:srgbClr val="000000"/>
              </a:solidFill>
              <a:latin typeface="宋体" panose="02010600030101010101" pitchFamily="2" charset="-122"/>
            </a:endParaRPr>
          </a:p>
        </p:txBody>
      </p:sp>
      <p:sp>
        <p:nvSpPr>
          <p:cNvPr id="13" name="New shape"/>
          <p:cNvSpPr/>
          <p:nvPr/>
        </p:nvSpPr>
        <p:spPr>
          <a:xfrm>
            <a:off x="1117600" y="2451100"/>
            <a:ext cx="2336800" cy="30861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rgbClr val="000000"/>
                </a:solidFill>
                <a:latin typeface="宋体" panose="02010600030101010101" pitchFamily="2" charset="-122"/>
              </a:rPr>
              <a:t>血常规、血沉、结核菌素试验等实验室检查有助于结膜性胸膜炎的诊断。此外，胸腔积液的生化分析和病原学检查对于明确病原体和诊断具有重要意义</a:t>
            </a:r>
            <a:endParaRPr sz="2100" b="0">
              <a:solidFill>
                <a:srgbClr val="00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1"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00" fill="hold"/>
                                        <p:tgtEl>
                                          <p:spTgt spid="11"/>
                                        </p:tgtEl>
                                        <p:attrNameLst>
                                          <p:attrName>ppt_w</p:attrName>
                                        </p:attrNameLst>
                                      </p:cBhvr>
                                      <p:tavLst>
                                        <p:tav tm="0">
                                          <p:val>
                                            <p:fltVal val="0"/>
                                          </p:val>
                                        </p:tav>
                                        <p:tav tm="100000">
                                          <p:val>
                                            <p:strVal val="#ppt_w"/>
                                          </p:val>
                                        </p:tav>
                                      </p:tavLst>
                                    </p:anim>
                                    <p:anim calcmode="lin" valueType="num">
                                      <p:cBhvr>
                                        <p:cTn id="13" dur="2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2"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200" fill="hold"/>
                                        <p:tgtEl>
                                          <p:spTgt spid="12"/>
                                        </p:tgtEl>
                                        <p:attrNameLst>
                                          <p:attrName>ppt_w</p:attrName>
                                        </p:attrNameLst>
                                      </p:cBhvr>
                                      <p:tavLst>
                                        <p:tav tm="0">
                                          <p:val>
                                            <p:fltVal val="0"/>
                                          </p:val>
                                        </p:tav>
                                        <p:tav tm="100000">
                                          <p:val>
                                            <p:strVal val="#ppt_w"/>
                                          </p:val>
                                        </p:tav>
                                      </p:tavLst>
                                    </p:anim>
                                    <p:anim calcmode="lin" valueType="num">
                                      <p:cBhvr>
                                        <p:cTn id="18" dur="200" fill="hold"/>
                                        <p:tgtEl>
                                          <p:spTgt spid="1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3"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200" fill="hold"/>
                                        <p:tgtEl>
                                          <p:spTgt spid="13"/>
                                        </p:tgtEl>
                                        <p:attrNameLst>
                                          <p:attrName>ppt_w</p:attrName>
                                        </p:attrNameLst>
                                      </p:cBhvr>
                                      <p:tavLst>
                                        <p:tav tm="0">
                                          <p:val>
                                            <p:fltVal val="0"/>
                                          </p:val>
                                        </p:tav>
                                        <p:tav tm="100000">
                                          <p:val>
                                            <p:strVal val="#ppt_w"/>
                                          </p:val>
                                        </p:tav>
                                      </p:tavLst>
                                    </p:anim>
                                    <p:anim calcmode="lin" valueType="num">
                                      <p:cBhvr>
                                        <p:cTn id="23" dur="2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animBg="1"/>
      <p:bldP spid="12" grpId="2" animBg="1"/>
      <p:bldP spid="13"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9"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结膜性胸膜炎的诊断</a:t>
            </a:r>
            <a:endParaRPr lang="zh-CN" altLang="en-US" sz="2800">
              <a:solidFill>
                <a:srgbClr val="000000"/>
              </a:solidFill>
              <a:latin typeface="宋体" panose="02010600030101010101" pitchFamily="2" charset="-122"/>
              <a:sym typeface="宋体" panose="02010600030101010101" pitchFamily="2" charset="-122"/>
            </a:endParaRPr>
          </a:p>
        </p:txBody>
      </p:sp>
      <p:sp>
        <p:nvSpPr>
          <p:cNvPr id="8"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 name="Picture 4"/>
          <p:cNvPicPr>
            <a:picLocks noChangeAspect="1"/>
          </p:cNvPicPr>
          <p:nvPr/>
        </p:nvPicPr>
        <p:blipFill>
          <a:blip r:embed="rId2">
            <a:alphaModFix amt="44999"/>
          </a:blip>
          <a:stretch>
            <a:fillRect/>
          </a:stretch>
        </p:blipFill>
        <p:spPr>
          <a:xfrm>
            <a:off x="-991656" y="5976392"/>
            <a:ext cx="3483113" cy="1415798"/>
          </a:xfrm>
          <a:prstGeom prst="rect">
            <a:avLst/>
          </a:prstGeom>
          <a:ln>
            <a:noFill/>
          </a:ln>
        </p:spPr>
      </p:pic>
      <p:pic>
        <p:nvPicPr>
          <p:cNvPr id="6" name="Picture 6"/>
          <p:cNvPicPr>
            <a:picLocks noChangeAspect="1"/>
          </p:cNvPicPr>
          <p:nvPr/>
        </p:nvPicPr>
        <p:blipFill>
          <a:blip r:embed="rId2">
            <a:alphaModFix amt="44999"/>
          </a:blip>
          <a:stretch>
            <a:fillRect/>
          </a:stretch>
        </p:blipFill>
        <p:spPr>
          <a:xfrm rot="-10800000">
            <a:off x="9943044" y="-988600"/>
            <a:ext cx="3483113" cy="1415798"/>
          </a:xfrm>
          <a:prstGeom prst="rect">
            <a:avLst/>
          </a:prstGeom>
          <a:ln>
            <a:noFill/>
          </a:ln>
        </p:spPr>
      </p:pic>
      <p:sp>
        <p:nvSpPr>
          <p:cNvPr id="10" name="New shape"/>
          <p:cNvSpPr/>
          <p:nvPr/>
        </p:nvSpPr>
        <p:spPr>
          <a:xfrm>
            <a:off x="8737600" y="2705100"/>
            <a:ext cx="635000" cy="63500"/>
          </a:xfrm>
          <a:prstGeom prst="rect">
            <a:avLst/>
          </a:prstGeom>
          <a:solidFill>
            <a:srgbClr val="F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8737600" y="2349500"/>
            <a:ext cx="233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0000" lnSpcReduction="20000"/>
          </a:bodyPr>
          <a:lstStyle/>
          <a:p>
            <a:pPr indent="0" algn="l">
              <a:lnSpc>
                <a:spcPct val="100000"/>
              </a:lnSpc>
            </a:pPr>
            <a:r>
              <a:rPr sz="3000" b="1">
                <a:solidFill>
                  <a:srgbClr val="000000"/>
                </a:solidFill>
                <a:latin typeface="宋体" panose="02010600030101010101" pitchFamily="2" charset="-122"/>
              </a:rPr>
              <a:t>2. 影像学检查</a:t>
            </a:r>
            <a:endParaRPr sz="3000" b="1">
              <a:solidFill>
                <a:srgbClr val="000000"/>
              </a:solidFill>
              <a:latin typeface="宋体" panose="02010600030101010101" pitchFamily="2" charset="-122"/>
            </a:endParaRPr>
          </a:p>
        </p:txBody>
      </p:sp>
      <p:sp>
        <p:nvSpPr>
          <p:cNvPr id="13" name="New shape"/>
          <p:cNvSpPr/>
          <p:nvPr/>
        </p:nvSpPr>
        <p:spPr>
          <a:xfrm>
            <a:off x="8737600" y="2794000"/>
            <a:ext cx="2336800" cy="24003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rgbClr val="000000"/>
                </a:solidFill>
                <a:latin typeface="宋体" panose="02010600030101010101" pitchFamily="2" charset="-122"/>
              </a:rPr>
              <a:t>胸部X线、CT等影像学检查有助于发现胸腔积液和评估病情严重程度。这些检查还可以帮助排除其他可能导致胸痛的疾病</a:t>
            </a:r>
            <a:endParaRPr sz="2100" b="0">
              <a:solidFill>
                <a:srgbClr val="000000"/>
              </a:solidFill>
              <a:latin typeface="宋体" panose="02010600030101010101" pitchFamily="2" charset="-122"/>
            </a:endParaRPr>
          </a:p>
        </p:txBody>
      </p:sp>
      <p:pic>
        <p:nvPicPr>
          <p:cNvPr id="2" name="图片 1" descr="影像学检查"/>
          <p:cNvPicPr>
            <a:picLocks noChangeAspect="1"/>
          </p:cNvPicPr>
          <p:nvPr/>
        </p:nvPicPr>
        <p:blipFill>
          <a:blip r:embed="rId3"/>
          <a:stretch>
            <a:fillRect/>
          </a:stretch>
        </p:blipFill>
        <p:spPr>
          <a:xfrm>
            <a:off x="2351405" y="1844675"/>
            <a:ext cx="5911215" cy="39427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 fill="hold"/>
                                        <p:tgtEl>
                                          <p:spTgt spid="12"/>
                                        </p:tgtEl>
                                        <p:attrNameLst>
                                          <p:attrName>ppt_w</p:attrName>
                                        </p:attrNameLst>
                                      </p:cBhvr>
                                      <p:tavLst>
                                        <p:tav tm="0">
                                          <p:val>
                                            <p:fltVal val="0"/>
                                          </p:val>
                                        </p:tav>
                                        <p:tav tm="100000">
                                          <p:val>
                                            <p:strVal val="#ppt_w"/>
                                          </p:val>
                                        </p:tav>
                                      </p:tavLst>
                                    </p:anim>
                                    <p:anim calcmode="lin" valueType="num">
                                      <p:cBhvr>
                                        <p:cTn id="13" dur="2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00" fill="hold"/>
                                        <p:tgtEl>
                                          <p:spTgt spid="13"/>
                                        </p:tgtEl>
                                        <p:attrNameLst>
                                          <p:attrName>ppt_w</p:attrName>
                                        </p:attrNameLst>
                                      </p:cBhvr>
                                      <p:tavLst>
                                        <p:tav tm="0">
                                          <p:val>
                                            <p:fltVal val="0"/>
                                          </p:val>
                                        </p:tav>
                                        <p:tav tm="100000">
                                          <p:val>
                                            <p:strVal val="#ppt_w"/>
                                          </p:val>
                                        </p:tav>
                                      </p:tavLst>
                                    </p:anim>
                                    <p:anim calcmode="lin" valueType="num">
                                      <p:cBhvr>
                                        <p:cTn id="18" dur="2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2" animBg="1"/>
      <p:bldP spid="13" grpId="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rot="5400000">
            <a:off x="2667000" y="-2667000"/>
            <a:ext cx="6858000" cy="12192000"/>
          </a:xfrm>
          <a:prstGeom prst="rect">
            <a:avLst/>
          </a:prstGeom>
          <a:ln>
            <a:noFill/>
          </a:ln>
        </p:spPr>
      </p:pic>
      <p:sp>
        <p:nvSpPr>
          <p:cNvPr id="2" name="文本框 1"/>
          <p:cNvSpPr txBox="1"/>
          <p:nvPr/>
        </p:nvSpPr>
        <p:spPr>
          <a:xfrm>
            <a:off x="2711624" y="2465339"/>
            <a:ext cx="6695256" cy="2547837"/>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r>
              <a:rPr lang="zh-CN" altLang="zh-CN" sz="8000">
                <a:solidFill>
                  <a:srgbClr val="000000"/>
                </a:solidFill>
                <a:latin typeface="宋体" panose="02010600030101010101" pitchFamily="2" charset="-122"/>
                <a:ea typeface="I.Ngaan" panose="02000500000000000000" pitchFamily="2" charset="-122"/>
                <a:sym typeface="宋体" panose="02010600030101010101" pitchFamily="2" charset="-122"/>
              </a:rPr>
              <a:t>结膜性胸膜炎的治疗</a:t>
            </a:r>
            <a:endParaRPr lang="zh-CN" altLang="zh-CN" sz="8000">
              <a:solidFill>
                <a:srgbClr val="000000"/>
              </a:solidFill>
              <a:latin typeface="宋体" panose="02010600030101010101" pitchFamily="2" charset="-122"/>
              <a:ea typeface="I.Ngaan" panose="02000500000000000000"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rLs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9"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结膜性胸膜炎的治疗</a:t>
            </a:r>
            <a:endParaRPr lang="zh-CN" altLang="en-US" sz="2800">
              <a:solidFill>
                <a:srgbClr val="000000"/>
              </a:solidFill>
              <a:latin typeface="宋体" panose="02010600030101010101" pitchFamily="2" charset="-122"/>
              <a:sym typeface="宋体" panose="02010600030101010101" pitchFamily="2" charset="-122"/>
            </a:endParaRPr>
          </a:p>
        </p:txBody>
      </p:sp>
      <p:sp>
        <p:nvSpPr>
          <p:cNvPr id="8"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 name="Picture 4"/>
          <p:cNvPicPr>
            <a:picLocks noChangeAspect="1"/>
          </p:cNvPicPr>
          <p:nvPr/>
        </p:nvPicPr>
        <p:blipFill>
          <a:blip r:embed="rId2">
            <a:alphaModFix amt="44999"/>
          </a:blip>
          <a:stretch>
            <a:fillRect/>
          </a:stretch>
        </p:blipFill>
        <p:spPr>
          <a:xfrm>
            <a:off x="-991656" y="5976392"/>
            <a:ext cx="3483113" cy="1415798"/>
          </a:xfrm>
          <a:prstGeom prst="rect">
            <a:avLst/>
          </a:prstGeom>
          <a:ln>
            <a:noFill/>
          </a:ln>
        </p:spPr>
      </p:pic>
      <p:pic>
        <p:nvPicPr>
          <p:cNvPr id="6" name="Picture 6"/>
          <p:cNvPicPr>
            <a:picLocks noChangeAspect="1"/>
          </p:cNvPicPr>
          <p:nvPr/>
        </p:nvPicPr>
        <p:blipFill>
          <a:blip r:embed="rId2">
            <a:alphaModFix amt="44999"/>
          </a:blip>
          <a:stretch>
            <a:fillRect/>
          </a:stretch>
        </p:blipFill>
        <p:spPr>
          <a:xfrm rot="-10800000">
            <a:off x="9943044" y="-988600"/>
            <a:ext cx="3483113" cy="1415798"/>
          </a:xfrm>
          <a:prstGeom prst="rect">
            <a:avLst/>
          </a:prstGeom>
          <a:ln>
            <a:noFill/>
          </a:ln>
        </p:spPr>
      </p:pic>
      <p:sp>
        <p:nvSpPr>
          <p:cNvPr id="10" name="New shape"/>
          <p:cNvSpPr/>
          <p:nvPr/>
        </p:nvSpPr>
        <p:spPr>
          <a:xfrm>
            <a:off x="1117600" y="3048000"/>
            <a:ext cx="635000" cy="63500"/>
          </a:xfrm>
          <a:prstGeom prst="rect">
            <a:avLst/>
          </a:prstGeom>
          <a:solidFill>
            <a:srgbClr val="F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1117600" y="2692400"/>
            <a:ext cx="360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0000" lnSpcReduction="20000"/>
          </a:bodyPr>
          <a:lstStyle/>
          <a:p>
            <a:pPr indent="0" algn="l">
              <a:lnSpc>
                <a:spcPct val="100000"/>
              </a:lnSpc>
            </a:pPr>
            <a:r>
              <a:rPr sz="3000" b="1">
                <a:solidFill>
                  <a:srgbClr val="000000"/>
                </a:solidFill>
                <a:latin typeface="宋体" panose="02010600030101010101" pitchFamily="2" charset="-122"/>
              </a:rPr>
              <a:t>1. 一般治疗</a:t>
            </a:r>
            <a:endParaRPr sz="3000" b="1">
              <a:solidFill>
                <a:srgbClr val="000000"/>
              </a:solidFill>
              <a:latin typeface="宋体" panose="02010600030101010101" pitchFamily="2" charset="-122"/>
            </a:endParaRPr>
          </a:p>
        </p:txBody>
      </p:sp>
      <p:sp>
        <p:nvSpPr>
          <p:cNvPr id="13" name="New shape"/>
          <p:cNvSpPr/>
          <p:nvPr/>
        </p:nvSpPr>
        <p:spPr>
          <a:xfrm>
            <a:off x="1117600" y="3136900"/>
            <a:ext cx="3606800" cy="17145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100" b="0">
                <a:solidFill>
                  <a:srgbClr val="000000"/>
                </a:solidFill>
                <a:latin typeface="宋体" panose="02010600030101010101" pitchFamily="2" charset="-122"/>
              </a:rPr>
              <a:t>患者应保持充足的休息，避免剧烈运动和过度劳累。同时，保持良好的营养状况有助于提高免疫力，促进病情恢复</a:t>
            </a:r>
            <a:endParaRPr sz="2100" b="0">
              <a:solidFill>
                <a:srgbClr val="000000"/>
              </a:solidFill>
              <a:latin typeface="宋体" panose="02010600030101010101" pitchFamily="2" charset="-122"/>
            </a:endParaRPr>
          </a:p>
        </p:txBody>
      </p:sp>
      <p:pic>
        <p:nvPicPr>
          <p:cNvPr id="2" name="图片 1" descr="充足的休息"/>
          <p:cNvPicPr>
            <a:picLocks noChangeAspect="1"/>
          </p:cNvPicPr>
          <p:nvPr/>
        </p:nvPicPr>
        <p:blipFill>
          <a:blip r:embed="rId3"/>
          <a:stretch>
            <a:fillRect/>
          </a:stretch>
        </p:blipFill>
        <p:spPr>
          <a:xfrm>
            <a:off x="5015865" y="1917065"/>
            <a:ext cx="6328410" cy="4218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 fill="hold"/>
                                        <p:tgtEl>
                                          <p:spTgt spid="12"/>
                                        </p:tgtEl>
                                        <p:attrNameLst>
                                          <p:attrName>ppt_w</p:attrName>
                                        </p:attrNameLst>
                                      </p:cBhvr>
                                      <p:tavLst>
                                        <p:tav tm="0">
                                          <p:val>
                                            <p:fltVal val="0"/>
                                          </p:val>
                                        </p:tav>
                                        <p:tav tm="100000">
                                          <p:val>
                                            <p:strVal val="#ppt_w"/>
                                          </p:val>
                                        </p:tav>
                                      </p:tavLst>
                                    </p:anim>
                                    <p:anim calcmode="lin" valueType="num">
                                      <p:cBhvr>
                                        <p:cTn id="13" dur="2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00" fill="hold"/>
                                        <p:tgtEl>
                                          <p:spTgt spid="13"/>
                                        </p:tgtEl>
                                        <p:attrNameLst>
                                          <p:attrName>ppt_w</p:attrName>
                                        </p:attrNameLst>
                                      </p:cBhvr>
                                      <p:tavLst>
                                        <p:tav tm="0">
                                          <p:val>
                                            <p:fltVal val="0"/>
                                          </p:val>
                                        </p:tav>
                                        <p:tav tm="100000">
                                          <p:val>
                                            <p:strVal val="#ppt_w"/>
                                          </p:val>
                                        </p:tav>
                                      </p:tavLst>
                                    </p:anim>
                                    <p:anim calcmode="lin" valueType="num">
                                      <p:cBhvr>
                                        <p:cTn id="18" dur="2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2" animBg="1"/>
      <p:bldP spid="13"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9"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结膜性胸膜炎的治疗</a:t>
            </a:r>
            <a:endParaRPr lang="zh-CN" altLang="en-US" sz="2800">
              <a:solidFill>
                <a:srgbClr val="000000"/>
              </a:solidFill>
              <a:latin typeface="宋体" panose="02010600030101010101" pitchFamily="2" charset="-122"/>
              <a:sym typeface="宋体" panose="02010600030101010101" pitchFamily="2" charset="-122"/>
            </a:endParaRPr>
          </a:p>
        </p:txBody>
      </p:sp>
      <p:sp>
        <p:nvSpPr>
          <p:cNvPr id="8"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 name="Picture 4"/>
          <p:cNvPicPr>
            <a:picLocks noChangeAspect="1"/>
          </p:cNvPicPr>
          <p:nvPr/>
        </p:nvPicPr>
        <p:blipFill>
          <a:blip r:embed="rId2">
            <a:alphaModFix amt="44999"/>
          </a:blip>
          <a:stretch>
            <a:fillRect/>
          </a:stretch>
        </p:blipFill>
        <p:spPr>
          <a:xfrm>
            <a:off x="-991656" y="5976392"/>
            <a:ext cx="3483113" cy="1415798"/>
          </a:xfrm>
          <a:prstGeom prst="rect">
            <a:avLst/>
          </a:prstGeom>
          <a:ln>
            <a:noFill/>
          </a:ln>
        </p:spPr>
      </p:pic>
      <p:pic>
        <p:nvPicPr>
          <p:cNvPr id="6" name="Picture 6"/>
          <p:cNvPicPr>
            <a:picLocks noChangeAspect="1"/>
          </p:cNvPicPr>
          <p:nvPr/>
        </p:nvPicPr>
        <p:blipFill>
          <a:blip r:embed="rId2">
            <a:alphaModFix amt="44999"/>
          </a:blip>
          <a:stretch>
            <a:fillRect/>
          </a:stretch>
        </p:blipFill>
        <p:spPr>
          <a:xfrm rot="-10800000">
            <a:off x="9943044" y="-988600"/>
            <a:ext cx="3483113" cy="1415798"/>
          </a:xfrm>
          <a:prstGeom prst="rect">
            <a:avLst/>
          </a:prstGeom>
          <a:ln>
            <a:noFill/>
          </a:ln>
        </p:spPr>
      </p:pic>
      <p:sp>
        <p:nvSpPr>
          <p:cNvPr id="10" name="New shape"/>
          <p:cNvSpPr/>
          <p:nvPr/>
        </p:nvSpPr>
        <p:spPr>
          <a:xfrm>
            <a:off x="6197600" y="2882900"/>
            <a:ext cx="635000" cy="63500"/>
          </a:xfrm>
          <a:prstGeom prst="rect">
            <a:avLst/>
          </a:prstGeom>
          <a:solidFill>
            <a:srgbClr val="F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6197600" y="2527300"/>
            <a:ext cx="487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0000" lnSpcReduction="20000"/>
          </a:bodyPr>
          <a:lstStyle/>
          <a:p>
            <a:pPr indent="0" algn="l">
              <a:lnSpc>
                <a:spcPct val="100000"/>
              </a:lnSpc>
            </a:pPr>
            <a:r>
              <a:rPr sz="3000" b="1">
                <a:solidFill>
                  <a:srgbClr val="000000"/>
                </a:solidFill>
                <a:latin typeface="宋体" panose="02010600030101010101" pitchFamily="2" charset="-122"/>
              </a:rPr>
              <a:t>2. 药物治疗</a:t>
            </a:r>
            <a:endParaRPr sz="3000" b="1">
              <a:solidFill>
                <a:srgbClr val="000000"/>
              </a:solidFill>
              <a:latin typeface="宋体" panose="02010600030101010101" pitchFamily="2" charset="-122"/>
            </a:endParaRPr>
          </a:p>
        </p:txBody>
      </p:sp>
      <p:sp>
        <p:nvSpPr>
          <p:cNvPr id="13" name="New shape"/>
          <p:cNvSpPr/>
          <p:nvPr/>
        </p:nvSpPr>
        <p:spPr>
          <a:xfrm>
            <a:off x="6197600" y="2971800"/>
            <a:ext cx="4876800" cy="20574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rgbClr val="000000"/>
                </a:solidFill>
                <a:latin typeface="宋体" panose="02010600030101010101" pitchFamily="2" charset="-122"/>
              </a:rPr>
              <a:t>针对病原体选择合适的抗生素、抗病毒药物或抗真菌药物进行治疗。对于结核性结膜炎引起的胸膜炎，抗结核治疗是关键。此外，非感染性结膜炎引起的胸膜炎可能需要使用免疫抑制剂、抗过敏药物或抗肿瘤药物等</a:t>
            </a:r>
            <a:endParaRPr sz="2100" b="0">
              <a:solidFill>
                <a:srgbClr val="000000"/>
              </a:solidFill>
              <a:latin typeface="宋体" panose="02010600030101010101" pitchFamily="2" charset="-122"/>
            </a:endParaRPr>
          </a:p>
        </p:txBody>
      </p:sp>
      <p:pic>
        <p:nvPicPr>
          <p:cNvPr id="2" name="图片 1" descr="药物治疗"/>
          <p:cNvPicPr>
            <a:picLocks noChangeAspect="1"/>
          </p:cNvPicPr>
          <p:nvPr/>
        </p:nvPicPr>
        <p:blipFill>
          <a:blip r:embed="rId3"/>
          <a:stretch>
            <a:fillRect/>
          </a:stretch>
        </p:blipFill>
        <p:spPr>
          <a:xfrm>
            <a:off x="335915" y="1694180"/>
            <a:ext cx="5721985" cy="3814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 fill="hold"/>
                                        <p:tgtEl>
                                          <p:spTgt spid="12"/>
                                        </p:tgtEl>
                                        <p:attrNameLst>
                                          <p:attrName>ppt_w</p:attrName>
                                        </p:attrNameLst>
                                      </p:cBhvr>
                                      <p:tavLst>
                                        <p:tav tm="0">
                                          <p:val>
                                            <p:fltVal val="0"/>
                                          </p:val>
                                        </p:tav>
                                        <p:tav tm="100000">
                                          <p:val>
                                            <p:strVal val="#ppt_w"/>
                                          </p:val>
                                        </p:tav>
                                      </p:tavLst>
                                    </p:anim>
                                    <p:anim calcmode="lin" valueType="num">
                                      <p:cBhvr>
                                        <p:cTn id="13" dur="2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00" fill="hold"/>
                                        <p:tgtEl>
                                          <p:spTgt spid="13"/>
                                        </p:tgtEl>
                                        <p:attrNameLst>
                                          <p:attrName>ppt_w</p:attrName>
                                        </p:attrNameLst>
                                      </p:cBhvr>
                                      <p:tavLst>
                                        <p:tav tm="0">
                                          <p:val>
                                            <p:fltVal val="0"/>
                                          </p:val>
                                        </p:tav>
                                        <p:tav tm="100000">
                                          <p:val>
                                            <p:strVal val="#ppt_w"/>
                                          </p:val>
                                        </p:tav>
                                      </p:tavLst>
                                    </p:anim>
                                    <p:anim calcmode="lin" valueType="num">
                                      <p:cBhvr>
                                        <p:cTn id="18" dur="2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2" animBg="1"/>
      <p:bldP spid="13" grpId="3"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9"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结膜性胸膜炎的治疗</a:t>
            </a:r>
            <a:endParaRPr lang="zh-CN" altLang="en-US" sz="2800">
              <a:solidFill>
                <a:srgbClr val="000000"/>
              </a:solidFill>
              <a:latin typeface="宋体" panose="02010600030101010101" pitchFamily="2" charset="-122"/>
              <a:sym typeface="宋体" panose="02010600030101010101" pitchFamily="2" charset="-122"/>
            </a:endParaRPr>
          </a:p>
        </p:txBody>
      </p:sp>
      <p:sp>
        <p:nvSpPr>
          <p:cNvPr id="8"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 name="Picture 4"/>
          <p:cNvPicPr>
            <a:picLocks noChangeAspect="1"/>
          </p:cNvPicPr>
          <p:nvPr/>
        </p:nvPicPr>
        <p:blipFill>
          <a:blip r:embed="rId2">
            <a:alphaModFix amt="44999"/>
          </a:blip>
          <a:stretch>
            <a:fillRect/>
          </a:stretch>
        </p:blipFill>
        <p:spPr>
          <a:xfrm>
            <a:off x="-991656" y="5976392"/>
            <a:ext cx="3483113" cy="1415798"/>
          </a:xfrm>
          <a:prstGeom prst="rect">
            <a:avLst/>
          </a:prstGeom>
          <a:ln>
            <a:noFill/>
          </a:ln>
        </p:spPr>
      </p:pic>
      <p:pic>
        <p:nvPicPr>
          <p:cNvPr id="6" name="Picture 6"/>
          <p:cNvPicPr>
            <a:picLocks noChangeAspect="1"/>
          </p:cNvPicPr>
          <p:nvPr/>
        </p:nvPicPr>
        <p:blipFill>
          <a:blip r:embed="rId2">
            <a:alphaModFix amt="44999"/>
          </a:blip>
          <a:stretch>
            <a:fillRect/>
          </a:stretch>
        </p:blipFill>
        <p:spPr>
          <a:xfrm rot="-10800000">
            <a:off x="9943044" y="-988600"/>
            <a:ext cx="3483113" cy="1415798"/>
          </a:xfrm>
          <a:prstGeom prst="rect">
            <a:avLst/>
          </a:prstGeom>
          <a:ln>
            <a:noFill/>
          </a:ln>
        </p:spPr>
      </p:pic>
      <p:sp>
        <p:nvSpPr>
          <p:cNvPr id="10" name="New shape"/>
          <p:cNvSpPr/>
          <p:nvPr/>
        </p:nvSpPr>
        <p:spPr>
          <a:xfrm>
            <a:off x="1117600" y="3048000"/>
            <a:ext cx="635000" cy="63500"/>
          </a:xfrm>
          <a:prstGeom prst="rect">
            <a:avLst/>
          </a:prstGeom>
          <a:solidFill>
            <a:srgbClr val="F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1117600" y="2692400"/>
            <a:ext cx="487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0000" lnSpcReduction="20000"/>
          </a:bodyPr>
          <a:lstStyle/>
          <a:p>
            <a:pPr indent="0" algn="l">
              <a:lnSpc>
                <a:spcPct val="100000"/>
              </a:lnSpc>
            </a:pPr>
            <a:r>
              <a:rPr sz="3000" b="1">
                <a:solidFill>
                  <a:srgbClr val="000000"/>
                </a:solidFill>
                <a:latin typeface="宋体" panose="02010600030101010101" pitchFamily="2" charset="-122"/>
              </a:rPr>
              <a:t>3. 胸腔积液处理</a:t>
            </a:r>
            <a:endParaRPr sz="3000" b="1">
              <a:solidFill>
                <a:srgbClr val="000000"/>
              </a:solidFill>
              <a:latin typeface="宋体" panose="02010600030101010101" pitchFamily="2" charset="-122"/>
            </a:endParaRPr>
          </a:p>
        </p:txBody>
      </p:sp>
      <p:sp>
        <p:nvSpPr>
          <p:cNvPr id="13" name="New shape"/>
          <p:cNvSpPr/>
          <p:nvPr/>
        </p:nvSpPr>
        <p:spPr>
          <a:xfrm>
            <a:off x="1117600" y="3136900"/>
            <a:ext cx="4876800" cy="17145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lnSpcReduction="20000"/>
          </a:bodyPr>
          <a:lstStyle/>
          <a:p>
            <a:pPr indent="0" algn="l">
              <a:lnSpc>
                <a:spcPct val="125000"/>
              </a:lnSpc>
            </a:pPr>
            <a:r>
              <a:rPr sz="2100" b="0">
                <a:solidFill>
                  <a:srgbClr val="000000"/>
                </a:solidFill>
                <a:latin typeface="宋体" panose="02010600030101010101" pitchFamily="2" charset="-122"/>
              </a:rPr>
              <a:t>当患者出现大量胸腔积液时，应及时进行胸腔穿刺引流，以减轻症状并防止并发症的发生。同时，对引流出的胸腔积液进行生化分析和病原学检查，有助于进一步明确诊断和指导后续治疗</a:t>
            </a:r>
            <a:endParaRPr sz="2100" b="0">
              <a:solidFill>
                <a:srgbClr val="000000"/>
              </a:solidFill>
              <a:latin typeface="宋体" panose="02010600030101010101" pitchFamily="2" charset="-122"/>
            </a:endParaRPr>
          </a:p>
        </p:txBody>
      </p:sp>
      <p:pic>
        <p:nvPicPr>
          <p:cNvPr id="2" name="图片 1" descr="治疗"/>
          <p:cNvPicPr>
            <a:picLocks noChangeAspect="1"/>
          </p:cNvPicPr>
          <p:nvPr/>
        </p:nvPicPr>
        <p:blipFill>
          <a:blip r:embed="rId3"/>
          <a:stretch>
            <a:fillRect/>
          </a:stretch>
        </p:blipFill>
        <p:spPr>
          <a:xfrm>
            <a:off x="6167755" y="1844675"/>
            <a:ext cx="5359400" cy="3641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 fill="hold"/>
                                        <p:tgtEl>
                                          <p:spTgt spid="12"/>
                                        </p:tgtEl>
                                        <p:attrNameLst>
                                          <p:attrName>ppt_w</p:attrName>
                                        </p:attrNameLst>
                                      </p:cBhvr>
                                      <p:tavLst>
                                        <p:tav tm="0">
                                          <p:val>
                                            <p:fltVal val="0"/>
                                          </p:val>
                                        </p:tav>
                                        <p:tav tm="100000">
                                          <p:val>
                                            <p:strVal val="#ppt_w"/>
                                          </p:val>
                                        </p:tav>
                                      </p:tavLst>
                                    </p:anim>
                                    <p:anim calcmode="lin" valueType="num">
                                      <p:cBhvr>
                                        <p:cTn id="13" dur="2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00" fill="hold"/>
                                        <p:tgtEl>
                                          <p:spTgt spid="13"/>
                                        </p:tgtEl>
                                        <p:attrNameLst>
                                          <p:attrName>ppt_w</p:attrName>
                                        </p:attrNameLst>
                                      </p:cBhvr>
                                      <p:tavLst>
                                        <p:tav tm="0">
                                          <p:val>
                                            <p:fltVal val="0"/>
                                          </p:val>
                                        </p:tav>
                                        <p:tav tm="100000">
                                          <p:val>
                                            <p:strVal val="#ppt_w"/>
                                          </p:val>
                                        </p:tav>
                                      </p:tavLst>
                                    </p:anim>
                                    <p:anim calcmode="lin" valueType="num">
                                      <p:cBhvr>
                                        <p:cTn id="18" dur="2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2" animBg="1"/>
      <p:bldP spid="13"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9"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结膜性胸膜炎的治疗</a:t>
            </a:r>
            <a:endParaRPr lang="zh-CN" altLang="en-US" sz="2800">
              <a:solidFill>
                <a:srgbClr val="000000"/>
              </a:solidFill>
              <a:latin typeface="宋体" panose="02010600030101010101" pitchFamily="2" charset="-122"/>
              <a:sym typeface="宋体" panose="02010600030101010101" pitchFamily="2" charset="-122"/>
            </a:endParaRPr>
          </a:p>
        </p:txBody>
      </p:sp>
      <p:sp>
        <p:nvSpPr>
          <p:cNvPr id="8"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 name="Picture 4"/>
          <p:cNvPicPr>
            <a:picLocks noChangeAspect="1"/>
          </p:cNvPicPr>
          <p:nvPr/>
        </p:nvPicPr>
        <p:blipFill>
          <a:blip r:embed="rId2">
            <a:alphaModFix amt="44999"/>
          </a:blip>
          <a:stretch>
            <a:fillRect/>
          </a:stretch>
        </p:blipFill>
        <p:spPr>
          <a:xfrm>
            <a:off x="-991656" y="5976392"/>
            <a:ext cx="3483113" cy="1415798"/>
          </a:xfrm>
          <a:prstGeom prst="rect">
            <a:avLst/>
          </a:prstGeom>
          <a:ln>
            <a:noFill/>
          </a:ln>
        </p:spPr>
      </p:pic>
      <p:pic>
        <p:nvPicPr>
          <p:cNvPr id="6" name="Picture 6"/>
          <p:cNvPicPr>
            <a:picLocks noChangeAspect="1"/>
          </p:cNvPicPr>
          <p:nvPr/>
        </p:nvPicPr>
        <p:blipFill>
          <a:blip r:embed="rId2">
            <a:alphaModFix amt="44999"/>
          </a:blip>
          <a:stretch>
            <a:fillRect/>
          </a:stretch>
        </p:blipFill>
        <p:spPr>
          <a:xfrm rot="-10800000">
            <a:off x="9943044" y="-988600"/>
            <a:ext cx="3483113" cy="1415798"/>
          </a:xfrm>
          <a:prstGeom prst="rect">
            <a:avLst/>
          </a:prstGeom>
          <a:ln>
            <a:noFill/>
          </a:ln>
        </p:spPr>
      </p:pic>
      <p:sp>
        <p:nvSpPr>
          <p:cNvPr id="10" name="New shape"/>
          <p:cNvSpPr/>
          <p:nvPr/>
        </p:nvSpPr>
        <p:spPr>
          <a:xfrm>
            <a:off x="8737600" y="2362200"/>
            <a:ext cx="635000" cy="63500"/>
          </a:xfrm>
          <a:prstGeom prst="rect">
            <a:avLst/>
          </a:prstGeom>
          <a:solidFill>
            <a:srgbClr val="F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8737600" y="2006600"/>
            <a:ext cx="233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0000" lnSpcReduction="20000"/>
          </a:bodyPr>
          <a:lstStyle/>
          <a:p>
            <a:pPr indent="0" algn="l">
              <a:lnSpc>
                <a:spcPct val="100000"/>
              </a:lnSpc>
            </a:pPr>
            <a:r>
              <a:rPr sz="3000" b="1">
                <a:solidFill>
                  <a:srgbClr val="000000"/>
                </a:solidFill>
                <a:latin typeface="宋体" panose="02010600030101010101" pitchFamily="2" charset="-122"/>
              </a:rPr>
              <a:t>4. 手术治疗</a:t>
            </a:r>
            <a:endParaRPr sz="3000" b="1">
              <a:solidFill>
                <a:srgbClr val="000000"/>
              </a:solidFill>
              <a:latin typeface="宋体" panose="02010600030101010101" pitchFamily="2" charset="-122"/>
            </a:endParaRPr>
          </a:p>
        </p:txBody>
      </p:sp>
      <p:sp>
        <p:nvSpPr>
          <p:cNvPr id="13" name="New shape"/>
          <p:cNvSpPr/>
          <p:nvPr/>
        </p:nvSpPr>
        <p:spPr>
          <a:xfrm>
            <a:off x="8737600" y="2451100"/>
            <a:ext cx="2336800" cy="30861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rgbClr val="000000"/>
                </a:solidFill>
                <a:latin typeface="宋体" panose="02010600030101010101" pitchFamily="2" charset="-122"/>
              </a:rPr>
              <a:t>对于部分严重病例或药物治疗无效的患者，可能需要考虑手术治疗。手术方式包括胸膜剥脱术、胸膜切除术等，旨在清除病变组织、恢复胸膜功能并防止复发</a:t>
            </a:r>
            <a:endParaRPr sz="2100" b="0">
              <a:solidFill>
                <a:srgbClr val="000000"/>
              </a:solidFill>
              <a:latin typeface="宋体" panose="02010600030101010101" pitchFamily="2" charset="-122"/>
            </a:endParaRPr>
          </a:p>
        </p:txBody>
      </p:sp>
      <p:pic>
        <p:nvPicPr>
          <p:cNvPr id="2" name="图片 1" descr="手术"/>
          <p:cNvPicPr>
            <a:picLocks noChangeAspect="1"/>
          </p:cNvPicPr>
          <p:nvPr/>
        </p:nvPicPr>
        <p:blipFill>
          <a:blip r:embed="rId3"/>
          <a:stretch>
            <a:fillRect/>
          </a:stretch>
        </p:blipFill>
        <p:spPr>
          <a:xfrm>
            <a:off x="1991360" y="1412875"/>
            <a:ext cx="5987415" cy="43033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 fill="hold"/>
                                        <p:tgtEl>
                                          <p:spTgt spid="12"/>
                                        </p:tgtEl>
                                        <p:attrNameLst>
                                          <p:attrName>ppt_w</p:attrName>
                                        </p:attrNameLst>
                                      </p:cBhvr>
                                      <p:tavLst>
                                        <p:tav tm="0">
                                          <p:val>
                                            <p:fltVal val="0"/>
                                          </p:val>
                                        </p:tav>
                                        <p:tav tm="100000">
                                          <p:val>
                                            <p:strVal val="#ppt_w"/>
                                          </p:val>
                                        </p:tav>
                                      </p:tavLst>
                                    </p:anim>
                                    <p:anim calcmode="lin" valueType="num">
                                      <p:cBhvr>
                                        <p:cTn id="13" dur="2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00" fill="hold"/>
                                        <p:tgtEl>
                                          <p:spTgt spid="13"/>
                                        </p:tgtEl>
                                        <p:attrNameLst>
                                          <p:attrName>ppt_w</p:attrName>
                                        </p:attrNameLst>
                                      </p:cBhvr>
                                      <p:tavLst>
                                        <p:tav tm="0">
                                          <p:val>
                                            <p:fltVal val="0"/>
                                          </p:val>
                                        </p:tav>
                                        <p:tav tm="100000">
                                          <p:val>
                                            <p:strVal val="#ppt_w"/>
                                          </p:val>
                                        </p:tav>
                                      </p:tavLst>
                                    </p:anim>
                                    <p:anim calcmode="lin" valueType="num">
                                      <p:cBhvr>
                                        <p:cTn id="18" dur="2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2" animBg="1"/>
      <p:bldP spid="13" grpId="3"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rot="5400000">
            <a:off x="2667000" y="-2667000"/>
            <a:ext cx="6858000" cy="12192000"/>
          </a:xfrm>
          <a:prstGeom prst="rect">
            <a:avLst/>
          </a:prstGeom>
          <a:ln>
            <a:noFill/>
          </a:ln>
        </p:spPr>
      </p:pic>
      <p:sp>
        <p:nvSpPr>
          <p:cNvPr id="2" name="文本框 1"/>
          <p:cNvSpPr txBox="1"/>
          <p:nvPr/>
        </p:nvSpPr>
        <p:spPr>
          <a:xfrm>
            <a:off x="2711624" y="2465339"/>
            <a:ext cx="6695256" cy="2547837"/>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r>
              <a:rPr lang="zh-CN" altLang="zh-CN" sz="8000">
                <a:solidFill>
                  <a:srgbClr val="000000"/>
                </a:solidFill>
                <a:latin typeface="宋体" panose="02010600030101010101" pitchFamily="2" charset="-122"/>
                <a:ea typeface="I.Ngaan" panose="02000500000000000000" pitchFamily="2" charset="-122"/>
                <a:sym typeface="宋体" panose="02010600030101010101" pitchFamily="2" charset="-122"/>
              </a:rPr>
              <a:t>预后与随访</a:t>
            </a:r>
            <a:endParaRPr lang="zh-CN" altLang="zh-CN" sz="8000">
              <a:solidFill>
                <a:srgbClr val="000000"/>
              </a:solidFill>
              <a:latin typeface="宋体" panose="02010600030101010101" pitchFamily="2" charset="-122"/>
              <a:ea typeface="I.Ngaan" panose="02000500000000000000"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rLs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61"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a:t>
            </a:r>
            <a:endParaRPr lang="zh-CN" altLang="en-US" sz="2800">
              <a:solidFill>
                <a:srgbClr val="000000"/>
              </a:solidFill>
              <a:latin typeface="宋体" panose="02010600030101010101" pitchFamily="2" charset="-122"/>
              <a:sym typeface="宋体" panose="02010600030101010101" pitchFamily="2" charset="-122"/>
            </a:endParaRPr>
          </a:p>
        </p:txBody>
      </p:sp>
      <p:sp>
        <p:nvSpPr>
          <p:cNvPr id="62"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3"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64" name="New picture"/>
          <p:cNvPicPr/>
          <p:nvPr/>
        </p:nvPicPr>
        <p:blipFill>
          <a:blip r:embed="rId2"/>
          <a:stretch>
            <a:fillRect/>
          </a:stretch>
        </p:blipFill>
        <p:spPr>
          <a:xfrm>
            <a:off x="-991656" y="5976392"/>
            <a:ext cx="3483113" cy="1415798"/>
          </a:xfrm>
          <a:prstGeom prst="rect">
            <a:avLst/>
          </a:prstGeom>
          <a:ln>
            <a:noFill/>
          </a:ln>
        </p:spPr>
      </p:pic>
      <p:pic>
        <p:nvPicPr>
          <p:cNvPr id="65" name="New picture"/>
          <p:cNvPicPr/>
          <p:nvPr/>
        </p:nvPicPr>
        <p:blipFill>
          <a:blip r:embed="rId2"/>
          <a:stretch>
            <a:fillRect/>
          </a:stretch>
        </p:blipFill>
        <p:spPr>
          <a:xfrm rot="-10800000">
            <a:off x="9943044" y="-988600"/>
            <a:ext cx="3483113" cy="1415798"/>
          </a:xfrm>
          <a:prstGeom prst="rect">
            <a:avLst/>
          </a:prstGeom>
          <a:ln>
            <a:noFill/>
          </a:ln>
        </p:spPr>
      </p:pic>
      <p:sp>
        <p:nvSpPr>
          <p:cNvPr id="27" name="Text Box 18"/>
          <p:cNvSpPr txBox="1">
            <a:spLocks noChangeArrowheads="1"/>
          </p:cNvSpPr>
          <p:nvPr/>
        </p:nvSpPr>
        <p:spPr>
          <a:xfrm>
            <a:off x="3625535" y="1661902"/>
            <a:ext cx="4733211" cy="320360"/>
          </a:xfrm>
          <a:prstGeom prst="rect">
            <a:avLst/>
          </a:prstGeom>
        </p:spPr>
        <p:txBody>
          <a:bodyPr wrap="square">
            <a:spAutoFit/>
          </a:bodyPr>
          <a:lstStyle>
            <a:defPPr>
              <a:defRPr lang="zh-CN"/>
            </a:defPPr>
            <a:lvl1pPr marL="0" algn="just" defTabSz="914400" rtl="0" eaLnBrk="1" latinLnBrk="0" hangingPunct="1">
              <a:defRPr sz="1800" kern="1200">
                <a:solidFill>
                  <a:schemeClr val="bg2"/>
                </a:solidFill>
                <a:latin typeface="+mj-ea"/>
                <a:ea typeface="+mj-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1600">
                <a:solidFill>
                  <a:schemeClr val="tx1">
                    <a:lumMod val="65000"/>
                    <a:lumOff val="35000"/>
                  </a:schemeClr>
                </a:solidFill>
                <a:latin typeface="宋体" panose="02010600030101010101" pitchFamily="2" charset="-122"/>
                <a:ea typeface="微软雅黑" panose="020B0503020204020204" pitchFamily="34" charset="-122"/>
                <a:sym typeface="宋体" panose="02010600030101010101" pitchFamily="2" charset="-122"/>
              </a:rPr>
              <a:t>引言</a:t>
            </a:r>
            <a:endParaRPr lang="zh-CN" altLang="zh-CN" sz="1600">
              <a:solidFill>
                <a:schemeClr val="tx1">
                  <a:lumMod val="65000"/>
                  <a:lumOff val="35000"/>
                </a:schemeClr>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29" name="Oval 7"/>
          <p:cNvSpPr>
            <a:spLocks noChangeArrowheads="1"/>
          </p:cNvSpPr>
          <p:nvPr/>
        </p:nvSpPr>
        <p:spPr>
          <a:xfrm>
            <a:off x="3272980" y="1646541"/>
            <a:ext cx="352555" cy="353654"/>
          </a:xfrm>
          <a:prstGeom prst="ellipse">
            <a:avLst/>
          </a:prstGeom>
          <a:solidFill>
            <a:srgbClr val="F0C1D5"/>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buFont typeface="Arial" panose="020B0604020202020204" pitchFamily="34" charset="0"/>
              <a:buNone/>
            </a:pPr>
            <a:r>
              <a:rPr lang="zh-CN" altLang="zh-CN" sz="1200" b="1">
                <a:solidFill>
                  <a:srgbClr val="FFFFFF"/>
                </a:solidFill>
                <a:latin typeface="宋体" panose="02010600030101010101" pitchFamily="2" charset="-122"/>
                <a:ea typeface="微软雅黑" panose="020B0503020204020204" pitchFamily="34" charset="-122"/>
                <a:sym typeface="宋体" panose="02010600030101010101" pitchFamily="2" charset="-122"/>
              </a:rPr>
              <a:t>1</a:t>
            </a:r>
            <a:endParaRPr lang="zh-CN" altLang="en-US" sz="1200" b="1">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31" name="Text Box 18"/>
          <p:cNvSpPr txBox="1">
            <a:spLocks noChangeArrowheads="1"/>
          </p:cNvSpPr>
          <p:nvPr/>
        </p:nvSpPr>
        <p:spPr>
          <a:xfrm>
            <a:off x="3625535" y="2248527"/>
            <a:ext cx="4733211" cy="320360"/>
          </a:xfrm>
          <a:prstGeom prst="rect">
            <a:avLst/>
          </a:prstGeom>
        </p:spPr>
        <p:txBody>
          <a:bodyPr wrap="square">
            <a:spAutoFit/>
          </a:bodyPr>
          <a:lstStyle>
            <a:defPPr>
              <a:defRPr lang="zh-CN"/>
            </a:defPPr>
            <a:lvl1pPr marL="0" algn="just" defTabSz="914400" rtl="0" eaLnBrk="1" latinLnBrk="0" hangingPunct="1">
              <a:defRPr sz="1800" kern="1200">
                <a:solidFill>
                  <a:schemeClr val="bg2"/>
                </a:solidFill>
                <a:latin typeface="+mj-ea"/>
                <a:ea typeface="+mj-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1600">
                <a:solidFill>
                  <a:srgbClr val="1F3240"/>
                </a:solidFill>
                <a:latin typeface="宋体" panose="02010600030101010101" pitchFamily="2" charset="-122"/>
                <a:ea typeface="微软雅黑" panose="020B0503020204020204" pitchFamily="34" charset="-122"/>
                <a:sym typeface="宋体" panose="02010600030101010101" pitchFamily="2" charset="-122"/>
              </a:rPr>
              <a:t>结膜性胸膜炎的病因</a:t>
            </a:r>
            <a:endParaRPr lang="zh-CN" altLang="zh-CN" sz="1600">
              <a:solidFill>
                <a:srgbClr val="1F3240"/>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33" name="Oval 7"/>
          <p:cNvSpPr>
            <a:spLocks noChangeArrowheads="1"/>
          </p:cNvSpPr>
          <p:nvPr/>
        </p:nvSpPr>
        <p:spPr>
          <a:xfrm>
            <a:off x="3272980" y="2233166"/>
            <a:ext cx="352555" cy="353654"/>
          </a:xfrm>
          <a:prstGeom prst="ellipse">
            <a:avLst/>
          </a:prstGeom>
          <a:solidFill>
            <a:srgbClr val="F0C1D5"/>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buFont typeface="Arial" panose="020B0604020202020204" pitchFamily="34" charset="0"/>
              <a:buNone/>
            </a:pPr>
            <a:r>
              <a:rPr lang="zh-CN" altLang="zh-CN" sz="1200" b="1">
                <a:solidFill>
                  <a:srgbClr val="FFFFFF"/>
                </a:solidFill>
                <a:latin typeface="宋体" panose="02010600030101010101" pitchFamily="2" charset="-122"/>
                <a:ea typeface="微软雅黑" panose="020B0503020204020204" pitchFamily="34" charset="-122"/>
                <a:sym typeface="宋体" panose="02010600030101010101" pitchFamily="2" charset="-122"/>
              </a:rPr>
              <a:t>2</a:t>
            </a:r>
            <a:endParaRPr lang="zh-CN" altLang="en-US" sz="1200" b="1">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35" name="Text Box 18"/>
          <p:cNvSpPr txBox="1">
            <a:spLocks noChangeArrowheads="1"/>
          </p:cNvSpPr>
          <p:nvPr/>
        </p:nvSpPr>
        <p:spPr>
          <a:xfrm>
            <a:off x="3625535" y="2807867"/>
            <a:ext cx="4733211" cy="320360"/>
          </a:xfrm>
          <a:prstGeom prst="rect">
            <a:avLst/>
          </a:prstGeom>
        </p:spPr>
        <p:txBody>
          <a:bodyPr wrap="square">
            <a:spAutoFit/>
          </a:bodyPr>
          <a:lstStyle>
            <a:defPPr>
              <a:defRPr lang="zh-CN"/>
            </a:defPPr>
            <a:lvl1pPr marL="0" algn="just" defTabSz="914400" rtl="0" eaLnBrk="1" latinLnBrk="0" hangingPunct="1">
              <a:defRPr sz="1800" kern="1200">
                <a:solidFill>
                  <a:schemeClr val="bg2"/>
                </a:solidFill>
                <a:latin typeface="+mj-ea"/>
                <a:ea typeface="+mj-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1600">
                <a:solidFill>
                  <a:schemeClr val="tx1">
                    <a:lumMod val="65000"/>
                    <a:lumOff val="35000"/>
                  </a:schemeClr>
                </a:solidFill>
                <a:latin typeface="宋体" panose="02010600030101010101" pitchFamily="2" charset="-122"/>
                <a:ea typeface="微软雅黑" panose="020B0503020204020204" pitchFamily="34" charset="-122"/>
                <a:sym typeface="宋体" panose="02010600030101010101" pitchFamily="2" charset="-122"/>
              </a:rPr>
              <a:t>结膜性胸膜炎的临床表现</a:t>
            </a:r>
            <a:endParaRPr lang="zh-CN" altLang="zh-CN" sz="1600">
              <a:solidFill>
                <a:schemeClr val="tx1">
                  <a:lumMod val="65000"/>
                  <a:lumOff val="35000"/>
                </a:schemeClr>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37" name="Oval 7"/>
          <p:cNvSpPr>
            <a:spLocks noChangeArrowheads="1"/>
          </p:cNvSpPr>
          <p:nvPr/>
        </p:nvSpPr>
        <p:spPr>
          <a:xfrm>
            <a:off x="3272980" y="2792506"/>
            <a:ext cx="352555" cy="353654"/>
          </a:xfrm>
          <a:prstGeom prst="ellipse">
            <a:avLst/>
          </a:prstGeom>
          <a:solidFill>
            <a:srgbClr val="F0C1D5"/>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buFont typeface="Arial" panose="020B0604020202020204" pitchFamily="34" charset="0"/>
              <a:buNone/>
            </a:pPr>
            <a:r>
              <a:rPr lang="zh-CN" altLang="zh-CN" sz="1200" b="1">
                <a:solidFill>
                  <a:srgbClr val="FFFFFF"/>
                </a:solidFill>
                <a:latin typeface="宋体" panose="02010600030101010101" pitchFamily="2" charset="-122"/>
                <a:ea typeface="微软雅黑" panose="020B0503020204020204" pitchFamily="34" charset="-122"/>
                <a:sym typeface="宋体" panose="02010600030101010101" pitchFamily="2" charset="-122"/>
              </a:rPr>
              <a:t>3</a:t>
            </a:r>
            <a:endParaRPr lang="zh-CN" altLang="en-US" sz="1200" b="1">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39" name="Text Box 18"/>
          <p:cNvSpPr txBox="1">
            <a:spLocks noChangeArrowheads="1"/>
          </p:cNvSpPr>
          <p:nvPr/>
        </p:nvSpPr>
        <p:spPr>
          <a:xfrm>
            <a:off x="3625535" y="3353564"/>
            <a:ext cx="4733211" cy="320360"/>
          </a:xfrm>
          <a:prstGeom prst="rect">
            <a:avLst/>
          </a:prstGeom>
        </p:spPr>
        <p:txBody>
          <a:bodyPr wrap="square">
            <a:spAutoFit/>
          </a:bodyPr>
          <a:lstStyle>
            <a:defPPr>
              <a:defRPr lang="zh-CN"/>
            </a:defPPr>
            <a:lvl1pPr marL="0" algn="just" defTabSz="914400" rtl="0" eaLnBrk="1" latinLnBrk="0" hangingPunct="1">
              <a:defRPr sz="1800" kern="1200">
                <a:solidFill>
                  <a:schemeClr val="bg2"/>
                </a:solidFill>
                <a:latin typeface="+mj-ea"/>
                <a:ea typeface="+mj-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1600">
                <a:solidFill>
                  <a:srgbClr val="1F3240"/>
                </a:solidFill>
                <a:latin typeface="宋体" panose="02010600030101010101" pitchFamily="2" charset="-122"/>
                <a:ea typeface="微软雅黑" panose="020B0503020204020204" pitchFamily="34" charset="-122"/>
                <a:sym typeface="宋体" panose="02010600030101010101" pitchFamily="2" charset="-122"/>
              </a:rPr>
              <a:t>结膜性胸膜炎的诊断</a:t>
            </a:r>
            <a:endParaRPr lang="zh-CN" altLang="zh-CN" sz="1600">
              <a:solidFill>
                <a:srgbClr val="1F3240"/>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1" name="Oval 7"/>
          <p:cNvSpPr>
            <a:spLocks noChangeArrowheads="1"/>
          </p:cNvSpPr>
          <p:nvPr/>
        </p:nvSpPr>
        <p:spPr>
          <a:xfrm>
            <a:off x="3272980" y="3338203"/>
            <a:ext cx="352555" cy="353654"/>
          </a:xfrm>
          <a:prstGeom prst="ellipse">
            <a:avLst/>
          </a:prstGeom>
          <a:solidFill>
            <a:srgbClr val="F0C1D5"/>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buFont typeface="Arial" panose="020B0604020202020204" pitchFamily="34" charset="0"/>
              <a:buNone/>
            </a:pPr>
            <a:r>
              <a:rPr lang="zh-CN" altLang="zh-CN" sz="1200" b="1">
                <a:solidFill>
                  <a:srgbClr val="FFFFFF"/>
                </a:solidFill>
                <a:latin typeface="宋体" panose="02010600030101010101" pitchFamily="2" charset="-122"/>
                <a:ea typeface="微软雅黑" panose="020B0503020204020204" pitchFamily="34" charset="-122"/>
                <a:sym typeface="宋体" panose="02010600030101010101" pitchFamily="2" charset="-122"/>
              </a:rPr>
              <a:t>4</a:t>
            </a:r>
            <a:endParaRPr lang="zh-CN" altLang="en-US" sz="1200" b="1">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3" name="Text Box 18"/>
          <p:cNvSpPr txBox="1">
            <a:spLocks noChangeArrowheads="1"/>
          </p:cNvSpPr>
          <p:nvPr/>
        </p:nvSpPr>
        <p:spPr>
          <a:xfrm>
            <a:off x="3625535" y="3926546"/>
            <a:ext cx="4733211" cy="320360"/>
          </a:xfrm>
          <a:prstGeom prst="rect">
            <a:avLst/>
          </a:prstGeom>
        </p:spPr>
        <p:txBody>
          <a:bodyPr wrap="square">
            <a:spAutoFit/>
          </a:bodyPr>
          <a:lstStyle>
            <a:defPPr>
              <a:defRPr lang="zh-CN"/>
            </a:defPPr>
            <a:lvl1pPr marL="0" algn="just" defTabSz="914400" rtl="0" eaLnBrk="1" latinLnBrk="0" hangingPunct="1">
              <a:defRPr sz="1800" kern="1200">
                <a:solidFill>
                  <a:schemeClr val="bg2"/>
                </a:solidFill>
                <a:latin typeface="+mj-ea"/>
                <a:ea typeface="+mj-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1600">
                <a:solidFill>
                  <a:schemeClr val="tx1">
                    <a:lumMod val="65000"/>
                    <a:lumOff val="35000"/>
                  </a:schemeClr>
                </a:solidFill>
                <a:latin typeface="宋体" panose="02010600030101010101" pitchFamily="2" charset="-122"/>
                <a:ea typeface="微软雅黑" panose="020B0503020204020204" pitchFamily="34" charset="-122"/>
                <a:sym typeface="宋体" panose="02010600030101010101" pitchFamily="2" charset="-122"/>
              </a:rPr>
              <a:t>结膜性胸膜炎的治疗</a:t>
            </a:r>
            <a:endParaRPr lang="zh-CN" altLang="zh-CN" sz="1600">
              <a:solidFill>
                <a:schemeClr val="tx1">
                  <a:lumMod val="65000"/>
                  <a:lumOff val="35000"/>
                </a:schemeClr>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5" name="Oval 7"/>
          <p:cNvSpPr>
            <a:spLocks noChangeArrowheads="1"/>
          </p:cNvSpPr>
          <p:nvPr/>
        </p:nvSpPr>
        <p:spPr>
          <a:xfrm>
            <a:off x="3272980" y="3911185"/>
            <a:ext cx="352555" cy="353654"/>
          </a:xfrm>
          <a:prstGeom prst="ellipse">
            <a:avLst/>
          </a:prstGeom>
          <a:solidFill>
            <a:srgbClr val="F0C1D5"/>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buFont typeface="Arial" panose="020B0604020202020204" pitchFamily="34" charset="0"/>
              <a:buNone/>
            </a:pPr>
            <a:r>
              <a:rPr lang="zh-CN" altLang="zh-CN" sz="1200" b="1">
                <a:solidFill>
                  <a:srgbClr val="FFFFFF"/>
                </a:solidFill>
                <a:latin typeface="宋体" panose="02010600030101010101" pitchFamily="2" charset="-122"/>
                <a:ea typeface="微软雅黑" panose="020B0503020204020204" pitchFamily="34" charset="-122"/>
                <a:sym typeface="宋体" panose="02010600030101010101" pitchFamily="2" charset="-122"/>
              </a:rPr>
              <a:t>5</a:t>
            </a:r>
            <a:endParaRPr lang="zh-CN" altLang="en-US" sz="1200" b="1">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7" name="Text Box 18"/>
          <p:cNvSpPr txBox="1">
            <a:spLocks noChangeArrowheads="1"/>
          </p:cNvSpPr>
          <p:nvPr/>
        </p:nvSpPr>
        <p:spPr>
          <a:xfrm>
            <a:off x="3625535" y="4499399"/>
            <a:ext cx="4733211" cy="320360"/>
          </a:xfrm>
          <a:prstGeom prst="rect">
            <a:avLst/>
          </a:prstGeom>
        </p:spPr>
        <p:txBody>
          <a:bodyPr wrap="square">
            <a:spAutoFit/>
          </a:bodyPr>
          <a:lstStyle>
            <a:defPPr>
              <a:defRPr lang="zh-CN"/>
            </a:defPPr>
            <a:lvl1pPr marL="0" algn="just" defTabSz="914400" rtl="0" eaLnBrk="1" latinLnBrk="0" hangingPunct="1">
              <a:defRPr sz="1800" kern="1200">
                <a:solidFill>
                  <a:schemeClr val="bg2"/>
                </a:solidFill>
                <a:latin typeface="+mj-ea"/>
                <a:ea typeface="+mj-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1600">
                <a:solidFill>
                  <a:srgbClr val="1F3240"/>
                </a:solidFill>
                <a:latin typeface="宋体" panose="02010600030101010101" pitchFamily="2" charset="-122"/>
                <a:ea typeface="微软雅黑" panose="020B0503020204020204" pitchFamily="34" charset="-122"/>
                <a:sym typeface="宋体" panose="02010600030101010101" pitchFamily="2" charset="-122"/>
              </a:rPr>
              <a:t>预后与随访</a:t>
            </a:r>
            <a:endParaRPr lang="zh-CN" altLang="zh-CN" sz="1600">
              <a:solidFill>
                <a:srgbClr val="1F3240"/>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9" name="Oval 7"/>
          <p:cNvSpPr>
            <a:spLocks noChangeArrowheads="1"/>
          </p:cNvSpPr>
          <p:nvPr/>
        </p:nvSpPr>
        <p:spPr>
          <a:xfrm>
            <a:off x="3272980" y="4484038"/>
            <a:ext cx="352555" cy="353654"/>
          </a:xfrm>
          <a:prstGeom prst="ellipse">
            <a:avLst/>
          </a:prstGeom>
          <a:solidFill>
            <a:srgbClr val="F0C1D5"/>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buFont typeface="Arial" panose="020B0604020202020204" pitchFamily="34" charset="0"/>
              <a:buNone/>
            </a:pPr>
            <a:r>
              <a:rPr lang="zh-CN" altLang="zh-CN" sz="1200" b="1">
                <a:solidFill>
                  <a:srgbClr val="FFFFFF"/>
                </a:solidFill>
                <a:latin typeface="宋体" panose="02010600030101010101" pitchFamily="2" charset="-122"/>
                <a:ea typeface="微软雅黑" panose="020B0503020204020204" pitchFamily="34" charset="-122"/>
                <a:sym typeface="宋体" panose="02010600030101010101" pitchFamily="2" charset="-122"/>
              </a:rPr>
              <a:t>6</a:t>
            </a:r>
            <a:endParaRPr lang="zh-CN" altLang="en-US" sz="1200" b="1">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9" name="Text Box 18"/>
          <p:cNvSpPr txBox="1">
            <a:spLocks noChangeArrowheads="1"/>
          </p:cNvSpPr>
          <p:nvPr/>
        </p:nvSpPr>
        <p:spPr>
          <a:xfrm>
            <a:off x="3625535" y="5072381"/>
            <a:ext cx="4733211" cy="320360"/>
          </a:xfrm>
          <a:prstGeom prst="rect">
            <a:avLst/>
          </a:prstGeom>
        </p:spPr>
        <p:txBody>
          <a:bodyPr wrap="square">
            <a:spAutoFit/>
          </a:bodyPr>
          <a:lstStyle>
            <a:defPPr>
              <a:defRPr lang="zh-CN"/>
            </a:defPPr>
            <a:lvl1pPr marL="0" algn="just" defTabSz="914400" rtl="0" eaLnBrk="1" latinLnBrk="0" hangingPunct="1">
              <a:defRPr sz="1800" kern="1200">
                <a:solidFill>
                  <a:schemeClr val="bg2"/>
                </a:solidFill>
                <a:latin typeface="+mj-ea"/>
                <a:ea typeface="+mj-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1600">
                <a:solidFill>
                  <a:schemeClr val="tx1">
                    <a:lumMod val="65000"/>
                    <a:lumOff val="35000"/>
                  </a:schemeClr>
                </a:solidFill>
                <a:latin typeface="宋体" panose="02010600030101010101" pitchFamily="2" charset="-122"/>
                <a:ea typeface="微软雅黑" panose="020B0503020204020204" pitchFamily="34" charset="-122"/>
                <a:sym typeface="宋体" panose="02010600030101010101" pitchFamily="2" charset="-122"/>
              </a:rPr>
              <a:t>总结</a:t>
            </a:r>
            <a:endParaRPr lang="zh-CN" altLang="zh-CN" sz="1600">
              <a:solidFill>
                <a:schemeClr val="tx1">
                  <a:lumMod val="65000"/>
                  <a:lumOff val="35000"/>
                </a:schemeClr>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60" name="Oval 7"/>
          <p:cNvSpPr>
            <a:spLocks noChangeArrowheads="1"/>
          </p:cNvSpPr>
          <p:nvPr/>
        </p:nvSpPr>
        <p:spPr>
          <a:xfrm>
            <a:off x="3272980" y="5057020"/>
            <a:ext cx="352555" cy="353654"/>
          </a:xfrm>
          <a:prstGeom prst="ellipse">
            <a:avLst/>
          </a:prstGeom>
          <a:solidFill>
            <a:srgbClr val="F0C1D5"/>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buFont typeface="Arial" panose="020B0604020202020204" pitchFamily="34" charset="0"/>
              <a:buNone/>
            </a:pPr>
            <a:r>
              <a:rPr lang="zh-CN" altLang="zh-CN" sz="1200" b="1">
                <a:solidFill>
                  <a:srgbClr val="FFFFFF"/>
                </a:solidFill>
                <a:latin typeface="宋体" panose="02010600030101010101" pitchFamily="2" charset="-122"/>
                <a:ea typeface="微软雅黑" panose="020B0503020204020204" pitchFamily="34" charset="-122"/>
                <a:sym typeface="宋体" panose="02010600030101010101" pitchFamily="2" charset="-122"/>
              </a:rPr>
              <a:t>7</a:t>
            </a:r>
            <a:endParaRPr lang="zh-CN" altLang="en-US" sz="1200" b="1">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1"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6" fill="hold" grpId="3" nodeType="withEffect">
                                  <p:stCondLst>
                                    <p:cond delay="1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6" fill="hold" grpId="5" nodeType="withEffect">
                                  <p:stCondLst>
                                    <p:cond delay="2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6" fill="hold" grpId="7" nodeType="withEffect">
                                  <p:stCondLst>
                                    <p:cond delay="3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6" fill="hold" grpId="9" nodeType="withEffect">
                                  <p:stCondLst>
                                    <p:cond delay="4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1+#ppt_w/2"/>
                                          </p:val>
                                        </p:tav>
                                        <p:tav tm="100000">
                                          <p:val>
                                            <p:strVal val="#ppt_x"/>
                                          </p:val>
                                        </p:tav>
                                      </p:tavLst>
                                    </p:anim>
                                    <p:anim calcmode="lin" valueType="num">
                                      <p:cBhvr additive="base">
                                        <p:cTn id="24" dur="500" fill="hold"/>
                                        <p:tgtEl>
                                          <p:spTgt spid="4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rLst="">
                                      <p:cBhvr>
                                        <p:cTn id="28" dur="500"/>
                                        <p:tgtEl>
                                          <p:spTgt spid="27"/>
                                        </p:tgtEl>
                                      </p:cBhvr>
                                    </p:animEffect>
                                  </p:childTnLst>
                                </p:cTn>
                              </p:par>
                              <p:par>
                                <p:cTn id="29" presetID="22" presetClass="entr" presetSubtype="8" fill="hold" grpId="2"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rLst="">
                                      <p:cBhvr>
                                        <p:cTn id="31" dur="500"/>
                                        <p:tgtEl>
                                          <p:spTgt spid="31"/>
                                        </p:tgtEl>
                                      </p:cBhvr>
                                    </p:animEffect>
                                  </p:childTnLst>
                                </p:cTn>
                              </p:par>
                              <p:par>
                                <p:cTn id="32" presetID="22" presetClass="entr" presetSubtype="8" fill="hold" grpId="4"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rLst="">
                                      <p:cBhvr>
                                        <p:cTn id="34" dur="500"/>
                                        <p:tgtEl>
                                          <p:spTgt spid="35"/>
                                        </p:tgtEl>
                                      </p:cBhvr>
                                    </p:animEffect>
                                  </p:childTnLst>
                                </p:cTn>
                              </p:par>
                              <p:par>
                                <p:cTn id="35" presetID="22" presetClass="entr" presetSubtype="8" fill="hold" grpId="6"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rLst="">
                                      <p:cBhvr>
                                        <p:cTn id="37" dur="500"/>
                                        <p:tgtEl>
                                          <p:spTgt spid="39"/>
                                        </p:tgtEl>
                                      </p:cBhvr>
                                    </p:animEffect>
                                  </p:childTnLst>
                                </p:cTn>
                              </p:par>
                              <p:par>
                                <p:cTn id="38" presetID="22" presetClass="entr" presetSubtype="8" fill="hold" grpId="8"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left)" prLst="">
                                      <p:cBhvr>
                                        <p:cTn id="40" dur="500"/>
                                        <p:tgtEl>
                                          <p:spTgt spid="43"/>
                                        </p:tgtEl>
                                      </p:cBhvr>
                                    </p:animEffect>
                                  </p:childTnLst>
                                </p:cTn>
                              </p:par>
                              <p:par>
                                <p:cTn id="41" presetID="2" presetClass="entr" presetSubtype="6" fill="hold" grpId="11" nodeType="withEffect">
                                  <p:stCondLst>
                                    <p:cond delay="30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1+#ppt_w/2"/>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par>
                                <p:cTn id="45" presetID="2" presetClass="entr" presetSubtype="6" fill="hold" grpId="13" nodeType="withEffect">
                                  <p:stCondLst>
                                    <p:cond delay="40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1+#ppt_w/2"/>
                                          </p:val>
                                        </p:tav>
                                        <p:tav tm="100000">
                                          <p:val>
                                            <p:strVal val="#ppt_x"/>
                                          </p:val>
                                        </p:tav>
                                      </p:tavLst>
                                    </p:anim>
                                    <p:anim calcmode="lin" valueType="num">
                                      <p:cBhvr additive="base">
                                        <p:cTn id="48" dur="500" fill="hold"/>
                                        <p:tgtEl>
                                          <p:spTgt spid="60"/>
                                        </p:tgtEl>
                                        <p:attrNameLst>
                                          <p:attrName>ppt_y</p:attrName>
                                        </p:attrNameLst>
                                      </p:cBhvr>
                                      <p:tavLst>
                                        <p:tav tm="0">
                                          <p:val>
                                            <p:strVal val="1+#ppt_h/2"/>
                                          </p:val>
                                        </p:tav>
                                        <p:tav tm="100000">
                                          <p:val>
                                            <p:strVal val="#ppt_y"/>
                                          </p:val>
                                        </p:tav>
                                      </p:tavLst>
                                    </p:anim>
                                  </p:childTnLst>
                                </p:cTn>
                              </p:par>
                              <p:par>
                                <p:cTn id="49" presetID="22" presetClass="entr" presetSubtype="8" fill="hold" grpId="1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rLst="">
                                      <p:cBhvr>
                                        <p:cTn id="51" dur="500"/>
                                        <p:tgtEl>
                                          <p:spTgt spid="47"/>
                                        </p:tgtEl>
                                      </p:cBhvr>
                                    </p:animEffect>
                                  </p:childTnLst>
                                </p:cTn>
                              </p:par>
                              <p:par>
                                <p:cTn id="52" presetID="22" presetClass="entr" presetSubtype="8" fill="hold" grpId="12"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rLst="">
                                      <p:cBhvr>
                                        <p:cTn id="5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1"/>
      <p:bldP spid="31" grpId="2"/>
      <p:bldP spid="33" grpId="3"/>
      <p:bldP spid="35" grpId="4"/>
      <p:bldP spid="37" grpId="5"/>
      <p:bldP spid="39" grpId="6"/>
      <p:bldP spid="41" grpId="7"/>
      <p:bldP spid="43" grpId="8"/>
      <p:bldP spid="45" grpId="9"/>
      <p:bldP spid="47" grpId="10"/>
      <p:bldP spid="49" grpId="11"/>
      <p:bldP spid="59" grpId="12"/>
      <p:bldP spid="60" grpId="13"/>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60"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预后与随访</a:t>
            </a:r>
            <a:endParaRPr lang="zh-CN" altLang="en-US" sz="2800">
              <a:solidFill>
                <a:srgbClr val="000000"/>
              </a:solidFill>
              <a:latin typeface="宋体" panose="02010600030101010101" pitchFamily="2" charset="-122"/>
              <a:sym typeface="宋体" panose="02010600030101010101" pitchFamily="2" charset="-122"/>
            </a:endParaRPr>
          </a:p>
        </p:txBody>
      </p:sp>
      <p:sp>
        <p:nvSpPr>
          <p:cNvPr id="61"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2"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63" name="New picture"/>
          <p:cNvPicPr/>
          <p:nvPr/>
        </p:nvPicPr>
        <p:blipFill>
          <a:blip r:embed="rId2"/>
          <a:stretch>
            <a:fillRect/>
          </a:stretch>
        </p:blipFill>
        <p:spPr>
          <a:xfrm>
            <a:off x="-991656" y="5976392"/>
            <a:ext cx="3483113" cy="1415798"/>
          </a:xfrm>
          <a:prstGeom prst="rect">
            <a:avLst/>
          </a:prstGeom>
          <a:ln>
            <a:noFill/>
          </a:ln>
        </p:spPr>
      </p:pic>
      <p:pic>
        <p:nvPicPr>
          <p:cNvPr id="64" name="New picture"/>
          <p:cNvPicPr/>
          <p:nvPr/>
        </p:nvPicPr>
        <p:blipFill>
          <a:blip r:embed="rId2"/>
          <a:stretch>
            <a:fillRect/>
          </a:stretch>
        </p:blipFill>
        <p:spPr>
          <a:xfrm rot="-10800000">
            <a:off x="9943044" y="-988600"/>
            <a:ext cx="3483113" cy="1415798"/>
          </a:xfrm>
          <a:prstGeom prst="rect">
            <a:avLst/>
          </a:prstGeom>
          <a:ln>
            <a:noFill/>
          </a:ln>
        </p:spPr>
      </p:pic>
      <p:pic>
        <p:nvPicPr>
          <p:cNvPr id="2" name="Picture 2"/>
          <p:cNvPicPr>
            <a:picLocks noChangeAspect="1"/>
          </p:cNvPicPr>
          <p:nvPr/>
        </p:nvPicPr>
        <p:blipFill>
          <a:blip r:embed="rId3"/>
          <a:stretch>
            <a:fillRect/>
          </a:stretch>
        </p:blipFill>
        <p:spPr>
          <a:xfrm flipH="1">
            <a:off x="3832658" y="863287"/>
            <a:ext cx="7150416" cy="5989571"/>
          </a:xfrm>
          <a:prstGeom prst="rect">
            <a:avLst/>
          </a:prstGeom>
          <a:ln>
            <a:noFill/>
          </a:ln>
        </p:spPr>
      </p:pic>
      <p:pic>
        <p:nvPicPr>
          <p:cNvPr id="3" name="Picture 3"/>
          <p:cNvPicPr>
            <a:picLocks noChangeAspect="1"/>
          </p:cNvPicPr>
          <p:nvPr/>
        </p:nvPicPr>
        <p:blipFill>
          <a:blip r:embed="rId4"/>
          <a:stretch>
            <a:fillRect/>
          </a:stretch>
        </p:blipFill>
        <p:spPr>
          <a:xfrm rot="16200000" flipV="1">
            <a:off x="3240163" y="3800570"/>
            <a:ext cx="107218" cy="1503964"/>
          </a:xfrm>
          <a:prstGeom prst="rect">
            <a:avLst/>
          </a:prstGeom>
          <a:ln>
            <a:noFill/>
          </a:ln>
        </p:spPr>
      </p:pic>
      <p:grpSp>
        <p:nvGrpSpPr>
          <p:cNvPr id="5" name="Group 5"/>
          <p:cNvGrpSpPr/>
          <p:nvPr/>
        </p:nvGrpSpPr>
        <p:grpSpPr>
          <a:xfrm>
            <a:off x="1808166" y="4722068"/>
            <a:ext cx="1951791" cy="417141"/>
            <a:chOff x="0" y="0"/>
            <a:chExt cx="11529903" cy="2513889"/>
          </a:xfrm>
        </p:grpSpPr>
        <p:sp>
          <p:nvSpPr>
            <p:cNvPr id="6" name="Freeform 6"/>
            <p:cNvSpPr/>
            <p:nvPr/>
          </p:nvSpPr>
          <p:spPr>
            <a:xfrm>
              <a:off x="0" y="0"/>
              <a:ext cx="11529903" cy="2513889"/>
            </a:xfrm>
            <a:custGeom>
              <a:avLst/>
              <a:gdLst/>
              <a:ahLst/>
              <a:cxnLst/>
              <a:rect l="l" t="t" r="r" b="b"/>
              <a:pathLst>
                <a:path w="11529903" h="2513889">
                  <a:moveTo>
                    <a:pt x="0" y="0"/>
                  </a:moveTo>
                  <a:lnTo>
                    <a:pt x="0" y="2513889"/>
                  </a:lnTo>
                  <a:lnTo>
                    <a:pt x="11529903" y="2513889"/>
                  </a:lnTo>
                  <a:lnTo>
                    <a:pt x="11529903" y="0"/>
                  </a:lnTo>
                  <a:lnTo>
                    <a:pt x="0" y="0"/>
                  </a:lnTo>
                  <a:close/>
                  <a:moveTo>
                    <a:pt x="11468943" y="2452929"/>
                  </a:moveTo>
                  <a:lnTo>
                    <a:pt x="59690" y="2452929"/>
                  </a:lnTo>
                  <a:lnTo>
                    <a:pt x="59690" y="59690"/>
                  </a:lnTo>
                  <a:lnTo>
                    <a:pt x="11468943" y="59690"/>
                  </a:lnTo>
                  <a:lnTo>
                    <a:pt x="11468943" y="2452929"/>
                  </a:lnTo>
                  <a:close/>
                </a:path>
              </a:pathLst>
            </a:custGeom>
            <a:solidFill>
              <a:srgbClr val="FFFFFF"/>
            </a:solidFill>
          </p:spPr>
          <p:txBody>
            <a:bodyPr/>
            <a:lstStyle/>
            <a:p/>
          </p:txBody>
        </p:sp>
      </p:grpSp>
      <p:sp>
        <p:nvSpPr>
          <p:cNvPr id="7" name="TextBox 7"/>
          <p:cNvSpPr txBox="1"/>
          <p:nvPr/>
        </p:nvSpPr>
        <p:spPr>
          <a:xfrm>
            <a:off x="1974948" y="4654527"/>
            <a:ext cx="1829426" cy="534279"/>
          </a:xfrm>
          <a:prstGeom prst="rect">
            <a:avLst/>
          </a:prstGeom>
        </p:spPr>
        <p:txBody>
          <a:bodyPr lIns="0" tIns="0" rIns="0" bIns="0" rtlCol="0" anchor="ctr">
            <a:normAutofit fontScale="97500" lnSpcReduction="20000"/>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a:pPr indent="0" algn="ctr" fontAlgn="auto">
              <a:lnSpc>
                <a:spcPct val="100000"/>
              </a:lnSpc>
              <a:spcBef>
                <a:spcPct val="0"/>
              </a:spcBef>
            </a:pPr>
            <a:r>
              <a:rPr lang="zh-CN" sz="2000">
                <a:solidFill>
                  <a:schemeClr val="tx1"/>
                </a:solidFill>
                <a:latin typeface="宋体" panose="02010600030101010101" pitchFamily="2" charset="-122"/>
                <a:ea typeface="阿里巴巴普惠体"/>
                <a:sym typeface="宋体" panose="02010600030101010101" pitchFamily="2" charset="-122"/>
              </a:rPr>
              <a:t>因此，随访至关重要</a:t>
            </a:r>
            <a:endParaRPr lang="zh-CN" sz="2000">
              <a:solidFill>
                <a:schemeClr val="tx1"/>
              </a:solidFill>
              <a:latin typeface="宋体" panose="02010600030101010101" pitchFamily="2" charset="-122"/>
              <a:ea typeface="阿里巴巴普惠体"/>
              <a:sym typeface="宋体" panose="02010600030101010101" pitchFamily="2" charset="-122"/>
            </a:endParaRPr>
          </a:p>
        </p:txBody>
      </p:sp>
      <p:grpSp>
        <p:nvGrpSpPr>
          <p:cNvPr id="8" name="Group 8"/>
          <p:cNvGrpSpPr/>
          <p:nvPr/>
        </p:nvGrpSpPr>
        <p:grpSpPr>
          <a:xfrm>
            <a:off x="1055572" y="4681051"/>
            <a:ext cx="922827" cy="499174"/>
            <a:chOff x="0" y="0"/>
            <a:chExt cx="664382" cy="366623"/>
          </a:xfrm>
        </p:grpSpPr>
        <p:sp>
          <p:nvSpPr>
            <p:cNvPr id="9" name="Freeform 9"/>
            <p:cNvSpPr/>
            <p:nvPr/>
          </p:nvSpPr>
          <p:spPr>
            <a:xfrm>
              <a:off x="155567" y="-40847"/>
              <a:ext cx="353249" cy="448318"/>
            </a:xfrm>
            <a:custGeom>
              <a:avLst/>
              <a:gdLst/>
              <a:ahLst/>
              <a:cxnLst/>
              <a:rect l="l" t="t" r="r" b="b"/>
              <a:pathLst>
                <a:path w="353249" h="448318">
                  <a:moveTo>
                    <a:pt x="305615" y="40847"/>
                  </a:moveTo>
                  <a:cubicBezTo>
                    <a:pt x="220213" y="0"/>
                    <a:pt x="117917" y="23540"/>
                    <a:pt x="58958" y="97607"/>
                  </a:cubicBezTo>
                  <a:cubicBezTo>
                    <a:pt x="0" y="171674"/>
                    <a:pt x="0" y="276643"/>
                    <a:pt x="58958" y="350710"/>
                  </a:cubicBezTo>
                  <a:cubicBezTo>
                    <a:pt x="117917" y="424778"/>
                    <a:pt x="220213" y="448318"/>
                    <a:pt x="305615" y="407470"/>
                  </a:cubicBezTo>
                  <a:lnTo>
                    <a:pt x="47633" y="407470"/>
                  </a:lnTo>
                  <a:cubicBezTo>
                    <a:pt x="133036" y="448318"/>
                    <a:pt x="235331" y="424778"/>
                    <a:pt x="294290" y="350710"/>
                  </a:cubicBezTo>
                  <a:cubicBezTo>
                    <a:pt x="353249" y="276643"/>
                    <a:pt x="353249" y="171674"/>
                    <a:pt x="294290" y="97607"/>
                  </a:cubicBezTo>
                  <a:cubicBezTo>
                    <a:pt x="235331" y="23540"/>
                    <a:pt x="133036" y="0"/>
                    <a:pt x="47633" y="40847"/>
                  </a:cubicBezTo>
                  <a:close/>
                </a:path>
              </a:pathLst>
            </a:custGeom>
            <a:solidFill>
              <a:srgbClr val="F0C1D5"/>
            </a:solidFill>
          </p:spPr>
          <p:txBody>
            <a:bodyPr/>
            <a:lstStyle/>
            <a:p/>
          </p:txBody>
        </p:sp>
        <p:sp>
          <p:nvSpPr>
            <p:cNvPr id="10" name="TextBox 10"/>
            <p:cNvSpPr txBox="1"/>
            <p:nvPr/>
          </p:nvSpPr>
          <p:spPr>
            <a:xfrm>
              <a:off x="0" y="-47625"/>
              <a:ext cx="812800" cy="454025"/>
            </a:xfrm>
            <a:prstGeom prst="rect">
              <a:avLst/>
            </a:prstGeom>
          </p:spPr>
          <p:txBody>
            <a:bodyPr lIns="33867" tIns="33867" rIns="33867" bIns="33867" rtlCol="0" anchor="ct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grpSp>
      <p:grpSp>
        <p:nvGrpSpPr>
          <p:cNvPr id="11" name="Group 11"/>
          <p:cNvGrpSpPr/>
          <p:nvPr/>
        </p:nvGrpSpPr>
        <p:grpSpPr>
          <a:xfrm>
            <a:off x="1140748" y="4737618"/>
            <a:ext cx="752475" cy="386039"/>
            <a:chOff x="0" y="0"/>
            <a:chExt cx="664382" cy="347718"/>
          </a:xfrm>
        </p:grpSpPr>
        <p:sp>
          <p:nvSpPr>
            <p:cNvPr id="12" name="Freeform 12"/>
            <p:cNvSpPr/>
            <p:nvPr/>
          </p:nvSpPr>
          <p:spPr>
            <a:xfrm>
              <a:off x="136655" y="-51587"/>
              <a:ext cx="391071" cy="450892"/>
            </a:xfrm>
            <a:custGeom>
              <a:avLst/>
              <a:gdLst/>
              <a:ahLst/>
              <a:cxnLst/>
              <a:rect l="l" t="t" r="r" b="b"/>
              <a:pathLst>
                <a:path w="391071" h="450892">
                  <a:moveTo>
                    <a:pt x="324527" y="51587"/>
                  </a:moveTo>
                  <a:cubicBezTo>
                    <a:pt x="239257" y="0"/>
                    <a:pt x="129160" y="17867"/>
                    <a:pt x="64580" y="93772"/>
                  </a:cubicBezTo>
                  <a:cubicBezTo>
                    <a:pt x="0" y="169677"/>
                    <a:pt x="0" y="281215"/>
                    <a:pt x="64580" y="357120"/>
                  </a:cubicBezTo>
                  <a:cubicBezTo>
                    <a:pt x="129160" y="433025"/>
                    <a:pt x="239257" y="450892"/>
                    <a:pt x="324527" y="399306"/>
                  </a:cubicBezTo>
                  <a:lnTo>
                    <a:pt x="66545" y="399306"/>
                  </a:lnTo>
                  <a:cubicBezTo>
                    <a:pt x="151815" y="450892"/>
                    <a:pt x="261912" y="433025"/>
                    <a:pt x="326492" y="357120"/>
                  </a:cubicBezTo>
                  <a:cubicBezTo>
                    <a:pt x="391072" y="281215"/>
                    <a:pt x="391072" y="169677"/>
                    <a:pt x="326492" y="93772"/>
                  </a:cubicBezTo>
                  <a:cubicBezTo>
                    <a:pt x="261912" y="17867"/>
                    <a:pt x="151815" y="0"/>
                    <a:pt x="66545" y="51587"/>
                  </a:cubicBezTo>
                  <a:close/>
                </a:path>
              </a:pathLst>
            </a:custGeom>
            <a:solidFill>
              <a:srgbClr val="F0C1D5"/>
            </a:solidFill>
          </p:spPr>
          <p:txBody>
            <a:bodyPr/>
            <a:lstStyle/>
            <a:p/>
          </p:txBody>
        </p:sp>
        <p:sp>
          <p:nvSpPr>
            <p:cNvPr id="13" name="TextBox 13"/>
            <p:cNvSpPr txBox="1"/>
            <p:nvPr/>
          </p:nvSpPr>
          <p:spPr>
            <a:xfrm>
              <a:off x="0" y="-47625"/>
              <a:ext cx="812800" cy="454025"/>
            </a:xfrm>
            <a:prstGeom prst="rect">
              <a:avLst/>
            </a:prstGeom>
          </p:spPr>
          <p:txBody>
            <a:bodyPr lIns="33867" tIns="33867" rIns="33867" bIns="33867" rtlCol="0" anchor="ct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grpSp>
      <p:sp>
        <p:nvSpPr>
          <p:cNvPr id="14" name="TextBox 14"/>
          <p:cNvSpPr txBox="1"/>
          <p:nvPr/>
        </p:nvSpPr>
        <p:spPr>
          <a:xfrm>
            <a:off x="1245109" y="4759292"/>
            <a:ext cx="606608" cy="300171"/>
          </a:xfrm>
          <a:prstGeom prst="rect">
            <a:avLst/>
          </a:prstGeom>
        </p:spPr>
        <p:txBody>
          <a:bodyPr lIns="0" tIns="0" rIns="0" bIns="0" rtlCol="0" anchor="t">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grpSp>
        <p:nvGrpSpPr>
          <p:cNvPr id="15" name="Group 15"/>
          <p:cNvGrpSpPr/>
          <p:nvPr/>
        </p:nvGrpSpPr>
        <p:grpSpPr>
          <a:xfrm>
            <a:off x="8824067" y="4722068"/>
            <a:ext cx="1951791" cy="417141"/>
            <a:chOff x="0" y="0"/>
            <a:chExt cx="11529903" cy="2513889"/>
          </a:xfrm>
        </p:grpSpPr>
        <p:sp>
          <p:nvSpPr>
            <p:cNvPr id="16" name="Freeform 16"/>
            <p:cNvSpPr/>
            <p:nvPr/>
          </p:nvSpPr>
          <p:spPr>
            <a:xfrm>
              <a:off x="0" y="0"/>
              <a:ext cx="11529903" cy="2513889"/>
            </a:xfrm>
            <a:custGeom>
              <a:avLst/>
              <a:gdLst/>
              <a:ahLst/>
              <a:cxnLst/>
              <a:rect l="l" t="t" r="r" b="b"/>
              <a:pathLst>
                <a:path w="11529903" h="2513889">
                  <a:moveTo>
                    <a:pt x="0" y="0"/>
                  </a:moveTo>
                  <a:lnTo>
                    <a:pt x="0" y="2513889"/>
                  </a:lnTo>
                  <a:lnTo>
                    <a:pt x="11529903" y="2513889"/>
                  </a:lnTo>
                  <a:lnTo>
                    <a:pt x="11529903" y="0"/>
                  </a:lnTo>
                  <a:lnTo>
                    <a:pt x="0" y="0"/>
                  </a:lnTo>
                  <a:close/>
                  <a:moveTo>
                    <a:pt x="11468943" y="2452929"/>
                  </a:moveTo>
                  <a:lnTo>
                    <a:pt x="59690" y="2452929"/>
                  </a:lnTo>
                  <a:lnTo>
                    <a:pt x="59690" y="59690"/>
                  </a:lnTo>
                  <a:lnTo>
                    <a:pt x="11468943" y="59690"/>
                  </a:lnTo>
                  <a:lnTo>
                    <a:pt x="11468943" y="2452929"/>
                  </a:lnTo>
                  <a:close/>
                </a:path>
              </a:pathLst>
            </a:custGeom>
            <a:solidFill>
              <a:srgbClr val="FFFFFF"/>
            </a:solidFill>
          </p:spPr>
          <p:txBody>
            <a:bodyPr/>
            <a:lstStyle/>
            <a:p/>
          </p:txBody>
        </p:sp>
      </p:grpSp>
      <p:sp>
        <p:nvSpPr>
          <p:cNvPr id="17" name="TextBox 17"/>
          <p:cNvSpPr txBox="1"/>
          <p:nvPr/>
        </p:nvSpPr>
        <p:spPr>
          <a:xfrm>
            <a:off x="8998160" y="4654527"/>
            <a:ext cx="1781557" cy="597693"/>
          </a:xfrm>
          <a:prstGeom prst="rect">
            <a:avLst/>
          </a:prstGeom>
        </p:spPr>
        <p:txBody>
          <a:bodyPr lIns="0" tIns="0" rIns="0" bIns="0" rtlCol="0" anchor="ctr">
            <a:normAutofit fontScale="62500" lnSpcReduction="20000"/>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a:pPr indent="0" algn="ctr" fontAlgn="auto">
              <a:lnSpc>
                <a:spcPct val="100000"/>
              </a:lnSpc>
              <a:spcBef>
                <a:spcPct val="0"/>
              </a:spcBef>
            </a:pPr>
            <a:r>
              <a:rPr lang="zh-CN" sz="2000">
                <a:solidFill>
                  <a:schemeClr val="tx1"/>
                </a:solidFill>
                <a:latin typeface="宋体" panose="02010600030101010101" pitchFamily="2" charset="-122"/>
                <a:ea typeface="阿里巴巴普惠体"/>
                <a:sym typeface="宋体" panose="02010600030101010101" pitchFamily="2" charset="-122"/>
              </a:rPr>
              <a:t>定期进行胸部影像学检查、实验室检查等有助于及时发现病情变化并调整治疗方案</a:t>
            </a:r>
            <a:endParaRPr lang="zh-CN" sz="2000">
              <a:solidFill>
                <a:schemeClr val="tx1"/>
              </a:solidFill>
              <a:latin typeface="宋体" panose="02010600030101010101" pitchFamily="2" charset="-122"/>
              <a:ea typeface="阿里巴巴普惠体"/>
              <a:sym typeface="宋体" panose="02010600030101010101" pitchFamily="2" charset="-122"/>
            </a:endParaRPr>
          </a:p>
        </p:txBody>
      </p:sp>
      <p:grpSp>
        <p:nvGrpSpPr>
          <p:cNvPr id="18" name="Group 18"/>
          <p:cNvGrpSpPr/>
          <p:nvPr/>
        </p:nvGrpSpPr>
        <p:grpSpPr>
          <a:xfrm>
            <a:off x="8071474" y="4681051"/>
            <a:ext cx="922827" cy="499174"/>
            <a:chOff x="0" y="0"/>
            <a:chExt cx="664382" cy="366623"/>
          </a:xfrm>
        </p:grpSpPr>
        <p:sp>
          <p:nvSpPr>
            <p:cNvPr id="19" name="Freeform 19"/>
            <p:cNvSpPr/>
            <p:nvPr/>
          </p:nvSpPr>
          <p:spPr>
            <a:xfrm>
              <a:off x="155567" y="-40847"/>
              <a:ext cx="353249" cy="448318"/>
            </a:xfrm>
            <a:custGeom>
              <a:avLst/>
              <a:gdLst/>
              <a:ahLst/>
              <a:cxnLst/>
              <a:rect l="l" t="t" r="r" b="b"/>
              <a:pathLst>
                <a:path w="353249" h="448318">
                  <a:moveTo>
                    <a:pt x="305615" y="40847"/>
                  </a:moveTo>
                  <a:cubicBezTo>
                    <a:pt x="220213" y="0"/>
                    <a:pt x="117917" y="23540"/>
                    <a:pt x="58958" y="97607"/>
                  </a:cubicBezTo>
                  <a:cubicBezTo>
                    <a:pt x="0" y="171674"/>
                    <a:pt x="0" y="276643"/>
                    <a:pt x="58958" y="350710"/>
                  </a:cubicBezTo>
                  <a:cubicBezTo>
                    <a:pt x="117917" y="424778"/>
                    <a:pt x="220213" y="448318"/>
                    <a:pt x="305615" y="407470"/>
                  </a:cubicBezTo>
                  <a:lnTo>
                    <a:pt x="47633" y="407470"/>
                  </a:lnTo>
                  <a:cubicBezTo>
                    <a:pt x="133036" y="448318"/>
                    <a:pt x="235331" y="424778"/>
                    <a:pt x="294290" y="350710"/>
                  </a:cubicBezTo>
                  <a:cubicBezTo>
                    <a:pt x="353249" y="276643"/>
                    <a:pt x="353249" y="171674"/>
                    <a:pt x="294290" y="97607"/>
                  </a:cubicBezTo>
                  <a:cubicBezTo>
                    <a:pt x="235331" y="23540"/>
                    <a:pt x="133036" y="0"/>
                    <a:pt x="47633" y="40847"/>
                  </a:cubicBezTo>
                  <a:close/>
                </a:path>
              </a:pathLst>
            </a:custGeom>
            <a:solidFill>
              <a:srgbClr val="F0C1D5"/>
            </a:solidFill>
          </p:spPr>
          <p:txBody>
            <a:bodyPr/>
            <a:lstStyle/>
            <a:p/>
          </p:txBody>
        </p:sp>
        <p:sp>
          <p:nvSpPr>
            <p:cNvPr id="20" name="TextBox 20"/>
            <p:cNvSpPr txBox="1"/>
            <p:nvPr/>
          </p:nvSpPr>
          <p:spPr>
            <a:xfrm>
              <a:off x="0" y="-47625"/>
              <a:ext cx="812800" cy="454025"/>
            </a:xfrm>
            <a:prstGeom prst="rect">
              <a:avLst/>
            </a:prstGeom>
          </p:spPr>
          <p:txBody>
            <a:bodyPr lIns="33867" tIns="33867" rIns="33867" bIns="33867" rtlCol="0" anchor="ct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grpSp>
      <p:grpSp>
        <p:nvGrpSpPr>
          <p:cNvPr id="21" name="Group 21"/>
          <p:cNvGrpSpPr/>
          <p:nvPr/>
        </p:nvGrpSpPr>
        <p:grpSpPr>
          <a:xfrm>
            <a:off x="8156650" y="4737618"/>
            <a:ext cx="752475" cy="386039"/>
            <a:chOff x="0" y="0"/>
            <a:chExt cx="664382" cy="347718"/>
          </a:xfrm>
        </p:grpSpPr>
        <p:sp>
          <p:nvSpPr>
            <p:cNvPr id="22" name="Freeform 22"/>
            <p:cNvSpPr/>
            <p:nvPr/>
          </p:nvSpPr>
          <p:spPr>
            <a:xfrm>
              <a:off x="136655" y="-51587"/>
              <a:ext cx="391071" cy="450892"/>
            </a:xfrm>
            <a:custGeom>
              <a:avLst/>
              <a:gdLst/>
              <a:ahLst/>
              <a:cxnLst/>
              <a:rect l="l" t="t" r="r" b="b"/>
              <a:pathLst>
                <a:path w="391071" h="450892">
                  <a:moveTo>
                    <a:pt x="324527" y="51587"/>
                  </a:moveTo>
                  <a:cubicBezTo>
                    <a:pt x="239257" y="0"/>
                    <a:pt x="129160" y="17867"/>
                    <a:pt x="64580" y="93772"/>
                  </a:cubicBezTo>
                  <a:cubicBezTo>
                    <a:pt x="0" y="169677"/>
                    <a:pt x="0" y="281215"/>
                    <a:pt x="64580" y="357120"/>
                  </a:cubicBezTo>
                  <a:cubicBezTo>
                    <a:pt x="129160" y="433025"/>
                    <a:pt x="239257" y="450892"/>
                    <a:pt x="324527" y="399306"/>
                  </a:cubicBezTo>
                  <a:lnTo>
                    <a:pt x="66545" y="399306"/>
                  </a:lnTo>
                  <a:cubicBezTo>
                    <a:pt x="151815" y="450892"/>
                    <a:pt x="261912" y="433025"/>
                    <a:pt x="326492" y="357120"/>
                  </a:cubicBezTo>
                  <a:cubicBezTo>
                    <a:pt x="391072" y="281215"/>
                    <a:pt x="391072" y="169677"/>
                    <a:pt x="326492" y="93772"/>
                  </a:cubicBezTo>
                  <a:cubicBezTo>
                    <a:pt x="261912" y="17867"/>
                    <a:pt x="151815" y="0"/>
                    <a:pt x="66545" y="51587"/>
                  </a:cubicBezTo>
                  <a:close/>
                </a:path>
              </a:pathLst>
            </a:custGeom>
            <a:solidFill>
              <a:srgbClr val="F0C1D5"/>
            </a:solidFill>
          </p:spPr>
          <p:txBody>
            <a:bodyPr/>
            <a:lstStyle/>
            <a:p/>
          </p:txBody>
        </p:sp>
        <p:sp>
          <p:nvSpPr>
            <p:cNvPr id="23" name="TextBox 23"/>
            <p:cNvSpPr txBox="1"/>
            <p:nvPr/>
          </p:nvSpPr>
          <p:spPr>
            <a:xfrm>
              <a:off x="0" y="-47625"/>
              <a:ext cx="812800" cy="454025"/>
            </a:xfrm>
            <a:prstGeom prst="rect">
              <a:avLst/>
            </a:prstGeom>
          </p:spPr>
          <p:txBody>
            <a:bodyPr lIns="33867" tIns="33867" rIns="33867" bIns="33867" rtlCol="0" anchor="ct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grpSp>
      <p:sp>
        <p:nvSpPr>
          <p:cNvPr id="24" name="TextBox 24"/>
          <p:cNvSpPr txBox="1"/>
          <p:nvPr/>
        </p:nvSpPr>
        <p:spPr>
          <a:xfrm>
            <a:off x="8261010" y="4759292"/>
            <a:ext cx="733290" cy="300171"/>
          </a:xfrm>
          <a:prstGeom prst="rect">
            <a:avLst/>
          </a:prstGeom>
        </p:spPr>
        <p:txBody>
          <a:bodyPr lIns="0" tIns="0" rIns="0" bIns="0" rtlCol="0" anchor="t">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pic>
        <p:nvPicPr>
          <p:cNvPr id="25" name="Picture 25"/>
          <p:cNvPicPr>
            <a:picLocks noChangeAspect="1"/>
          </p:cNvPicPr>
          <p:nvPr/>
        </p:nvPicPr>
        <p:blipFill>
          <a:blip r:embed="rId4"/>
          <a:stretch>
            <a:fillRect/>
          </a:stretch>
        </p:blipFill>
        <p:spPr>
          <a:xfrm rot="16200000">
            <a:off x="8844702" y="4555305"/>
            <a:ext cx="107218" cy="1503964"/>
          </a:xfrm>
          <a:prstGeom prst="rect">
            <a:avLst/>
          </a:prstGeom>
          <a:ln>
            <a:noFill/>
          </a:ln>
        </p:spPr>
      </p:pic>
      <p:pic>
        <p:nvPicPr>
          <p:cNvPr id="26" name="Picture 26"/>
          <p:cNvPicPr>
            <a:picLocks noChangeAspect="1"/>
          </p:cNvPicPr>
          <p:nvPr/>
        </p:nvPicPr>
        <p:blipFill>
          <a:blip r:embed="rId4"/>
          <a:stretch>
            <a:fillRect/>
          </a:stretch>
        </p:blipFill>
        <p:spPr>
          <a:xfrm rot="16200000">
            <a:off x="7265883" y="3101653"/>
            <a:ext cx="107218" cy="1503964"/>
          </a:xfrm>
          <a:prstGeom prst="rect">
            <a:avLst/>
          </a:prstGeom>
          <a:ln>
            <a:noFill/>
          </a:ln>
        </p:spPr>
      </p:pic>
      <p:grpSp>
        <p:nvGrpSpPr>
          <p:cNvPr id="27" name="Group 27"/>
          <p:cNvGrpSpPr/>
          <p:nvPr/>
        </p:nvGrpSpPr>
        <p:grpSpPr>
          <a:xfrm>
            <a:off x="7508001" y="3232600"/>
            <a:ext cx="2029249" cy="417141"/>
            <a:chOff x="0" y="0"/>
            <a:chExt cx="11987481" cy="2513889"/>
          </a:xfrm>
        </p:grpSpPr>
        <p:sp>
          <p:nvSpPr>
            <p:cNvPr id="28" name="Freeform 28"/>
            <p:cNvSpPr/>
            <p:nvPr/>
          </p:nvSpPr>
          <p:spPr>
            <a:xfrm>
              <a:off x="0" y="0"/>
              <a:ext cx="11987481" cy="2513889"/>
            </a:xfrm>
            <a:custGeom>
              <a:avLst/>
              <a:gdLst/>
              <a:ahLst/>
              <a:cxnLst/>
              <a:rect l="l" t="t" r="r" b="b"/>
              <a:pathLst>
                <a:path w="11987481" h="2513889">
                  <a:moveTo>
                    <a:pt x="0" y="0"/>
                  </a:moveTo>
                  <a:lnTo>
                    <a:pt x="0" y="2513889"/>
                  </a:lnTo>
                  <a:lnTo>
                    <a:pt x="11987481" y="2513889"/>
                  </a:lnTo>
                  <a:lnTo>
                    <a:pt x="11987481" y="0"/>
                  </a:lnTo>
                  <a:lnTo>
                    <a:pt x="0" y="0"/>
                  </a:lnTo>
                  <a:close/>
                  <a:moveTo>
                    <a:pt x="11926521" y="2452929"/>
                  </a:moveTo>
                  <a:lnTo>
                    <a:pt x="59690" y="2452929"/>
                  </a:lnTo>
                  <a:lnTo>
                    <a:pt x="59690" y="59690"/>
                  </a:lnTo>
                  <a:lnTo>
                    <a:pt x="11926521" y="59690"/>
                  </a:lnTo>
                  <a:lnTo>
                    <a:pt x="11926521" y="2452929"/>
                  </a:lnTo>
                  <a:close/>
                </a:path>
              </a:pathLst>
            </a:custGeom>
            <a:solidFill>
              <a:srgbClr val="FFFFFF"/>
            </a:solidFill>
          </p:spPr>
          <p:txBody>
            <a:bodyPr/>
            <a:lstStyle/>
            <a:p/>
          </p:txBody>
        </p:sp>
      </p:grpSp>
      <p:sp>
        <p:nvSpPr>
          <p:cNvPr id="29" name="TextBox 29"/>
          <p:cNvSpPr txBox="1"/>
          <p:nvPr/>
        </p:nvSpPr>
        <p:spPr>
          <a:xfrm>
            <a:off x="7695858" y="3070203"/>
            <a:ext cx="1787276" cy="579537"/>
          </a:xfrm>
          <a:prstGeom prst="rect">
            <a:avLst/>
          </a:prstGeom>
        </p:spPr>
        <p:txBody>
          <a:bodyPr lIns="0" tIns="0" rIns="0" bIns="0" rtlCol="0" anchor="ctr">
            <a:normAutofit fontScale="75000" lnSpcReduction="20000"/>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a:pPr indent="0" algn="ctr" fontAlgn="auto">
              <a:lnSpc>
                <a:spcPct val="100000"/>
              </a:lnSpc>
              <a:spcBef>
                <a:spcPct val="0"/>
              </a:spcBef>
            </a:pPr>
            <a:r>
              <a:rPr lang="zh-CN" sz="2000">
                <a:solidFill>
                  <a:schemeClr val="tx1"/>
                </a:solidFill>
                <a:latin typeface="宋体" panose="02010600030101010101" pitchFamily="2" charset="-122"/>
                <a:ea typeface="阿里巴巴普惠体"/>
                <a:sym typeface="宋体" panose="02010600030101010101" pitchFamily="2" charset="-122"/>
              </a:rPr>
              <a:t>然而，部分患者可能出现病情复发或并发症</a:t>
            </a:r>
            <a:endParaRPr lang="zh-CN" sz="2000">
              <a:solidFill>
                <a:schemeClr val="tx1"/>
              </a:solidFill>
              <a:latin typeface="宋体" panose="02010600030101010101" pitchFamily="2" charset="-122"/>
              <a:ea typeface="阿里巴巴普惠体"/>
              <a:sym typeface="宋体" panose="02010600030101010101" pitchFamily="2" charset="-122"/>
            </a:endParaRPr>
          </a:p>
        </p:txBody>
      </p:sp>
      <p:grpSp>
        <p:nvGrpSpPr>
          <p:cNvPr id="30" name="Group 30"/>
          <p:cNvGrpSpPr/>
          <p:nvPr/>
        </p:nvGrpSpPr>
        <p:grpSpPr>
          <a:xfrm>
            <a:off x="6755407" y="3191584"/>
            <a:ext cx="922827" cy="499174"/>
            <a:chOff x="0" y="0"/>
            <a:chExt cx="664382" cy="366623"/>
          </a:xfrm>
        </p:grpSpPr>
        <p:sp>
          <p:nvSpPr>
            <p:cNvPr id="31" name="Freeform 31"/>
            <p:cNvSpPr/>
            <p:nvPr/>
          </p:nvSpPr>
          <p:spPr>
            <a:xfrm>
              <a:off x="155567" y="-40847"/>
              <a:ext cx="353249" cy="448318"/>
            </a:xfrm>
            <a:custGeom>
              <a:avLst/>
              <a:gdLst/>
              <a:ahLst/>
              <a:cxnLst/>
              <a:rect l="l" t="t" r="r" b="b"/>
              <a:pathLst>
                <a:path w="353249" h="448318">
                  <a:moveTo>
                    <a:pt x="305615" y="40847"/>
                  </a:moveTo>
                  <a:cubicBezTo>
                    <a:pt x="220213" y="0"/>
                    <a:pt x="117917" y="23540"/>
                    <a:pt x="58958" y="97607"/>
                  </a:cubicBezTo>
                  <a:cubicBezTo>
                    <a:pt x="0" y="171674"/>
                    <a:pt x="0" y="276643"/>
                    <a:pt x="58958" y="350710"/>
                  </a:cubicBezTo>
                  <a:cubicBezTo>
                    <a:pt x="117917" y="424778"/>
                    <a:pt x="220213" y="448318"/>
                    <a:pt x="305615" y="407470"/>
                  </a:cubicBezTo>
                  <a:lnTo>
                    <a:pt x="47633" y="407470"/>
                  </a:lnTo>
                  <a:cubicBezTo>
                    <a:pt x="133036" y="448318"/>
                    <a:pt x="235331" y="424778"/>
                    <a:pt x="294290" y="350710"/>
                  </a:cubicBezTo>
                  <a:cubicBezTo>
                    <a:pt x="353249" y="276643"/>
                    <a:pt x="353249" y="171674"/>
                    <a:pt x="294290" y="97607"/>
                  </a:cubicBezTo>
                  <a:cubicBezTo>
                    <a:pt x="235331" y="23540"/>
                    <a:pt x="133036" y="0"/>
                    <a:pt x="47633" y="40847"/>
                  </a:cubicBezTo>
                  <a:close/>
                </a:path>
              </a:pathLst>
            </a:custGeom>
            <a:solidFill>
              <a:srgbClr val="F0C1D5"/>
            </a:solidFill>
          </p:spPr>
          <p:txBody>
            <a:bodyPr/>
            <a:lstStyle/>
            <a:p/>
          </p:txBody>
        </p:sp>
        <p:sp>
          <p:nvSpPr>
            <p:cNvPr id="32" name="TextBox 32"/>
            <p:cNvSpPr txBox="1"/>
            <p:nvPr/>
          </p:nvSpPr>
          <p:spPr>
            <a:xfrm>
              <a:off x="0" y="-47625"/>
              <a:ext cx="812800" cy="454025"/>
            </a:xfrm>
            <a:prstGeom prst="rect">
              <a:avLst/>
            </a:prstGeom>
          </p:spPr>
          <p:txBody>
            <a:bodyPr lIns="33867" tIns="33867" rIns="33867" bIns="33867" rtlCol="0" anchor="ct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grpSp>
      <p:grpSp>
        <p:nvGrpSpPr>
          <p:cNvPr id="33" name="Group 33"/>
          <p:cNvGrpSpPr/>
          <p:nvPr/>
        </p:nvGrpSpPr>
        <p:grpSpPr>
          <a:xfrm>
            <a:off x="6840583" y="3248151"/>
            <a:ext cx="752475" cy="386039"/>
            <a:chOff x="0" y="0"/>
            <a:chExt cx="664382" cy="347718"/>
          </a:xfrm>
        </p:grpSpPr>
        <p:sp>
          <p:nvSpPr>
            <p:cNvPr id="34" name="Freeform 34"/>
            <p:cNvSpPr/>
            <p:nvPr/>
          </p:nvSpPr>
          <p:spPr>
            <a:xfrm>
              <a:off x="136655" y="-51587"/>
              <a:ext cx="391071" cy="450892"/>
            </a:xfrm>
            <a:custGeom>
              <a:avLst/>
              <a:gdLst/>
              <a:ahLst/>
              <a:cxnLst/>
              <a:rect l="l" t="t" r="r" b="b"/>
              <a:pathLst>
                <a:path w="391071" h="450892">
                  <a:moveTo>
                    <a:pt x="324527" y="51587"/>
                  </a:moveTo>
                  <a:cubicBezTo>
                    <a:pt x="239257" y="0"/>
                    <a:pt x="129160" y="17867"/>
                    <a:pt x="64580" y="93772"/>
                  </a:cubicBezTo>
                  <a:cubicBezTo>
                    <a:pt x="0" y="169677"/>
                    <a:pt x="0" y="281215"/>
                    <a:pt x="64580" y="357120"/>
                  </a:cubicBezTo>
                  <a:cubicBezTo>
                    <a:pt x="129160" y="433025"/>
                    <a:pt x="239257" y="450892"/>
                    <a:pt x="324527" y="399306"/>
                  </a:cubicBezTo>
                  <a:lnTo>
                    <a:pt x="66545" y="399306"/>
                  </a:lnTo>
                  <a:cubicBezTo>
                    <a:pt x="151815" y="450892"/>
                    <a:pt x="261912" y="433025"/>
                    <a:pt x="326492" y="357120"/>
                  </a:cubicBezTo>
                  <a:cubicBezTo>
                    <a:pt x="391072" y="281215"/>
                    <a:pt x="391072" y="169677"/>
                    <a:pt x="326492" y="93772"/>
                  </a:cubicBezTo>
                  <a:cubicBezTo>
                    <a:pt x="261912" y="17867"/>
                    <a:pt x="151815" y="0"/>
                    <a:pt x="66545" y="51587"/>
                  </a:cubicBezTo>
                  <a:close/>
                </a:path>
              </a:pathLst>
            </a:custGeom>
            <a:solidFill>
              <a:srgbClr val="F0C1D5"/>
            </a:solidFill>
          </p:spPr>
          <p:txBody>
            <a:bodyPr/>
            <a:lstStyle/>
            <a:p/>
          </p:txBody>
        </p:sp>
        <p:sp>
          <p:nvSpPr>
            <p:cNvPr id="35" name="TextBox 35"/>
            <p:cNvSpPr txBox="1"/>
            <p:nvPr/>
          </p:nvSpPr>
          <p:spPr>
            <a:xfrm>
              <a:off x="0" y="-47625"/>
              <a:ext cx="812800" cy="454025"/>
            </a:xfrm>
            <a:prstGeom prst="rect">
              <a:avLst/>
            </a:prstGeom>
          </p:spPr>
          <p:txBody>
            <a:bodyPr lIns="33867" tIns="33867" rIns="33867" bIns="33867" rtlCol="0" anchor="ct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grpSp>
      <p:sp>
        <p:nvSpPr>
          <p:cNvPr id="36" name="TextBox 36"/>
          <p:cNvSpPr txBox="1"/>
          <p:nvPr/>
        </p:nvSpPr>
        <p:spPr>
          <a:xfrm>
            <a:off x="6868450" y="3269824"/>
            <a:ext cx="827409" cy="300171"/>
          </a:xfrm>
          <a:prstGeom prst="rect">
            <a:avLst/>
          </a:prstGeom>
        </p:spPr>
        <p:txBody>
          <a:bodyPr lIns="0" tIns="0" rIns="0" bIns="0" rtlCol="0" anchor="t">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pic>
        <p:nvPicPr>
          <p:cNvPr id="37" name="Picture 37"/>
          <p:cNvPicPr>
            <a:picLocks noChangeAspect="1"/>
          </p:cNvPicPr>
          <p:nvPr/>
        </p:nvPicPr>
        <p:blipFill>
          <a:blip r:embed="rId4"/>
          <a:stretch>
            <a:fillRect/>
          </a:stretch>
        </p:blipFill>
        <p:spPr>
          <a:xfrm rot="16200000" flipV="1">
            <a:off x="3262458" y="1731564"/>
            <a:ext cx="107218" cy="1503964"/>
          </a:xfrm>
          <a:prstGeom prst="rect">
            <a:avLst/>
          </a:prstGeom>
          <a:ln>
            <a:noFill/>
          </a:ln>
        </p:spPr>
      </p:pic>
      <p:grpSp>
        <p:nvGrpSpPr>
          <p:cNvPr id="38" name="Group 38"/>
          <p:cNvGrpSpPr/>
          <p:nvPr/>
        </p:nvGrpSpPr>
        <p:grpSpPr>
          <a:xfrm>
            <a:off x="1808166" y="2653063"/>
            <a:ext cx="2029249" cy="417141"/>
            <a:chOff x="0" y="0"/>
            <a:chExt cx="11987481" cy="2513889"/>
          </a:xfrm>
        </p:grpSpPr>
        <p:sp>
          <p:nvSpPr>
            <p:cNvPr id="39" name="Freeform 39"/>
            <p:cNvSpPr/>
            <p:nvPr/>
          </p:nvSpPr>
          <p:spPr>
            <a:xfrm>
              <a:off x="0" y="0"/>
              <a:ext cx="11987481" cy="2513889"/>
            </a:xfrm>
            <a:custGeom>
              <a:avLst/>
              <a:gdLst/>
              <a:ahLst/>
              <a:cxnLst/>
              <a:rect l="l" t="t" r="r" b="b"/>
              <a:pathLst>
                <a:path w="11987481" h="2513889">
                  <a:moveTo>
                    <a:pt x="0" y="0"/>
                  </a:moveTo>
                  <a:lnTo>
                    <a:pt x="0" y="2513889"/>
                  </a:lnTo>
                  <a:lnTo>
                    <a:pt x="11987481" y="2513889"/>
                  </a:lnTo>
                  <a:lnTo>
                    <a:pt x="11987481" y="0"/>
                  </a:lnTo>
                  <a:lnTo>
                    <a:pt x="0" y="0"/>
                  </a:lnTo>
                  <a:close/>
                  <a:moveTo>
                    <a:pt x="11926521" y="2452929"/>
                  </a:moveTo>
                  <a:lnTo>
                    <a:pt x="59690" y="2452929"/>
                  </a:lnTo>
                  <a:lnTo>
                    <a:pt x="59690" y="59690"/>
                  </a:lnTo>
                  <a:lnTo>
                    <a:pt x="11926521" y="59690"/>
                  </a:lnTo>
                  <a:lnTo>
                    <a:pt x="11926521" y="2452929"/>
                  </a:lnTo>
                  <a:close/>
                </a:path>
              </a:pathLst>
            </a:custGeom>
            <a:solidFill>
              <a:srgbClr val="FFFFFF"/>
            </a:solidFill>
          </p:spPr>
          <p:txBody>
            <a:bodyPr/>
            <a:lstStyle/>
            <a:p/>
          </p:txBody>
        </p:sp>
      </p:grpSp>
      <p:sp>
        <p:nvSpPr>
          <p:cNvPr id="40" name="TextBox 40"/>
          <p:cNvSpPr txBox="1"/>
          <p:nvPr/>
        </p:nvSpPr>
        <p:spPr>
          <a:xfrm>
            <a:off x="1995996" y="2537154"/>
            <a:ext cx="1787471" cy="598814"/>
          </a:xfrm>
          <a:prstGeom prst="rect">
            <a:avLst/>
          </a:prstGeom>
        </p:spPr>
        <p:txBody>
          <a:bodyPr lIns="0" tIns="0" rIns="0" bIns="0" rtlCol="0" anchor="ctr">
            <a:normAutofit fontScale="82500" lnSpcReduction="20000"/>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a:pPr indent="0" algn="ctr" fontAlgn="auto">
              <a:lnSpc>
                <a:spcPct val="100000"/>
              </a:lnSpc>
              <a:spcBef>
                <a:spcPct val="0"/>
              </a:spcBef>
            </a:pPr>
            <a:r>
              <a:rPr lang="zh-CN" sz="2000">
                <a:solidFill>
                  <a:schemeClr val="tx1"/>
                </a:solidFill>
                <a:latin typeface="宋体" panose="02010600030101010101" pitchFamily="2" charset="-122"/>
                <a:ea typeface="阿里巴巴普惠体"/>
                <a:sym typeface="宋体" panose="02010600030101010101" pitchFamily="2" charset="-122"/>
              </a:rPr>
              <a:t>大多数患者在接受规范治疗后可获得较好的预后</a:t>
            </a:r>
            <a:endParaRPr lang="zh-CN" sz="2000">
              <a:solidFill>
                <a:schemeClr val="tx1"/>
              </a:solidFill>
              <a:latin typeface="宋体" panose="02010600030101010101" pitchFamily="2" charset="-122"/>
              <a:ea typeface="阿里巴巴普惠体"/>
              <a:sym typeface="宋体" panose="02010600030101010101" pitchFamily="2" charset="-122"/>
            </a:endParaRPr>
          </a:p>
        </p:txBody>
      </p:sp>
      <p:sp>
        <p:nvSpPr>
          <p:cNvPr id="42" name="Freeform 42"/>
          <p:cNvSpPr/>
          <p:nvPr/>
        </p:nvSpPr>
        <p:spPr>
          <a:xfrm>
            <a:off x="1271421" y="2556543"/>
            <a:ext cx="490482" cy="610271"/>
          </a:xfrm>
          <a:custGeom>
            <a:avLst/>
            <a:gdLst/>
            <a:ahLst/>
            <a:cxnLst/>
            <a:rect l="l" t="t" r="r" b="b"/>
            <a:pathLst>
              <a:path w="353249" h="448318">
                <a:moveTo>
                  <a:pt x="305615" y="40847"/>
                </a:moveTo>
                <a:cubicBezTo>
                  <a:pt x="220213" y="0"/>
                  <a:pt x="117917" y="23540"/>
                  <a:pt x="58958" y="97607"/>
                </a:cubicBezTo>
                <a:cubicBezTo>
                  <a:pt x="0" y="171674"/>
                  <a:pt x="0" y="276643"/>
                  <a:pt x="58958" y="350710"/>
                </a:cubicBezTo>
                <a:cubicBezTo>
                  <a:pt x="117917" y="424778"/>
                  <a:pt x="220213" y="448318"/>
                  <a:pt x="305615" y="407470"/>
                </a:cubicBezTo>
                <a:lnTo>
                  <a:pt x="47633" y="407470"/>
                </a:lnTo>
                <a:cubicBezTo>
                  <a:pt x="133036" y="448318"/>
                  <a:pt x="235331" y="424778"/>
                  <a:pt x="294290" y="350710"/>
                </a:cubicBezTo>
                <a:cubicBezTo>
                  <a:pt x="353249" y="276643"/>
                  <a:pt x="353249" y="171674"/>
                  <a:pt x="294290" y="97607"/>
                </a:cubicBezTo>
                <a:cubicBezTo>
                  <a:pt x="235331" y="23540"/>
                  <a:pt x="133036" y="0"/>
                  <a:pt x="47633" y="40847"/>
                </a:cubicBezTo>
                <a:close/>
              </a:path>
            </a:pathLst>
          </a:custGeom>
          <a:solidFill>
            <a:srgbClr val="F0C1D5"/>
          </a:solidFill>
        </p:spPr>
        <p:txBody>
          <a:bodyPr/>
          <a:lstStyle/>
          <a:p/>
        </p:txBody>
      </p:sp>
      <p:sp>
        <p:nvSpPr>
          <p:cNvPr id="43" name="TextBox 43"/>
          <p:cNvSpPr txBox="1"/>
          <p:nvPr/>
        </p:nvSpPr>
        <p:spPr>
          <a:xfrm>
            <a:off x="1055720" y="2547255"/>
            <a:ext cx="1129223" cy="617920"/>
          </a:xfrm>
          <a:prstGeom prst="rect">
            <a:avLst/>
          </a:prstGeom>
        </p:spPr>
        <p:txBody>
          <a:bodyPr lIns="33867" tIns="33867" rIns="33867" bIns="33867" rtlCol="0" anchor="ct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grpSp>
        <p:nvGrpSpPr>
          <p:cNvPr id="44" name="Group 44"/>
          <p:cNvGrpSpPr/>
          <p:nvPr/>
        </p:nvGrpSpPr>
        <p:grpSpPr>
          <a:xfrm>
            <a:off x="1140748" y="2668613"/>
            <a:ext cx="752475" cy="386039"/>
            <a:chOff x="0" y="0"/>
            <a:chExt cx="664382" cy="347718"/>
          </a:xfrm>
        </p:grpSpPr>
        <p:sp>
          <p:nvSpPr>
            <p:cNvPr id="45" name="Freeform 45"/>
            <p:cNvSpPr/>
            <p:nvPr/>
          </p:nvSpPr>
          <p:spPr>
            <a:xfrm>
              <a:off x="136655" y="-51587"/>
              <a:ext cx="391071" cy="450892"/>
            </a:xfrm>
            <a:custGeom>
              <a:avLst/>
              <a:gdLst/>
              <a:ahLst/>
              <a:cxnLst/>
              <a:rect l="l" t="t" r="r" b="b"/>
              <a:pathLst>
                <a:path w="391071" h="450892">
                  <a:moveTo>
                    <a:pt x="324527" y="51587"/>
                  </a:moveTo>
                  <a:cubicBezTo>
                    <a:pt x="239257" y="0"/>
                    <a:pt x="129160" y="17867"/>
                    <a:pt x="64580" y="93772"/>
                  </a:cubicBezTo>
                  <a:cubicBezTo>
                    <a:pt x="0" y="169677"/>
                    <a:pt x="0" y="281215"/>
                    <a:pt x="64580" y="357120"/>
                  </a:cubicBezTo>
                  <a:cubicBezTo>
                    <a:pt x="129160" y="433025"/>
                    <a:pt x="239257" y="450892"/>
                    <a:pt x="324527" y="399306"/>
                  </a:cubicBezTo>
                  <a:lnTo>
                    <a:pt x="66545" y="399306"/>
                  </a:lnTo>
                  <a:cubicBezTo>
                    <a:pt x="151815" y="450892"/>
                    <a:pt x="261912" y="433025"/>
                    <a:pt x="326492" y="357120"/>
                  </a:cubicBezTo>
                  <a:cubicBezTo>
                    <a:pt x="391072" y="281215"/>
                    <a:pt x="391072" y="169677"/>
                    <a:pt x="326492" y="93772"/>
                  </a:cubicBezTo>
                  <a:cubicBezTo>
                    <a:pt x="261912" y="17867"/>
                    <a:pt x="151815" y="0"/>
                    <a:pt x="66545" y="51587"/>
                  </a:cubicBezTo>
                  <a:close/>
                </a:path>
              </a:pathLst>
            </a:custGeom>
            <a:solidFill>
              <a:srgbClr val="F0C1D5"/>
            </a:solidFill>
          </p:spPr>
          <p:txBody>
            <a:bodyPr/>
            <a:lstStyle/>
            <a:p/>
          </p:txBody>
        </p:sp>
        <p:sp>
          <p:nvSpPr>
            <p:cNvPr id="46" name="TextBox 46"/>
            <p:cNvSpPr txBox="1"/>
            <p:nvPr/>
          </p:nvSpPr>
          <p:spPr>
            <a:xfrm>
              <a:off x="0" y="-47625"/>
              <a:ext cx="812800" cy="454025"/>
            </a:xfrm>
            <a:prstGeom prst="rect">
              <a:avLst/>
            </a:prstGeom>
          </p:spPr>
          <p:txBody>
            <a:bodyPr lIns="33867" tIns="33867" rIns="33867" bIns="33867" rtlCol="0" anchor="ct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grpSp>
      <p:sp>
        <p:nvSpPr>
          <p:cNvPr id="47" name="TextBox 47"/>
          <p:cNvSpPr txBox="1"/>
          <p:nvPr/>
        </p:nvSpPr>
        <p:spPr>
          <a:xfrm>
            <a:off x="1141554" y="2690398"/>
            <a:ext cx="805252" cy="389033"/>
          </a:xfrm>
          <a:prstGeom prst="rect">
            <a:avLst/>
          </a:prstGeom>
        </p:spPr>
        <p:txBody>
          <a:bodyPr lIns="0" tIns="0" rIns="0" bIns="0" rtlCol="0" anchor="t">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pic>
        <p:nvPicPr>
          <p:cNvPr id="48" name="Picture 48"/>
          <p:cNvPicPr>
            <a:picLocks noChangeAspect="1"/>
          </p:cNvPicPr>
          <p:nvPr/>
        </p:nvPicPr>
        <p:blipFill>
          <a:blip r:embed="rId4"/>
          <a:stretch>
            <a:fillRect/>
          </a:stretch>
        </p:blipFill>
        <p:spPr>
          <a:xfrm rot="16200000">
            <a:off x="7114274" y="1041977"/>
            <a:ext cx="107218" cy="1503964"/>
          </a:xfrm>
          <a:prstGeom prst="rect">
            <a:avLst/>
          </a:prstGeom>
          <a:ln>
            <a:noFill/>
          </a:ln>
        </p:spPr>
      </p:pic>
      <p:grpSp>
        <p:nvGrpSpPr>
          <p:cNvPr id="49" name="Group 49"/>
          <p:cNvGrpSpPr/>
          <p:nvPr/>
        </p:nvGrpSpPr>
        <p:grpSpPr>
          <a:xfrm>
            <a:off x="7621043" y="1172924"/>
            <a:ext cx="2029249" cy="417141"/>
            <a:chOff x="0" y="0"/>
            <a:chExt cx="11987481" cy="2513889"/>
          </a:xfrm>
        </p:grpSpPr>
        <p:sp>
          <p:nvSpPr>
            <p:cNvPr id="50" name="Freeform 50"/>
            <p:cNvSpPr/>
            <p:nvPr/>
          </p:nvSpPr>
          <p:spPr>
            <a:xfrm>
              <a:off x="0" y="0"/>
              <a:ext cx="11987481" cy="2513889"/>
            </a:xfrm>
            <a:custGeom>
              <a:avLst/>
              <a:gdLst/>
              <a:ahLst/>
              <a:cxnLst/>
              <a:rect l="l" t="t" r="r" b="b"/>
              <a:pathLst>
                <a:path w="11987481" h="2513889">
                  <a:moveTo>
                    <a:pt x="0" y="0"/>
                  </a:moveTo>
                  <a:lnTo>
                    <a:pt x="0" y="2513889"/>
                  </a:lnTo>
                  <a:lnTo>
                    <a:pt x="11987481" y="2513889"/>
                  </a:lnTo>
                  <a:lnTo>
                    <a:pt x="11987481" y="0"/>
                  </a:lnTo>
                  <a:lnTo>
                    <a:pt x="0" y="0"/>
                  </a:lnTo>
                  <a:close/>
                  <a:moveTo>
                    <a:pt x="11926521" y="2452929"/>
                  </a:moveTo>
                  <a:lnTo>
                    <a:pt x="59690" y="2452929"/>
                  </a:lnTo>
                  <a:lnTo>
                    <a:pt x="59690" y="59690"/>
                  </a:lnTo>
                  <a:lnTo>
                    <a:pt x="11926521" y="59690"/>
                  </a:lnTo>
                  <a:lnTo>
                    <a:pt x="11926521" y="2452929"/>
                  </a:lnTo>
                  <a:close/>
                </a:path>
              </a:pathLst>
            </a:custGeom>
            <a:solidFill>
              <a:srgbClr val="FFFFFF"/>
            </a:solidFill>
          </p:spPr>
          <p:txBody>
            <a:bodyPr/>
            <a:lstStyle/>
            <a:p/>
          </p:txBody>
        </p:sp>
      </p:grpSp>
      <p:sp>
        <p:nvSpPr>
          <p:cNvPr id="51" name="TextBox 51"/>
          <p:cNvSpPr txBox="1"/>
          <p:nvPr/>
        </p:nvSpPr>
        <p:spPr>
          <a:xfrm>
            <a:off x="7808902" y="1131203"/>
            <a:ext cx="2029249" cy="545784"/>
          </a:xfrm>
          <a:prstGeom prst="rect">
            <a:avLst/>
          </a:prstGeom>
        </p:spPr>
        <p:txBody>
          <a:bodyPr lIns="0" tIns="0" rIns="0" bIns="0" rtlCol="0" anchor="ctr">
            <a:normAutofit fontScale="72500" lnSpcReduction="20000"/>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a:pPr indent="0" algn="ctr" fontAlgn="auto">
              <a:lnSpc>
                <a:spcPct val="100000"/>
              </a:lnSpc>
              <a:spcBef>
                <a:spcPct val="0"/>
              </a:spcBef>
            </a:pPr>
            <a:r>
              <a:rPr lang="zh-CN" sz="2000">
                <a:solidFill>
                  <a:schemeClr val="tx1"/>
                </a:solidFill>
                <a:latin typeface="宋体" panose="02010600030101010101" pitchFamily="2" charset="-122"/>
                <a:ea typeface="阿里巴巴普惠体"/>
                <a:sym typeface="宋体" panose="02010600030101010101" pitchFamily="2" charset="-122"/>
              </a:rPr>
              <a:t>结膜性胸膜炎的预后因个体差异、病原体类型和治疗方法而异</a:t>
            </a:r>
            <a:endParaRPr lang="zh-CN" sz="2000">
              <a:solidFill>
                <a:schemeClr val="tx1"/>
              </a:solidFill>
              <a:latin typeface="宋体" panose="02010600030101010101" pitchFamily="2" charset="-122"/>
              <a:ea typeface="阿里巴巴普惠体"/>
              <a:sym typeface="宋体" panose="02010600030101010101" pitchFamily="2" charset="-122"/>
            </a:endParaRPr>
          </a:p>
        </p:txBody>
      </p:sp>
      <p:grpSp>
        <p:nvGrpSpPr>
          <p:cNvPr id="52" name="Group 52"/>
          <p:cNvGrpSpPr/>
          <p:nvPr/>
        </p:nvGrpSpPr>
        <p:grpSpPr>
          <a:xfrm>
            <a:off x="6868450" y="1131908"/>
            <a:ext cx="922827" cy="499174"/>
            <a:chOff x="0" y="0"/>
            <a:chExt cx="664382" cy="366623"/>
          </a:xfrm>
        </p:grpSpPr>
        <p:sp>
          <p:nvSpPr>
            <p:cNvPr id="53" name="Freeform 53"/>
            <p:cNvSpPr/>
            <p:nvPr/>
          </p:nvSpPr>
          <p:spPr>
            <a:xfrm>
              <a:off x="155567" y="-40847"/>
              <a:ext cx="353249" cy="448318"/>
            </a:xfrm>
            <a:custGeom>
              <a:avLst/>
              <a:gdLst/>
              <a:ahLst/>
              <a:cxnLst/>
              <a:rect l="l" t="t" r="r" b="b"/>
              <a:pathLst>
                <a:path w="353249" h="448318">
                  <a:moveTo>
                    <a:pt x="305615" y="40847"/>
                  </a:moveTo>
                  <a:cubicBezTo>
                    <a:pt x="220213" y="0"/>
                    <a:pt x="117917" y="23540"/>
                    <a:pt x="58958" y="97607"/>
                  </a:cubicBezTo>
                  <a:cubicBezTo>
                    <a:pt x="0" y="171674"/>
                    <a:pt x="0" y="276643"/>
                    <a:pt x="58958" y="350710"/>
                  </a:cubicBezTo>
                  <a:cubicBezTo>
                    <a:pt x="117917" y="424778"/>
                    <a:pt x="220213" y="448318"/>
                    <a:pt x="305615" y="407470"/>
                  </a:cubicBezTo>
                  <a:lnTo>
                    <a:pt x="47633" y="407470"/>
                  </a:lnTo>
                  <a:cubicBezTo>
                    <a:pt x="133036" y="448318"/>
                    <a:pt x="235331" y="424778"/>
                    <a:pt x="294290" y="350710"/>
                  </a:cubicBezTo>
                  <a:cubicBezTo>
                    <a:pt x="353249" y="276643"/>
                    <a:pt x="353249" y="171674"/>
                    <a:pt x="294290" y="97607"/>
                  </a:cubicBezTo>
                  <a:cubicBezTo>
                    <a:pt x="235331" y="23540"/>
                    <a:pt x="133036" y="0"/>
                    <a:pt x="47633" y="40847"/>
                  </a:cubicBezTo>
                  <a:close/>
                </a:path>
              </a:pathLst>
            </a:custGeom>
            <a:solidFill>
              <a:srgbClr val="F0C1D5"/>
            </a:solidFill>
          </p:spPr>
          <p:txBody>
            <a:bodyPr/>
            <a:lstStyle/>
            <a:p/>
          </p:txBody>
        </p:sp>
        <p:sp>
          <p:nvSpPr>
            <p:cNvPr id="54" name="TextBox 54"/>
            <p:cNvSpPr txBox="1"/>
            <p:nvPr/>
          </p:nvSpPr>
          <p:spPr>
            <a:xfrm>
              <a:off x="0" y="-47625"/>
              <a:ext cx="812800" cy="454025"/>
            </a:xfrm>
            <a:prstGeom prst="rect">
              <a:avLst/>
            </a:prstGeom>
          </p:spPr>
          <p:txBody>
            <a:bodyPr lIns="33867" tIns="33867" rIns="33867" bIns="33867" rtlCol="0" anchor="ct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grpSp>
      <p:grpSp>
        <p:nvGrpSpPr>
          <p:cNvPr id="55" name="Group 55"/>
          <p:cNvGrpSpPr/>
          <p:nvPr/>
        </p:nvGrpSpPr>
        <p:grpSpPr>
          <a:xfrm>
            <a:off x="6953626" y="1188474"/>
            <a:ext cx="752475" cy="386039"/>
            <a:chOff x="0" y="0"/>
            <a:chExt cx="664382" cy="347718"/>
          </a:xfrm>
        </p:grpSpPr>
        <p:sp>
          <p:nvSpPr>
            <p:cNvPr id="56" name="Freeform 56"/>
            <p:cNvSpPr/>
            <p:nvPr/>
          </p:nvSpPr>
          <p:spPr>
            <a:xfrm>
              <a:off x="136655" y="-51587"/>
              <a:ext cx="391071" cy="450892"/>
            </a:xfrm>
            <a:custGeom>
              <a:avLst/>
              <a:gdLst/>
              <a:ahLst/>
              <a:cxnLst/>
              <a:rect l="l" t="t" r="r" b="b"/>
              <a:pathLst>
                <a:path w="391071" h="450892">
                  <a:moveTo>
                    <a:pt x="324527" y="51587"/>
                  </a:moveTo>
                  <a:cubicBezTo>
                    <a:pt x="239257" y="0"/>
                    <a:pt x="129160" y="17867"/>
                    <a:pt x="64580" y="93772"/>
                  </a:cubicBezTo>
                  <a:cubicBezTo>
                    <a:pt x="0" y="169677"/>
                    <a:pt x="0" y="281215"/>
                    <a:pt x="64580" y="357120"/>
                  </a:cubicBezTo>
                  <a:cubicBezTo>
                    <a:pt x="129160" y="433025"/>
                    <a:pt x="239257" y="450892"/>
                    <a:pt x="324527" y="399306"/>
                  </a:cubicBezTo>
                  <a:lnTo>
                    <a:pt x="66545" y="399306"/>
                  </a:lnTo>
                  <a:cubicBezTo>
                    <a:pt x="151815" y="450892"/>
                    <a:pt x="261912" y="433025"/>
                    <a:pt x="326492" y="357120"/>
                  </a:cubicBezTo>
                  <a:cubicBezTo>
                    <a:pt x="391072" y="281215"/>
                    <a:pt x="391072" y="169677"/>
                    <a:pt x="326492" y="93772"/>
                  </a:cubicBezTo>
                  <a:cubicBezTo>
                    <a:pt x="261912" y="17867"/>
                    <a:pt x="151815" y="0"/>
                    <a:pt x="66545" y="51587"/>
                  </a:cubicBezTo>
                  <a:close/>
                </a:path>
              </a:pathLst>
            </a:custGeom>
            <a:solidFill>
              <a:srgbClr val="F0C1D5"/>
            </a:solidFill>
          </p:spPr>
          <p:txBody>
            <a:bodyPr/>
            <a:lstStyle/>
            <a:p/>
          </p:txBody>
        </p:sp>
        <p:sp>
          <p:nvSpPr>
            <p:cNvPr id="57" name="TextBox 57"/>
            <p:cNvSpPr txBox="1"/>
            <p:nvPr/>
          </p:nvSpPr>
          <p:spPr>
            <a:xfrm>
              <a:off x="0" y="-47625"/>
              <a:ext cx="812800" cy="454025"/>
            </a:xfrm>
            <a:prstGeom prst="rect">
              <a:avLst/>
            </a:prstGeom>
          </p:spPr>
          <p:txBody>
            <a:bodyPr lIns="33867" tIns="33867" rIns="33867" bIns="33867" rtlCol="0" anchor="ct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grpSp>
      <p:sp>
        <p:nvSpPr>
          <p:cNvPr id="58" name="TextBox 58"/>
          <p:cNvSpPr txBox="1"/>
          <p:nvPr/>
        </p:nvSpPr>
        <p:spPr>
          <a:xfrm>
            <a:off x="6953626" y="1210148"/>
            <a:ext cx="742233" cy="379916"/>
          </a:xfrm>
          <a:prstGeom prst="rect">
            <a:avLst/>
          </a:prstGeom>
        </p:spPr>
        <p:txBody>
          <a:bodyPr lIns="0" tIns="0" rIns="0" bIns="0" rtlCol="0" anchor="t">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sp>
        <p:nvSpPr>
          <p:cNvPr id="59" name="AutoShape 59"/>
          <p:cNvSpPr/>
          <p:nvPr/>
        </p:nvSpPr>
        <p:spPr>
          <a:xfrm>
            <a:off x="1055572" y="1766642"/>
            <a:ext cx="923964" cy="0"/>
          </a:xfrm>
          <a:prstGeom prst="line">
            <a:avLst/>
          </a:prstGeom>
          <a:ln w="47625" cap="flat">
            <a:solidFill>
              <a:srgbClr val="FFFFFF"/>
            </a:solidFill>
            <a:prstDash val="solid"/>
            <a:headEnd type="none" w="sm" len="sm"/>
            <a:tailEnd type="none" w="sm" len="sm"/>
          </a:ln>
        </p:spPr>
        <p:txBody>
          <a:bodyPr/>
          <a:lstStyle/>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rot="5400000">
            <a:off x="2667000" y="-2667000"/>
            <a:ext cx="6858000" cy="12192000"/>
          </a:xfrm>
          <a:prstGeom prst="rect">
            <a:avLst/>
          </a:prstGeom>
          <a:ln>
            <a:noFill/>
          </a:ln>
        </p:spPr>
      </p:pic>
      <p:sp>
        <p:nvSpPr>
          <p:cNvPr id="2" name="文本框 1"/>
          <p:cNvSpPr txBox="1"/>
          <p:nvPr/>
        </p:nvSpPr>
        <p:spPr>
          <a:xfrm>
            <a:off x="2711624" y="2465339"/>
            <a:ext cx="6695256" cy="2547837"/>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r>
              <a:rPr lang="zh-CN" altLang="zh-CN" sz="8000">
                <a:solidFill>
                  <a:srgbClr val="000000"/>
                </a:solidFill>
                <a:latin typeface="宋体" panose="02010600030101010101" pitchFamily="2" charset="-122"/>
                <a:ea typeface="I.Ngaan" panose="02000500000000000000" pitchFamily="2" charset="-122"/>
                <a:sym typeface="宋体" panose="02010600030101010101" pitchFamily="2" charset="-122"/>
              </a:rPr>
              <a:t>总结</a:t>
            </a:r>
            <a:endParaRPr lang="zh-CN" altLang="zh-CN" sz="8000">
              <a:solidFill>
                <a:srgbClr val="000000"/>
              </a:solidFill>
              <a:latin typeface="宋体" panose="02010600030101010101" pitchFamily="2" charset="-122"/>
              <a:ea typeface="I.Ngaan" panose="02000500000000000000"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rLs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21"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总结</a:t>
            </a:r>
            <a:endParaRPr lang="zh-CN" altLang="en-US" sz="2800">
              <a:solidFill>
                <a:srgbClr val="000000"/>
              </a:solidFill>
              <a:latin typeface="宋体" panose="02010600030101010101" pitchFamily="2" charset="-122"/>
              <a:sym typeface="宋体" panose="02010600030101010101" pitchFamily="2" charset="-122"/>
            </a:endParaRPr>
          </a:p>
        </p:txBody>
      </p:sp>
      <p:sp>
        <p:nvSpPr>
          <p:cNvPr id="22"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3"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24" name="New picture"/>
          <p:cNvPicPr/>
          <p:nvPr/>
        </p:nvPicPr>
        <p:blipFill>
          <a:blip r:embed="rId2"/>
          <a:stretch>
            <a:fillRect/>
          </a:stretch>
        </p:blipFill>
        <p:spPr>
          <a:xfrm>
            <a:off x="-991656" y="5976392"/>
            <a:ext cx="3483113" cy="1415798"/>
          </a:xfrm>
          <a:prstGeom prst="rect">
            <a:avLst/>
          </a:prstGeom>
          <a:ln>
            <a:noFill/>
          </a:ln>
        </p:spPr>
      </p:pic>
      <p:pic>
        <p:nvPicPr>
          <p:cNvPr id="25" name="New picture"/>
          <p:cNvPicPr/>
          <p:nvPr/>
        </p:nvPicPr>
        <p:blipFill>
          <a:blip r:embed="rId2"/>
          <a:stretch>
            <a:fillRect/>
          </a:stretch>
        </p:blipFill>
        <p:spPr>
          <a:xfrm rot="-10800000">
            <a:off x="9943044" y="-988600"/>
            <a:ext cx="3483113" cy="1415798"/>
          </a:xfrm>
          <a:prstGeom prst="rect">
            <a:avLst/>
          </a:prstGeom>
          <a:ln>
            <a:noFill/>
          </a:ln>
        </p:spPr>
      </p:pic>
      <p:sp>
        <p:nvSpPr>
          <p:cNvPr id="5" name="Freeform 5"/>
          <p:cNvSpPr/>
          <p:nvPr/>
        </p:nvSpPr>
        <p:spPr>
          <a:xfrm>
            <a:off x="503491" y="3039286"/>
            <a:ext cx="11182795" cy="982853"/>
          </a:xfrm>
          <a:custGeom>
            <a:avLst/>
            <a:gdLst/>
            <a:ahLst/>
            <a:cxnLst/>
            <a:rect l="l" t="t" r="r" b="b"/>
            <a:pathLst>
              <a:path w="22365589" h="1965706">
                <a:moveTo>
                  <a:pt x="0" y="1932178"/>
                </a:moveTo>
                <a:cubicBezTo>
                  <a:pt x="1397000" y="1185418"/>
                  <a:pt x="2797683" y="436372"/>
                  <a:pt x="4824730" y="426212"/>
                </a:cubicBezTo>
                <a:lnTo>
                  <a:pt x="4824857" y="445262"/>
                </a:lnTo>
                <a:lnTo>
                  <a:pt x="4824730" y="426212"/>
                </a:lnTo>
                <a:cubicBezTo>
                  <a:pt x="5731383" y="421640"/>
                  <a:pt x="6707251" y="724408"/>
                  <a:pt x="7766939" y="1052957"/>
                </a:cubicBezTo>
                <a:cubicBezTo>
                  <a:pt x="9037955" y="1447038"/>
                  <a:pt x="10431907" y="1879092"/>
                  <a:pt x="11982323" y="1871218"/>
                </a:cubicBezTo>
                <a:cubicBezTo>
                  <a:pt x="12034520" y="1870964"/>
                  <a:pt x="12086971" y="1870202"/>
                  <a:pt x="12139549" y="1868932"/>
                </a:cubicBezTo>
                <a:lnTo>
                  <a:pt x="12140057" y="1887982"/>
                </a:lnTo>
                <a:lnTo>
                  <a:pt x="12139549" y="1868932"/>
                </a:lnTo>
                <a:cubicBezTo>
                  <a:pt x="15059661" y="1797812"/>
                  <a:pt x="18706592" y="899414"/>
                  <a:pt x="22356445" y="0"/>
                </a:cubicBezTo>
                <a:lnTo>
                  <a:pt x="22365589" y="36957"/>
                </a:lnTo>
                <a:cubicBezTo>
                  <a:pt x="18717132" y="935990"/>
                  <a:pt x="15065755" y="1835785"/>
                  <a:pt x="12140565" y="1907032"/>
                </a:cubicBezTo>
                <a:cubicBezTo>
                  <a:pt x="12087733" y="1908302"/>
                  <a:pt x="12035028" y="1909064"/>
                  <a:pt x="11982577" y="1909318"/>
                </a:cubicBezTo>
                <a:cubicBezTo>
                  <a:pt x="10425430" y="1917192"/>
                  <a:pt x="9026144" y="1483106"/>
                  <a:pt x="7755763" y="1089279"/>
                </a:cubicBezTo>
                <a:cubicBezTo>
                  <a:pt x="6694297" y="760222"/>
                  <a:pt x="5724652" y="459740"/>
                  <a:pt x="4824984" y="464312"/>
                </a:cubicBezTo>
                <a:cubicBezTo>
                  <a:pt x="2808351" y="474472"/>
                  <a:pt x="1415034" y="1218946"/>
                  <a:pt x="18034" y="1965706"/>
                </a:cubicBezTo>
                <a:close/>
              </a:path>
            </a:pathLst>
          </a:custGeom>
          <a:solidFill>
            <a:srgbClr val="F0C1D5"/>
          </a:solidFill>
        </p:spPr>
        <p:txBody>
          <a:bodyP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sp>
        <p:nvSpPr>
          <p:cNvPr id="7" name="Freeform 7"/>
          <p:cNvSpPr/>
          <p:nvPr/>
        </p:nvSpPr>
        <p:spPr>
          <a:xfrm>
            <a:off x="2046781" y="2918151"/>
            <a:ext cx="827278" cy="827278"/>
          </a:xfrm>
          <a:custGeom>
            <a:avLst/>
            <a:gdLst/>
            <a:ahLst/>
            <a:cxnLst/>
            <a:rect l="l" t="t" r="r" b="b"/>
            <a:pathLst>
              <a:path w="1654556" h="1654556">
                <a:moveTo>
                  <a:pt x="0" y="827278"/>
                </a:moveTo>
                <a:cubicBezTo>
                  <a:pt x="0" y="370332"/>
                  <a:pt x="370332" y="0"/>
                  <a:pt x="827278" y="0"/>
                </a:cubicBezTo>
                <a:cubicBezTo>
                  <a:pt x="1284224" y="0"/>
                  <a:pt x="1654556" y="370332"/>
                  <a:pt x="1654556" y="827278"/>
                </a:cubicBezTo>
                <a:cubicBezTo>
                  <a:pt x="1654556" y="1284224"/>
                  <a:pt x="1284224" y="1654556"/>
                  <a:pt x="827278" y="1654556"/>
                </a:cubicBezTo>
                <a:cubicBezTo>
                  <a:pt x="370332" y="1654556"/>
                  <a:pt x="0" y="1284097"/>
                  <a:pt x="0" y="827278"/>
                </a:cubicBezTo>
                <a:close/>
              </a:path>
            </a:pathLst>
          </a:custGeom>
          <a:solidFill>
            <a:srgbClr val="F0C1D5"/>
          </a:solidFill>
        </p:spPr>
        <p:txBody>
          <a:bodyP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sp>
        <p:nvSpPr>
          <p:cNvPr id="8" name="Freeform 8"/>
          <p:cNvSpPr/>
          <p:nvPr/>
        </p:nvSpPr>
        <p:spPr>
          <a:xfrm>
            <a:off x="2040482" y="2900680"/>
            <a:ext cx="839978" cy="839978"/>
          </a:xfrm>
          <a:custGeom>
            <a:avLst/>
            <a:gdLst/>
            <a:ahLst/>
            <a:cxnLst/>
            <a:rect l="l" t="t" r="r" b="b"/>
            <a:pathLst>
              <a:path w="1679956" h="1679956">
                <a:moveTo>
                  <a:pt x="0" y="839978"/>
                </a:moveTo>
                <a:cubicBezTo>
                  <a:pt x="0" y="376047"/>
                  <a:pt x="376047" y="0"/>
                  <a:pt x="839978" y="0"/>
                </a:cubicBezTo>
                <a:lnTo>
                  <a:pt x="839978" y="12700"/>
                </a:lnTo>
                <a:lnTo>
                  <a:pt x="839978" y="0"/>
                </a:lnTo>
                <a:cubicBezTo>
                  <a:pt x="1303909" y="0"/>
                  <a:pt x="1679956" y="376047"/>
                  <a:pt x="1679956" y="839978"/>
                </a:cubicBezTo>
                <a:lnTo>
                  <a:pt x="1667256" y="839978"/>
                </a:lnTo>
                <a:lnTo>
                  <a:pt x="1679956" y="839978"/>
                </a:lnTo>
                <a:cubicBezTo>
                  <a:pt x="1679956" y="1303909"/>
                  <a:pt x="1303909" y="1679956"/>
                  <a:pt x="839978" y="1679956"/>
                </a:cubicBezTo>
                <a:lnTo>
                  <a:pt x="839978" y="1667256"/>
                </a:lnTo>
                <a:lnTo>
                  <a:pt x="839978" y="1679956"/>
                </a:lnTo>
                <a:cubicBezTo>
                  <a:pt x="376047" y="1679829"/>
                  <a:pt x="0" y="1303782"/>
                  <a:pt x="0" y="839978"/>
                </a:cubicBezTo>
                <a:lnTo>
                  <a:pt x="12700" y="839978"/>
                </a:lnTo>
                <a:lnTo>
                  <a:pt x="23495" y="846709"/>
                </a:lnTo>
                <a:cubicBezTo>
                  <a:pt x="20447" y="851535"/>
                  <a:pt x="14605" y="853694"/>
                  <a:pt x="9271" y="852170"/>
                </a:cubicBezTo>
                <a:cubicBezTo>
                  <a:pt x="3937" y="850646"/>
                  <a:pt x="0" y="845566"/>
                  <a:pt x="0" y="839978"/>
                </a:cubicBezTo>
                <a:moveTo>
                  <a:pt x="25400" y="839978"/>
                </a:moveTo>
                <a:lnTo>
                  <a:pt x="12700" y="839978"/>
                </a:lnTo>
                <a:lnTo>
                  <a:pt x="1905" y="833120"/>
                </a:lnTo>
                <a:cubicBezTo>
                  <a:pt x="4953" y="828294"/>
                  <a:pt x="10795" y="826135"/>
                  <a:pt x="16129" y="827659"/>
                </a:cubicBezTo>
                <a:cubicBezTo>
                  <a:pt x="21463" y="829183"/>
                  <a:pt x="25273" y="834263"/>
                  <a:pt x="25273" y="839851"/>
                </a:cubicBezTo>
                <a:cubicBezTo>
                  <a:pt x="25273" y="1289685"/>
                  <a:pt x="389890" y="1654429"/>
                  <a:pt x="839851" y="1654429"/>
                </a:cubicBezTo>
                <a:cubicBezTo>
                  <a:pt x="1289812" y="1654429"/>
                  <a:pt x="1654429" y="1289812"/>
                  <a:pt x="1654429" y="839851"/>
                </a:cubicBezTo>
                <a:cubicBezTo>
                  <a:pt x="1654429" y="389890"/>
                  <a:pt x="1289812" y="25400"/>
                  <a:pt x="839978" y="25400"/>
                </a:cubicBezTo>
                <a:lnTo>
                  <a:pt x="839978" y="12700"/>
                </a:lnTo>
                <a:lnTo>
                  <a:pt x="839978" y="25400"/>
                </a:lnTo>
                <a:cubicBezTo>
                  <a:pt x="390017" y="25400"/>
                  <a:pt x="25400" y="390017"/>
                  <a:pt x="25400" y="839978"/>
                </a:cubicBezTo>
                <a:close/>
              </a:path>
            </a:pathLst>
          </a:custGeom>
          <a:solidFill>
            <a:srgbClr val="F0C1D5"/>
          </a:solidFill>
        </p:spPr>
        <p:txBody>
          <a:bodyP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sp>
        <p:nvSpPr>
          <p:cNvPr id="9" name="TextBox 9"/>
          <p:cNvSpPr txBox="1"/>
          <p:nvPr/>
        </p:nvSpPr>
        <p:spPr>
          <a:xfrm>
            <a:off x="2040481" y="3120292"/>
            <a:ext cx="839928" cy="400050"/>
          </a:xfrm>
          <a:prstGeom prst="rect">
            <a:avLst/>
          </a:prstGeom>
        </p:spPr>
        <p:txBody>
          <a:bodyPr lIns="0" tIns="0" rIns="0" bIns="0" rtlCol="0" anchor="t">
            <a:normAutofit fontScale="25000"/>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a:pPr algn="ctr">
              <a:lnSpc>
                <a:spcPts val="3200"/>
              </a:lnSpc>
              <a:spcBef>
                <a:spcPct val="0"/>
              </a:spcBef>
            </a:pPr>
            <a:r>
              <a:rPr lang="zh-CN" altLang="zh-CN" sz="2665" spc="74">
                <a:solidFill>
                  <a:srgbClr val="E8E7E3"/>
                </a:solidFill>
                <a:latin typeface="宋体" panose="02010600030101010101" pitchFamily="2" charset="-122"/>
                <a:sym typeface="宋体" panose="02010600030101010101" pitchFamily="2" charset="-122"/>
              </a:rPr>
              <a:t>1</a:t>
            </a:r>
            <a:endParaRPr lang="zh-CN" altLang="zh-CN" sz="2665" spc="74">
              <a:solidFill>
                <a:srgbClr val="E8E7E3"/>
              </a:solidFill>
              <a:latin typeface="宋体" panose="02010600030101010101" pitchFamily="2" charset="-122"/>
              <a:sym typeface="宋体" panose="02010600030101010101" pitchFamily="2" charset="-122"/>
            </a:endParaRPr>
          </a:p>
        </p:txBody>
      </p:sp>
      <p:sp>
        <p:nvSpPr>
          <p:cNvPr id="11" name="Freeform 11"/>
          <p:cNvSpPr/>
          <p:nvPr/>
        </p:nvSpPr>
        <p:spPr>
          <a:xfrm>
            <a:off x="5682386" y="3435350"/>
            <a:ext cx="827278" cy="827278"/>
          </a:xfrm>
          <a:custGeom>
            <a:avLst/>
            <a:gdLst/>
            <a:ahLst/>
            <a:cxnLst/>
            <a:rect l="l" t="t" r="r" b="b"/>
            <a:pathLst>
              <a:path w="1654556" h="1654556">
                <a:moveTo>
                  <a:pt x="0" y="827278"/>
                </a:moveTo>
                <a:cubicBezTo>
                  <a:pt x="0" y="370332"/>
                  <a:pt x="370332" y="0"/>
                  <a:pt x="827278" y="0"/>
                </a:cubicBezTo>
                <a:cubicBezTo>
                  <a:pt x="1284224" y="0"/>
                  <a:pt x="1654556" y="370332"/>
                  <a:pt x="1654556" y="827278"/>
                </a:cubicBezTo>
                <a:cubicBezTo>
                  <a:pt x="1654556" y="1284224"/>
                  <a:pt x="1284224" y="1654556"/>
                  <a:pt x="827278" y="1654556"/>
                </a:cubicBezTo>
                <a:cubicBezTo>
                  <a:pt x="370332" y="1654556"/>
                  <a:pt x="0" y="1284097"/>
                  <a:pt x="0" y="827278"/>
                </a:cubicBezTo>
                <a:close/>
              </a:path>
            </a:pathLst>
          </a:custGeom>
          <a:solidFill>
            <a:srgbClr val="E8E7E3"/>
          </a:solidFill>
        </p:spPr>
        <p:txBody>
          <a:bodyP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sp>
        <p:nvSpPr>
          <p:cNvPr id="12" name="Freeform 12"/>
          <p:cNvSpPr/>
          <p:nvPr/>
        </p:nvSpPr>
        <p:spPr>
          <a:xfrm>
            <a:off x="5676036" y="3429000"/>
            <a:ext cx="839978" cy="839978"/>
          </a:xfrm>
          <a:custGeom>
            <a:avLst/>
            <a:gdLst/>
            <a:ahLst/>
            <a:cxnLst/>
            <a:rect l="l" t="t" r="r" b="b"/>
            <a:pathLst>
              <a:path w="1679956" h="1679956">
                <a:moveTo>
                  <a:pt x="0" y="839978"/>
                </a:moveTo>
                <a:cubicBezTo>
                  <a:pt x="0" y="376047"/>
                  <a:pt x="376047" y="0"/>
                  <a:pt x="839978" y="0"/>
                </a:cubicBezTo>
                <a:lnTo>
                  <a:pt x="839978" y="12700"/>
                </a:lnTo>
                <a:lnTo>
                  <a:pt x="839978" y="0"/>
                </a:lnTo>
                <a:cubicBezTo>
                  <a:pt x="1303909" y="0"/>
                  <a:pt x="1679956" y="376047"/>
                  <a:pt x="1679956" y="839978"/>
                </a:cubicBezTo>
                <a:lnTo>
                  <a:pt x="1667256" y="839978"/>
                </a:lnTo>
                <a:lnTo>
                  <a:pt x="1679956" y="839978"/>
                </a:lnTo>
                <a:cubicBezTo>
                  <a:pt x="1679956" y="1303909"/>
                  <a:pt x="1303909" y="1679956"/>
                  <a:pt x="839978" y="1679956"/>
                </a:cubicBezTo>
                <a:lnTo>
                  <a:pt x="839978" y="1667256"/>
                </a:lnTo>
                <a:lnTo>
                  <a:pt x="839978" y="1679956"/>
                </a:lnTo>
                <a:cubicBezTo>
                  <a:pt x="376047" y="1679829"/>
                  <a:pt x="0" y="1303782"/>
                  <a:pt x="0" y="839978"/>
                </a:cubicBezTo>
                <a:lnTo>
                  <a:pt x="12700" y="839978"/>
                </a:lnTo>
                <a:lnTo>
                  <a:pt x="23495" y="846709"/>
                </a:lnTo>
                <a:cubicBezTo>
                  <a:pt x="20447" y="851535"/>
                  <a:pt x="14605" y="853694"/>
                  <a:pt x="9271" y="852170"/>
                </a:cubicBezTo>
                <a:cubicBezTo>
                  <a:pt x="3937" y="850646"/>
                  <a:pt x="0" y="845566"/>
                  <a:pt x="0" y="839978"/>
                </a:cubicBezTo>
                <a:moveTo>
                  <a:pt x="25400" y="839978"/>
                </a:moveTo>
                <a:lnTo>
                  <a:pt x="12700" y="839978"/>
                </a:lnTo>
                <a:lnTo>
                  <a:pt x="1905" y="833120"/>
                </a:lnTo>
                <a:cubicBezTo>
                  <a:pt x="4953" y="828294"/>
                  <a:pt x="10795" y="826135"/>
                  <a:pt x="16129" y="827659"/>
                </a:cubicBezTo>
                <a:cubicBezTo>
                  <a:pt x="21463" y="829183"/>
                  <a:pt x="25273" y="834263"/>
                  <a:pt x="25273" y="839851"/>
                </a:cubicBezTo>
                <a:cubicBezTo>
                  <a:pt x="25273" y="1289685"/>
                  <a:pt x="389890" y="1654429"/>
                  <a:pt x="839851" y="1654429"/>
                </a:cubicBezTo>
                <a:cubicBezTo>
                  <a:pt x="1289812" y="1654429"/>
                  <a:pt x="1654429" y="1289812"/>
                  <a:pt x="1654429" y="839851"/>
                </a:cubicBezTo>
                <a:cubicBezTo>
                  <a:pt x="1654429" y="389890"/>
                  <a:pt x="1289812" y="25400"/>
                  <a:pt x="839978" y="25400"/>
                </a:cubicBezTo>
                <a:lnTo>
                  <a:pt x="839978" y="12700"/>
                </a:lnTo>
                <a:lnTo>
                  <a:pt x="839978" y="25400"/>
                </a:lnTo>
                <a:cubicBezTo>
                  <a:pt x="390017" y="25400"/>
                  <a:pt x="25400" y="390017"/>
                  <a:pt x="25400" y="839978"/>
                </a:cubicBezTo>
                <a:close/>
              </a:path>
            </a:pathLst>
          </a:custGeom>
          <a:solidFill>
            <a:srgbClr val="F0C1D5"/>
          </a:solidFill>
        </p:spPr>
        <p:txBody>
          <a:bodyP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sp>
        <p:nvSpPr>
          <p:cNvPr id="13" name="TextBox 13"/>
          <p:cNvSpPr txBox="1"/>
          <p:nvPr/>
        </p:nvSpPr>
        <p:spPr>
          <a:xfrm>
            <a:off x="5676036" y="3648612"/>
            <a:ext cx="839928" cy="400050"/>
          </a:xfrm>
          <a:prstGeom prst="rect">
            <a:avLst/>
          </a:prstGeom>
        </p:spPr>
        <p:txBody>
          <a:bodyPr lIns="0" tIns="0" rIns="0" bIns="0" rtlCol="0" anchor="t">
            <a:normAutofit fontScale="25000"/>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a:pPr algn="ctr">
              <a:lnSpc>
                <a:spcPts val="3200"/>
              </a:lnSpc>
              <a:spcBef>
                <a:spcPct val="0"/>
              </a:spcBef>
            </a:pPr>
            <a:r>
              <a:rPr lang="zh-CN" sz="2665" spc="74">
                <a:solidFill>
                  <a:srgbClr val="000000"/>
                </a:solidFill>
                <a:latin typeface="宋体" panose="02010600030101010101" pitchFamily="2" charset="-122"/>
                <a:sym typeface="宋体" panose="02010600030101010101" pitchFamily="2" charset="-122"/>
              </a:rPr>
              <a:t>2</a:t>
            </a:r>
            <a:endParaRPr lang="zh-CN" sz="2665" spc="74">
              <a:solidFill>
                <a:srgbClr val="000000"/>
              </a:solidFill>
              <a:latin typeface="宋体" panose="02010600030101010101" pitchFamily="2" charset="-122"/>
              <a:sym typeface="宋体" panose="02010600030101010101" pitchFamily="2" charset="-122"/>
            </a:endParaRPr>
          </a:p>
        </p:txBody>
      </p:sp>
      <p:sp>
        <p:nvSpPr>
          <p:cNvPr id="15" name="Freeform 15"/>
          <p:cNvSpPr/>
          <p:nvPr/>
        </p:nvSpPr>
        <p:spPr>
          <a:xfrm>
            <a:off x="9317941" y="3021736"/>
            <a:ext cx="827278" cy="827278"/>
          </a:xfrm>
          <a:custGeom>
            <a:avLst/>
            <a:gdLst/>
            <a:ahLst/>
            <a:cxnLst/>
            <a:rect l="l" t="t" r="r" b="b"/>
            <a:pathLst>
              <a:path w="1654556" h="1654556">
                <a:moveTo>
                  <a:pt x="0" y="827278"/>
                </a:moveTo>
                <a:cubicBezTo>
                  <a:pt x="0" y="370332"/>
                  <a:pt x="370332" y="0"/>
                  <a:pt x="827278" y="0"/>
                </a:cubicBezTo>
                <a:cubicBezTo>
                  <a:pt x="1284224" y="0"/>
                  <a:pt x="1654556" y="370332"/>
                  <a:pt x="1654556" y="827278"/>
                </a:cubicBezTo>
                <a:cubicBezTo>
                  <a:pt x="1654556" y="1284224"/>
                  <a:pt x="1284224" y="1654556"/>
                  <a:pt x="827278" y="1654556"/>
                </a:cubicBezTo>
                <a:cubicBezTo>
                  <a:pt x="370332" y="1654556"/>
                  <a:pt x="0" y="1284097"/>
                  <a:pt x="0" y="827278"/>
                </a:cubicBezTo>
                <a:close/>
              </a:path>
            </a:pathLst>
          </a:custGeom>
          <a:solidFill>
            <a:srgbClr val="F0C1D5"/>
          </a:solidFill>
        </p:spPr>
        <p:txBody>
          <a:bodyP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sp>
        <p:nvSpPr>
          <p:cNvPr id="16" name="Freeform 16"/>
          <p:cNvSpPr/>
          <p:nvPr/>
        </p:nvSpPr>
        <p:spPr>
          <a:xfrm>
            <a:off x="9311591" y="3015386"/>
            <a:ext cx="839978" cy="839978"/>
          </a:xfrm>
          <a:custGeom>
            <a:avLst/>
            <a:gdLst/>
            <a:ahLst/>
            <a:cxnLst/>
            <a:rect l="l" t="t" r="r" b="b"/>
            <a:pathLst>
              <a:path w="1679956" h="1679956">
                <a:moveTo>
                  <a:pt x="0" y="839978"/>
                </a:moveTo>
                <a:cubicBezTo>
                  <a:pt x="0" y="376047"/>
                  <a:pt x="376047" y="0"/>
                  <a:pt x="839978" y="0"/>
                </a:cubicBezTo>
                <a:lnTo>
                  <a:pt x="839978" y="12700"/>
                </a:lnTo>
                <a:lnTo>
                  <a:pt x="839978" y="0"/>
                </a:lnTo>
                <a:cubicBezTo>
                  <a:pt x="1303909" y="0"/>
                  <a:pt x="1679956" y="376047"/>
                  <a:pt x="1679956" y="839978"/>
                </a:cubicBezTo>
                <a:lnTo>
                  <a:pt x="1667256" y="839978"/>
                </a:lnTo>
                <a:lnTo>
                  <a:pt x="1679956" y="839978"/>
                </a:lnTo>
                <a:cubicBezTo>
                  <a:pt x="1679956" y="1303909"/>
                  <a:pt x="1303909" y="1679956"/>
                  <a:pt x="839978" y="1679956"/>
                </a:cubicBezTo>
                <a:lnTo>
                  <a:pt x="839978" y="1667256"/>
                </a:lnTo>
                <a:lnTo>
                  <a:pt x="839978" y="1679956"/>
                </a:lnTo>
                <a:cubicBezTo>
                  <a:pt x="376047" y="1679829"/>
                  <a:pt x="0" y="1303782"/>
                  <a:pt x="0" y="839978"/>
                </a:cubicBezTo>
                <a:lnTo>
                  <a:pt x="12700" y="839978"/>
                </a:lnTo>
                <a:lnTo>
                  <a:pt x="23495" y="846709"/>
                </a:lnTo>
                <a:cubicBezTo>
                  <a:pt x="20447" y="851535"/>
                  <a:pt x="14605" y="853694"/>
                  <a:pt x="9271" y="852170"/>
                </a:cubicBezTo>
                <a:cubicBezTo>
                  <a:pt x="3937" y="850646"/>
                  <a:pt x="0" y="845566"/>
                  <a:pt x="0" y="839978"/>
                </a:cubicBezTo>
                <a:moveTo>
                  <a:pt x="25400" y="839978"/>
                </a:moveTo>
                <a:lnTo>
                  <a:pt x="12700" y="839978"/>
                </a:lnTo>
                <a:lnTo>
                  <a:pt x="1905" y="833120"/>
                </a:lnTo>
                <a:cubicBezTo>
                  <a:pt x="4953" y="828294"/>
                  <a:pt x="10795" y="826135"/>
                  <a:pt x="16129" y="827659"/>
                </a:cubicBezTo>
                <a:cubicBezTo>
                  <a:pt x="21463" y="829183"/>
                  <a:pt x="25273" y="834263"/>
                  <a:pt x="25273" y="839851"/>
                </a:cubicBezTo>
                <a:cubicBezTo>
                  <a:pt x="25273" y="1289685"/>
                  <a:pt x="389890" y="1654429"/>
                  <a:pt x="839851" y="1654429"/>
                </a:cubicBezTo>
                <a:cubicBezTo>
                  <a:pt x="1289812" y="1654429"/>
                  <a:pt x="1654429" y="1289812"/>
                  <a:pt x="1654429" y="839851"/>
                </a:cubicBezTo>
                <a:cubicBezTo>
                  <a:pt x="1654429" y="389890"/>
                  <a:pt x="1289812" y="25400"/>
                  <a:pt x="839978" y="25400"/>
                </a:cubicBezTo>
                <a:lnTo>
                  <a:pt x="839978" y="12700"/>
                </a:lnTo>
                <a:lnTo>
                  <a:pt x="839978" y="25400"/>
                </a:lnTo>
                <a:cubicBezTo>
                  <a:pt x="390017" y="25400"/>
                  <a:pt x="25400" y="390017"/>
                  <a:pt x="25400" y="839978"/>
                </a:cubicBezTo>
                <a:close/>
              </a:path>
            </a:pathLst>
          </a:custGeom>
          <a:solidFill>
            <a:srgbClr val="F0C1D5"/>
          </a:solidFill>
        </p:spPr>
        <p:txBody>
          <a:bodyPr>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p:txBody>
      </p:sp>
      <p:sp>
        <p:nvSpPr>
          <p:cNvPr id="17" name="TextBox 17"/>
          <p:cNvSpPr txBox="1"/>
          <p:nvPr/>
        </p:nvSpPr>
        <p:spPr>
          <a:xfrm>
            <a:off x="9311591" y="3234998"/>
            <a:ext cx="839928" cy="400050"/>
          </a:xfrm>
          <a:prstGeom prst="rect">
            <a:avLst/>
          </a:prstGeom>
        </p:spPr>
        <p:txBody>
          <a:bodyPr lIns="0" tIns="0" rIns="0" bIns="0" rtlCol="0" anchor="t">
            <a:normAutofit fontScale="25000"/>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a:pPr algn="ctr">
              <a:lnSpc>
                <a:spcPts val="3200"/>
              </a:lnSpc>
              <a:spcBef>
                <a:spcPct val="0"/>
              </a:spcBef>
            </a:pPr>
            <a:r>
              <a:rPr lang="zh-CN" sz="2665" spc="74">
                <a:solidFill>
                  <a:srgbClr val="E8E7E3"/>
                </a:solidFill>
                <a:latin typeface="宋体" panose="02010600030101010101" pitchFamily="2" charset="-122"/>
                <a:sym typeface="宋体" panose="02010600030101010101" pitchFamily="2" charset="-122"/>
              </a:rPr>
              <a:t>3</a:t>
            </a:r>
            <a:endParaRPr lang="zh-CN" sz="2665" spc="74">
              <a:solidFill>
                <a:srgbClr val="E8E7E3"/>
              </a:solidFill>
              <a:latin typeface="宋体" panose="02010600030101010101" pitchFamily="2" charset="-122"/>
              <a:sym typeface="宋体" panose="02010600030101010101" pitchFamily="2" charset="-122"/>
            </a:endParaRPr>
          </a:p>
        </p:txBody>
      </p:sp>
      <p:sp>
        <p:nvSpPr>
          <p:cNvPr id="18" name="TextBox 18"/>
          <p:cNvSpPr txBox="1"/>
          <p:nvPr/>
        </p:nvSpPr>
        <p:spPr>
          <a:xfrm>
            <a:off x="1165507" y="4099219"/>
            <a:ext cx="2589875" cy="1119468"/>
          </a:xfrm>
          <a:prstGeom prst="rect">
            <a:avLst/>
          </a:prstGeom>
        </p:spPr>
        <p:txBody>
          <a:bodyPr lIns="0" tIns="0" rIns="0" bIns="0" rtlCol="0" anchor="t">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a:pPr algn="ctr">
              <a:lnSpc>
                <a:spcPts val="1800"/>
              </a:lnSpc>
              <a:spcBef>
                <a:spcPct val="0"/>
              </a:spcBef>
            </a:pPr>
            <a:r>
              <a:rPr lang="zh-CN" altLang="en-US">
                <a:solidFill>
                  <a:srgbClr val="000000"/>
                </a:solidFill>
                <a:latin typeface="宋体" panose="02010600030101010101" pitchFamily="2" charset="-122"/>
                <a:ea typeface="思源黑体 2"/>
                <a:sym typeface="宋体" panose="02010600030101010101" pitchFamily="2" charset="-122"/>
              </a:rPr>
              <a:t>结膜性胸膜炎是一种较少见的胸膜炎类型，具有其独特的发病机制和临床表现</a:t>
            </a:r>
            <a:endParaRPr lang="zh-CN" altLang="en-US">
              <a:solidFill>
                <a:srgbClr val="000000"/>
              </a:solidFill>
              <a:latin typeface="宋体" panose="02010600030101010101" pitchFamily="2" charset="-122"/>
              <a:ea typeface="思源黑体 2"/>
              <a:sym typeface="宋体" panose="02010600030101010101" pitchFamily="2" charset="-122"/>
            </a:endParaRPr>
          </a:p>
        </p:txBody>
      </p:sp>
      <p:sp>
        <p:nvSpPr>
          <p:cNvPr id="19" name="TextBox 19"/>
          <p:cNvSpPr txBox="1"/>
          <p:nvPr/>
        </p:nvSpPr>
        <p:spPr>
          <a:xfrm>
            <a:off x="4801063" y="2168700"/>
            <a:ext cx="2589875" cy="1066298"/>
          </a:xfrm>
          <a:prstGeom prst="rect">
            <a:avLst/>
          </a:prstGeom>
        </p:spPr>
        <p:txBody>
          <a:bodyPr lIns="0" tIns="0" rIns="0" bIns="0" rtlCol="0" anchor="b">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a:pPr algn="ctr">
              <a:lnSpc>
                <a:spcPts val="1800"/>
              </a:lnSpc>
              <a:spcBef>
                <a:spcPct val="0"/>
              </a:spcBef>
            </a:pPr>
            <a:r>
              <a:rPr lang="zh-CN" altLang="en-US">
                <a:solidFill>
                  <a:srgbClr val="000000"/>
                </a:solidFill>
                <a:latin typeface="宋体" panose="02010600030101010101" pitchFamily="2" charset="-122"/>
                <a:ea typeface="思源黑体 2"/>
                <a:sym typeface="宋体" panose="02010600030101010101" pitchFamily="2" charset="-122"/>
              </a:rPr>
              <a:t>通过了解其病因、临床表现、诊断和治疗方法，我们可以更好地为患者提供精准有效的治疗</a:t>
            </a:r>
            <a:endParaRPr lang="zh-CN" altLang="en-US">
              <a:solidFill>
                <a:srgbClr val="000000"/>
              </a:solidFill>
              <a:latin typeface="宋体" panose="02010600030101010101" pitchFamily="2" charset="-122"/>
              <a:ea typeface="思源黑体 2"/>
              <a:sym typeface="宋体" panose="02010600030101010101" pitchFamily="2" charset="-122"/>
            </a:endParaRPr>
          </a:p>
        </p:txBody>
      </p:sp>
      <p:sp>
        <p:nvSpPr>
          <p:cNvPr id="20" name="TextBox 20"/>
          <p:cNvSpPr txBox="1"/>
          <p:nvPr/>
        </p:nvSpPr>
        <p:spPr>
          <a:xfrm>
            <a:off x="8436618" y="4099220"/>
            <a:ext cx="2589875" cy="1329498"/>
          </a:xfrm>
          <a:prstGeom prst="rect">
            <a:avLst/>
          </a:prstGeom>
        </p:spPr>
        <p:txBody>
          <a:bodyPr lIns="0" tIns="0" rIns="0" bIns="0" rtlCol="0" anchor="t">
            <a:norm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a:pPr algn="ctr">
              <a:lnSpc>
                <a:spcPts val="1800"/>
              </a:lnSpc>
              <a:spcBef>
                <a:spcPct val="0"/>
              </a:spcBef>
            </a:pPr>
            <a:r>
              <a:rPr lang="zh-CN" altLang="en-US">
                <a:solidFill>
                  <a:srgbClr val="000000"/>
                </a:solidFill>
                <a:latin typeface="宋体" panose="02010600030101010101" pitchFamily="2" charset="-122"/>
                <a:ea typeface="思源黑体 2"/>
                <a:sym typeface="宋体" panose="02010600030101010101" pitchFamily="2" charset="-122"/>
              </a:rPr>
              <a:t>同时，关注预后与随访也是确保患者长期健康的关键</a:t>
            </a:r>
            <a:endParaRPr lang="zh-CN" altLang="en-US">
              <a:solidFill>
                <a:srgbClr val="000000"/>
              </a:solidFill>
              <a:latin typeface="宋体" panose="02010600030101010101" pitchFamily="2" charset="-122"/>
              <a:ea typeface="思源黑体 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28"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a:t>
            </a:r>
            <a:endParaRPr lang="zh-CN" altLang="en-US" sz="2800">
              <a:solidFill>
                <a:srgbClr val="000000"/>
              </a:solidFill>
              <a:latin typeface="宋体" panose="02010600030101010101" pitchFamily="2" charset="-122"/>
              <a:sym typeface="宋体" panose="02010600030101010101" pitchFamily="2" charset="-122"/>
            </a:endParaRPr>
          </a:p>
        </p:txBody>
      </p:sp>
      <p:sp>
        <p:nvSpPr>
          <p:cNvPr id="29"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0"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31" name="New picture"/>
          <p:cNvPicPr/>
          <p:nvPr/>
        </p:nvPicPr>
        <p:blipFill>
          <a:blip r:embed="rId2"/>
          <a:stretch>
            <a:fillRect/>
          </a:stretch>
        </p:blipFill>
        <p:spPr>
          <a:xfrm>
            <a:off x="-991656" y="5976392"/>
            <a:ext cx="3483113" cy="1415798"/>
          </a:xfrm>
          <a:prstGeom prst="rect">
            <a:avLst/>
          </a:prstGeom>
          <a:ln>
            <a:noFill/>
          </a:ln>
        </p:spPr>
      </p:pic>
      <p:pic>
        <p:nvPicPr>
          <p:cNvPr id="32" name="New picture"/>
          <p:cNvPicPr/>
          <p:nvPr/>
        </p:nvPicPr>
        <p:blipFill>
          <a:blip r:embed="rId2"/>
          <a:stretch>
            <a:fillRect/>
          </a:stretch>
        </p:blipFill>
        <p:spPr>
          <a:xfrm rot="-10800000">
            <a:off x="9943044" y="-988600"/>
            <a:ext cx="3483113" cy="1415798"/>
          </a:xfrm>
          <a:prstGeom prst="rect">
            <a:avLst/>
          </a:prstGeom>
          <a:ln>
            <a:noFill/>
          </a:ln>
        </p:spPr>
      </p:pic>
      <p:sp>
        <p:nvSpPr>
          <p:cNvPr id="27" name="灯片编号占位符 5"/>
          <p:cNvSpPr>
            <a:spLocks noGrp="1"/>
          </p:cNvSpPr>
          <p:nvPr>
            <p:ph type="sldNum" sz="quarter" idx="4294967295"/>
          </p:nvPr>
        </p:nvSpPr>
        <p:spPr>
          <a:xfrm>
            <a:off x="8737600" y="13468352"/>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fld id="{0C913308-F349-4B6D-A68A-DD1791B4A57B}" type="slidenum">
              <a:rPr lang="zh-CN" altLang="en-US">
                <a:solidFill>
                  <a:srgbClr val="000000"/>
                </a:solidFill>
                <a:latin typeface="宋体" panose="02010600030101010101" pitchFamily="2" charset="-122"/>
                <a:sym typeface="宋体" panose="02010600030101010101" pitchFamily="2" charset="-122"/>
              </a:rPr>
            </a:fld>
            <a:endParaRPr lang="zh-CN" altLang="en-US">
              <a:solidFill>
                <a:srgbClr val="000000"/>
              </a:solidFill>
              <a:latin typeface="宋体" panose="02010600030101010101" pitchFamily="2" charset="-122"/>
              <a:sym typeface="宋体" panose="02010600030101010101" pitchFamily="2" charset="-122"/>
            </a:endParaRPr>
          </a:p>
        </p:txBody>
      </p:sp>
      <p:pic>
        <p:nvPicPr>
          <p:cNvPr id="10" name="图片 9"/>
          <p:cNvPicPr>
            <a:picLocks noChangeAspect="1"/>
          </p:cNvPicPr>
          <p:nvPr/>
        </p:nvPicPr>
        <p:blipFill>
          <a:blip r:embed="rId3"/>
          <a:stretch>
            <a:fillRect/>
          </a:stretch>
        </p:blipFill>
        <p:spPr>
          <a:xfrm>
            <a:off x="-3864" y="4596271"/>
            <a:ext cx="12192001" cy="4167336"/>
          </a:xfrm>
          <a:prstGeom prst="rect">
            <a:avLst/>
          </a:prstGeom>
          <a:ln>
            <a:noFill/>
          </a:ln>
        </p:spPr>
      </p:pic>
      <p:grpSp>
        <p:nvGrpSpPr>
          <p:cNvPr id="11" name="组合 10"/>
          <p:cNvGrpSpPr/>
          <p:nvPr/>
        </p:nvGrpSpPr>
        <p:grpSpPr>
          <a:xfrm>
            <a:off x="4449445" y="2538226"/>
            <a:ext cx="3293110" cy="0"/>
            <a:chOff x="4469765" y="1429639"/>
            <a:chExt cx="3293110" cy="0"/>
          </a:xfrm>
        </p:grpSpPr>
        <p:cxnSp>
          <p:nvCxnSpPr>
            <p:cNvPr id="12" name="直接连接符 11"/>
            <p:cNvCxnSpPr/>
            <p:nvPr/>
          </p:nvCxnSpPr>
          <p:spPr>
            <a:xfrm>
              <a:off x="6959600" y="1429639"/>
              <a:ext cx="803275" cy="0"/>
            </a:xfrm>
            <a:prstGeom prst="line">
              <a:avLst/>
            </a:prstGeom>
            <a:ln w="15875">
              <a:gradFill>
                <a:gsLst>
                  <a:gs pos="0">
                    <a:srgbClr val="165878"/>
                  </a:gs>
                  <a:gs pos="100000">
                    <a:srgbClr val="165878">
                      <a:alpha val="0"/>
                    </a:srgbClr>
                  </a:gs>
                </a:gsLst>
                <a:lin ang="0" scaled="0"/>
              </a:gradFill>
              <a:headEnd type="diamo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4469765" y="1429639"/>
              <a:ext cx="803275" cy="0"/>
            </a:xfrm>
            <a:prstGeom prst="line">
              <a:avLst/>
            </a:prstGeom>
            <a:ln w="15875">
              <a:gradFill>
                <a:gsLst>
                  <a:gs pos="0">
                    <a:srgbClr val="165878"/>
                  </a:gs>
                  <a:gs pos="100000">
                    <a:srgbClr val="165878">
                      <a:alpha val="0"/>
                    </a:srgbClr>
                  </a:gs>
                </a:gsLst>
                <a:lin ang="0" scaled="0"/>
              </a:gradFill>
              <a:headEnd type="diamond"/>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5372057" y="2250194"/>
            <a:ext cx="144016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zh-CN" sz="2800" b="1" spc="300">
                <a:solidFill>
                  <a:srgbClr val="276482"/>
                </a:solidFill>
                <a:latin typeface="宋体" panose="02010600030101010101" pitchFamily="2" charset="-122"/>
                <a:ea typeface="三极粗极黑简体" panose="00000500000000000000" pitchFamily="2" charset="-122"/>
                <a:sym typeface="宋体" panose="02010600030101010101" pitchFamily="2" charset="-122"/>
              </a:rPr>
              <a:t>XXX</a:t>
            </a:r>
            <a:endParaRPr lang="zh-CN" altLang="en-US" sz="2800" b="1" spc="300">
              <a:solidFill>
                <a:srgbClr val="276482"/>
              </a:solidFill>
              <a:latin typeface="宋体" panose="02010600030101010101" pitchFamily="2" charset="-122"/>
              <a:ea typeface="三极粗极黑简体" panose="00000500000000000000" pitchFamily="2" charset="-122"/>
              <a:sym typeface="宋体" panose="02010600030101010101" pitchFamily="2" charset="-122"/>
            </a:endParaRPr>
          </a:p>
        </p:txBody>
      </p:sp>
      <p:sp>
        <p:nvSpPr>
          <p:cNvPr id="15" name="文本框 14"/>
          <p:cNvSpPr txBox="1"/>
          <p:nvPr/>
        </p:nvSpPr>
        <p:spPr>
          <a:xfrm>
            <a:off x="1685262" y="2880634"/>
            <a:ext cx="8821475"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6000" spc="600">
                <a:solidFill>
                  <a:srgbClr val="276482"/>
                </a:solidFill>
                <a:latin typeface="宋体" panose="02010600030101010101" pitchFamily="2" charset="-122"/>
                <a:ea typeface="三极粗极黑简体" panose="00000500000000000000" pitchFamily="2" charset="-122"/>
                <a:sym typeface="宋体" panose="02010600030101010101" pitchFamily="2" charset="-122"/>
              </a:rPr>
              <a:t>谢谢观看</a:t>
            </a:r>
            <a:endParaRPr lang="zh-CN" altLang="en-US" sz="6000" spc="600">
              <a:solidFill>
                <a:srgbClr val="276482"/>
              </a:solidFill>
              <a:latin typeface="宋体" panose="02010600030101010101" pitchFamily="2" charset="-122"/>
              <a:ea typeface="三极粗极黑简体" panose="00000500000000000000" pitchFamily="2" charset="-122"/>
              <a:sym typeface="宋体" panose="02010600030101010101" pitchFamily="2" charset="-122"/>
            </a:endParaRPr>
          </a:p>
        </p:txBody>
      </p:sp>
      <p:cxnSp>
        <p:nvCxnSpPr>
          <p:cNvPr id="17" name="直接连接符 16"/>
          <p:cNvCxnSpPr/>
          <p:nvPr/>
        </p:nvCxnSpPr>
        <p:spPr>
          <a:xfrm>
            <a:off x="1685262" y="3997550"/>
            <a:ext cx="8784976" cy="0"/>
          </a:xfrm>
          <a:prstGeom prst="line">
            <a:avLst/>
          </a:prstGeom>
          <a:ln w="19050">
            <a:gradFill flip="none">
              <a:gsLst>
                <a:gs pos="0">
                  <a:schemeClr val="bg1">
                    <a:alpha val="58000"/>
                  </a:schemeClr>
                </a:gs>
                <a:gs pos="75000">
                  <a:srgbClr val="6C95AA"/>
                </a:gs>
                <a:gs pos="25000">
                  <a:srgbClr val="8DADBD"/>
                </a:gs>
                <a:gs pos="50000">
                  <a:srgbClr val="276482"/>
                </a:gs>
                <a:gs pos="100000">
                  <a:schemeClr val="bg1">
                    <a:alpha val="55000"/>
                  </a:schemeClr>
                </a:gs>
              </a:gsLst>
              <a:lin ang="0" scaled="1"/>
            </a:gra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5193968" y="4284812"/>
            <a:ext cx="1804064" cy="311459"/>
            <a:chOff x="5193968" y="3573016"/>
            <a:chExt cx="1804064" cy="311459"/>
          </a:xfrm>
        </p:grpSpPr>
        <p:sp>
          <p:nvSpPr>
            <p:cNvPr id="23" name="矩形: 圆角 22"/>
            <p:cNvSpPr/>
            <p:nvPr/>
          </p:nvSpPr>
          <p:spPr>
            <a:xfrm>
              <a:off x="5193968" y="3573016"/>
              <a:ext cx="1804064" cy="311459"/>
            </a:xfrm>
            <a:prstGeom prst="roundRect">
              <a:avLst>
                <a:gd name="adj" fmla="val 26386"/>
              </a:avLst>
            </a:prstGeom>
            <a:solidFill>
              <a:srgbClr val="276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4" name="文本框 23"/>
            <p:cNvSpPr txBox="1"/>
            <p:nvPr/>
          </p:nvSpPr>
          <p:spPr>
            <a:xfrm>
              <a:off x="5193968" y="3573016"/>
              <a:ext cx="1804064"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1400" spc="400">
                  <a:solidFill>
                    <a:schemeClr val="bg1"/>
                  </a:solidFill>
                  <a:latin typeface="宋体" panose="02010600030101010101" pitchFamily="2" charset="-122"/>
                  <a:ea typeface="三极超粗极黑简体" panose="00000500000000000000" pitchFamily="2" charset="-122"/>
                  <a:sym typeface="宋体" panose="02010600030101010101" pitchFamily="2" charset="-122"/>
                </a:rPr>
                <a:t>汇报人：</a:t>
              </a:r>
              <a:r>
                <a:rPr lang="zh-CN" altLang="zh-CN" sz="1400" spc="400">
                  <a:solidFill>
                    <a:schemeClr val="bg1"/>
                  </a:solidFill>
                  <a:latin typeface="宋体" panose="02010600030101010101" pitchFamily="2" charset="-122"/>
                  <a:ea typeface="三极超粗极黑简体" panose="00000500000000000000" pitchFamily="2" charset="-122"/>
                  <a:sym typeface="宋体" panose="02010600030101010101" pitchFamily="2" charset="-122"/>
                </a:rPr>
                <a:t>xxxx</a:t>
              </a:r>
              <a:endParaRPr lang="zh-CN" altLang="en-US" sz="1400" spc="400">
                <a:solidFill>
                  <a:schemeClr val="bg1"/>
                </a:solidFill>
                <a:latin typeface="宋体" panose="02010600030101010101" pitchFamily="2" charset="-122"/>
                <a:ea typeface="三极超粗极黑简体" panose="00000500000000000000" pitchFamily="2" charset="-122"/>
                <a:sym typeface="宋体" panose="02010600030101010101" pitchFamily="2" charset="-122"/>
              </a:endParaRPr>
            </a:p>
          </p:txBody>
        </p:sp>
      </p:grpSp>
    </p:spTree>
    <p:custDataLst>
      <p:tags r:id="rId4"/>
    </p:custDataLst>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rot="5400000">
            <a:off x="2667000" y="-2667000"/>
            <a:ext cx="6858000" cy="12192000"/>
          </a:xfrm>
          <a:prstGeom prst="rect">
            <a:avLst/>
          </a:prstGeom>
          <a:ln>
            <a:noFill/>
          </a:ln>
        </p:spPr>
      </p:pic>
      <p:sp>
        <p:nvSpPr>
          <p:cNvPr id="2" name="文本框 1"/>
          <p:cNvSpPr txBox="1"/>
          <p:nvPr/>
        </p:nvSpPr>
        <p:spPr>
          <a:xfrm>
            <a:off x="2711624" y="2465339"/>
            <a:ext cx="6695256" cy="2547837"/>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r>
              <a:rPr lang="zh-CN" altLang="zh-CN" sz="8000">
                <a:solidFill>
                  <a:srgbClr val="000000"/>
                </a:solidFill>
                <a:latin typeface="宋体" panose="02010600030101010101" pitchFamily="2" charset="-122"/>
                <a:ea typeface="I.Ngaan" panose="02000500000000000000" pitchFamily="2" charset="-122"/>
                <a:sym typeface="宋体" panose="02010600030101010101" pitchFamily="2" charset="-122"/>
              </a:rPr>
              <a:t>引言</a:t>
            </a:r>
            <a:endParaRPr lang="zh-CN" altLang="zh-CN" sz="8000">
              <a:solidFill>
                <a:srgbClr val="000000"/>
              </a:solidFill>
              <a:latin typeface="宋体" panose="02010600030101010101" pitchFamily="2" charset="-122"/>
              <a:ea typeface="I.Ngaan" panose="02000500000000000000"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rLs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35"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引言</a:t>
            </a:r>
            <a:endParaRPr lang="zh-CN" altLang="en-US" sz="2800">
              <a:solidFill>
                <a:srgbClr val="000000"/>
              </a:solidFill>
              <a:latin typeface="宋体" panose="02010600030101010101" pitchFamily="2" charset="-122"/>
              <a:sym typeface="宋体" panose="02010600030101010101" pitchFamily="2" charset="-122"/>
            </a:endParaRPr>
          </a:p>
        </p:txBody>
      </p:sp>
      <p:sp>
        <p:nvSpPr>
          <p:cNvPr id="36"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7"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38" name="New picture"/>
          <p:cNvPicPr/>
          <p:nvPr/>
        </p:nvPicPr>
        <p:blipFill>
          <a:blip r:embed="rId2"/>
          <a:stretch>
            <a:fillRect/>
          </a:stretch>
        </p:blipFill>
        <p:spPr>
          <a:xfrm>
            <a:off x="-991656" y="5976392"/>
            <a:ext cx="3483113" cy="1415798"/>
          </a:xfrm>
          <a:prstGeom prst="rect">
            <a:avLst/>
          </a:prstGeom>
          <a:ln>
            <a:noFill/>
          </a:ln>
        </p:spPr>
      </p:pic>
      <p:pic>
        <p:nvPicPr>
          <p:cNvPr id="39" name="New picture"/>
          <p:cNvPicPr/>
          <p:nvPr/>
        </p:nvPicPr>
        <p:blipFill>
          <a:blip r:embed="rId2"/>
          <a:stretch>
            <a:fillRect/>
          </a:stretch>
        </p:blipFill>
        <p:spPr>
          <a:xfrm rot="-10800000">
            <a:off x="9943044" y="-988600"/>
            <a:ext cx="3483113" cy="1415798"/>
          </a:xfrm>
          <a:prstGeom prst="rect">
            <a:avLst/>
          </a:prstGeom>
          <a:ln>
            <a:noFill/>
          </a:ln>
        </p:spPr>
      </p:pic>
      <p:grpSp>
        <p:nvGrpSpPr>
          <p:cNvPr id="13" name="Group 13"/>
          <p:cNvGrpSpPr/>
          <p:nvPr/>
        </p:nvGrpSpPr>
        <p:grpSpPr>
          <a:xfrm>
            <a:off x="2137025" y="1548528"/>
            <a:ext cx="8094285" cy="2511308"/>
            <a:chOff x="0" y="-47625"/>
            <a:chExt cx="2063765" cy="860425"/>
          </a:xfrm>
        </p:grpSpPr>
        <p:sp>
          <p:nvSpPr>
            <p:cNvPr id="14" name="Freeform 14"/>
            <p:cNvSpPr/>
            <p:nvPr/>
          </p:nvSpPr>
          <p:spPr>
            <a:xfrm>
              <a:off x="0" y="0"/>
              <a:ext cx="2063765" cy="564326"/>
            </a:xfrm>
            <a:custGeom>
              <a:avLst/>
              <a:gdLst/>
              <a:ahLst/>
              <a:cxnLst/>
              <a:rect l="l" t="t" r="r" b="b"/>
              <a:pathLst>
                <a:path w="2063765" h="564326">
                  <a:moveTo>
                    <a:pt x="43700" y="0"/>
                  </a:moveTo>
                  <a:lnTo>
                    <a:pt x="2020065" y="0"/>
                  </a:lnTo>
                  <a:cubicBezTo>
                    <a:pt x="2031655" y="0"/>
                    <a:pt x="2042770" y="4604"/>
                    <a:pt x="2050966" y="12799"/>
                  </a:cubicBezTo>
                  <a:cubicBezTo>
                    <a:pt x="2059161" y="20995"/>
                    <a:pt x="2063765" y="32110"/>
                    <a:pt x="2063765" y="43700"/>
                  </a:cubicBezTo>
                  <a:lnTo>
                    <a:pt x="2063765" y="520627"/>
                  </a:lnTo>
                  <a:cubicBezTo>
                    <a:pt x="2063765" y="532216"/>
                    <a:pt x="2059161" y="543332"/>
                    <a:pt x="2050966" y="551527"/>
                  </a:cubicBezTo>
                  <a:cubicBezTo>
                    <a:pt x="2042770" y="559722"/>
                    <a:pt x="2031655" y="564326"/>
                    <a:pt x="2020065" y="564326"/>
                  </a:cubicBezTo>
                  <a:lnTo>
                    <a:pt x="43700" y="564326"/>
                  </a:lnTo>
                  <a:cubicBezTo>
                    <a:pt x="32110" y="564326"/>
                    <a:pt x="20995" y="559722"/>
                    <a:pt x="12799" y="551527"/>
                  </a:cubicBezTo>
                  <a:cubicBezTo>
                    <a:pt x="4604" y="543332"/>
                    <a:pt x="0" y="532216"/>
                    <a:pt x="0" y="520627"/>
                  </a:cubicBezTo>
                  <a:lnTo>
                    <a:pt x="0" y="43700"/>
                  </a:lnTo>
                  <a:cubicBezTo>
                    <a:pt x="0" y="32110"/>
                    <a:pt x="4604" y="20995"/>
                    <a:pt x="12799" y="12799"/>
                  </a:cubicBezTo>
                  <a:cubicBezTo>
                    <a:pt x="20995" y="4604"/>
                    <a:pt x="32110" y="0"/>
                    <a:pt x="43700" y="0"/>
                  </a:cubicBezTo>
                  <a:close/>
                </a:path>
              </a:pathLst>
            </a:custGeom>
            <a:solidFill>
              <a:srgbClr val="F0C1D5"/>
            </a:solidFill>
            <a:ln w="19050">
              <a:solidFill>
                <a:srgbClr val="F0C1D5"/>
              </a:solidFill>
            </a:ln>
          </p:spPr>
          <p:txBody>
            <a:bodyPr/>
            <a:lstStyle/>
            <a:p/>
          </p:txBody>
        </p:sp>
        <p:sp>
          <p:nvSpPr>
            <p:cNvPr id="15" name="TextBox 15"/>
            <p:cNvSpPr txBox="1"/>
            <p:nvPr/>
          </p:nvSpPr>
          <p:spPr>
            <a:xfrm>
              <a:off x="0" y="-47625"/>
              <a:ext cx="812800" cy="860425"/>
            </a:xfrm>
            <a:prstGeom prst="rect">
              <a:avLst/>
            </a:prstGeom>
          </p:spPr>
          <p:txBody>
            <a:bodyPr lIns="29785" tIns="29785" rIns="29785" bIns="2978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p:txBody>
        </p:sp>
      </p:grpSp>
      <p:grpSp>
        <p:nvGrpSpPr>
          <p:cNvPr id="16" name="Group 16"/>
          <p:cNvGrpSpPr/>
          <p:nvPr/>
        </p:nvGrpSpPr>
        <p:grpSpPr>
          <a:xfrm>
            <a:off x="4541272" y="2826516"/>
            <a:ext cx="90589" cy="67413"/>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0C1D5"/>
            </a:solidFill>
          </p:spPr>
          <p:txBody>
            <a:bodyPr/>
            <a:lstStyle/>
            <a:p/>
          </p:txBody>
        </p:sp>
        <p:sp>
          <p:nvSpPr>
            <p:cNvPr id="18" name="TextBox 18"/>
            <p:cNvSpPr txBox="1"/>
            <p:nvPr/>
          </p:nvSpPr>
          <p:spPr>
            <a:xfrm>
              <a:off x="76200" y="28575"/>
              <a:ext cx="660400" cy="708025"/>
            </a:xfrm>
            <a:prstGeom prst="rect">
              <a:avLst/>
            </a:prstGeom>
          </p:spPr>
          <p:txBody>
            <a:bodyPr lIns="29785" tIns="29785" rIns="29785" bIns="2978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p:txBody>
        </p:sp>
      </p:grpSp>
      <p:sp>
        <p:nvSpPr>
          <p:cNvPr id="19" name="TextBox 19"/>
          <p:cNvSpPr txBox="1"/>
          <p:nvPr/>
        </p:nvSpPr>
        <p:spPr>
          <a:xfrm>
            <a:off x="2375108" y="1871580"/>
            <a:ext cx="7630895" cy="1354243"/>
          </a:xfrm>
          <a:prstGeom prst="rect">
            <a:avLst/>
          </a:prstGeom>
        </p:spPr>
        <p:txBody>
          <a:bodyPr lIns="0" tIns="0" rIns="0" bIns="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r>
              <a:rPr lang="zh-CN" altLang="zh-CN" sz="2935">
                <a:solidFill>
                  <a:schemeClr val="bg1"/>
                </a:solidFill>
                <a:latin typeface="宋体" panose="02010600030101010101" pitchFamily="2" charset="-122"/>
                <a:ea typeface="思源宋体-粗体 Bold" panose="02020700000000000000" charset="-122"/>
                <a:sym typeface="宋体" panose="02010600030101010101" pitchFamily="2" charset="-122"/>
              </a:rPr>
              <a:t>结膜性胸膜炎是一种较少见的胸膜炎类型，其特点在于胸膜炎症主要累及胸膜结膜部分</a:t>
            </a:r>
            <a:endParaRPr lang="zh-CN" altLang="zh-CN" sz="2935">
              <a:solidFill>
                <a:schemeClr val="bg1"/>
              </a:solidFill>
              <a:latin typeface="宋体" panose="02010600030101010101" pitchFamily="2" charset="-122"/>
              <a:ea typeface="思源宋体-粗体 Bold" panose="02020700000000000000" charset="-122"/>
              <a:sym typeface="宋体" panose="02010600030101010101" pitchFamily="2" charset="-122"/>
            </a:endParaRPr>
          </a:p>
        </p:txBody>
      </p:sp>
      <p:grpSp>
        <p:nvGrpSpPr>
          <p:cNvPr id="20" name="Group 20"/>
          <p:cNvGrpSpPr/>
          <p:nvPr/>
        </p:nvGrpSpPr>
        <p:grpSpPr>
          <a:xfrm>
            <a:off x="6684903" y="2826516"/>
            <a:ext cx="90589" cy="67413"/>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0C1D5"/>
            </a:solidFill>
          </p:spPr>
          <p:txBody>
            <a:bodyPr/>
            <a:lstStyle/>
            <a:p/>
          </p:txBody>
        </p:sp>
        <p:sp>
          <p:nvSpPr>
            <p:cNvPr id="22" name="TextBox 22"/>
            <p:cNvSpPr txBox="1"/>
            <p:nvPr/>
          </p:nvSpPr>
          <p:spPr>
            <a:xfrm>
              <a:off x="76200" y="28575"/>
              <a:ext cx="660400" cy="708025"/>
            </a:xfrm>
            <a:prstGeom prst="rect">
              <a:avLst/>
            </a:prstGeom>
          </p:spPr>
          <p:txBody>
            <a:bodyPr lIns="29785" tIns="29785" rIns="29785" bIns="2978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p:txBody>
        </p:sp>
      </p:grpSp>
      <p:grpSp>
        <p:nvGrpSpPr>
          <p:cNvPr id="25" name="Group 25"/>
          <p:cNvGrpSpPr/>
          <p:nvPr/>
        </p:nvGrpSpPr>
        <p:grpSpPr>
          <a:xfrm>
            <a:off x="7666020" y="2826516"/>
            <a:ext cx="90589" cy="67413"/>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0C1D5"/>
            </a:solidFill>
          </p:spPr>
          <p:txBody>
            <a:bodyPr/>
            <a:lstStyle/>
            <a:p/>
          </p:txBody>
        </p:sp>
        <p:sp>
          <p:nvSpPr>
            <p:cNvPr id="27" name="TextBox 27"/>
            <p:cNvSpPr txBox="1"/>
            <p:nvPr/>
          </p:nvSpPr>
          <p:spPr>
            <a:xfrm>
              <a:off x="76200" y="28575"/>
              <a:ext cx="660400" cy="708025"/>
            </a:xfrm>
            <a:prstGeom prst="rect">
              <a:avLst/>
            </a:prstGeom>
          </p:spPr>
          <p:txBody>
            <a:bodyPr lIns="29785" tIns="29785" rIns="29785" bIns="2978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p:txBody>
        </p:sp>
      </p:grpSp>
      <p:grpSp>
        <p:nvGrpSpPr>
          <p:cNvPr id="28" name="Group 28"/>
          <p:cNvGrpSpPr/>
          <p:nvPr/>
        </p:nvGrpSpPr>
        <p:grpSpPr>
          <a:xfrm>
            <a:off x="9809652" y="2826516"/>
            <a:ext cx="90589" cy="67413"/>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0C1D5"/>
            </a:solidFill>
          </p:spPr>
          <p:txBody>
            <a:bodyPr/>
            <a:lstStyle/>
            <a:p/>
          </p:txBody>
        </p:sp>
        <p:sp>
          <p:nvSpPr>
            <p:cNvPr id="30" name="TextBox 30"/>
            <p:cNvSpPr txBox="1"/>
            <p:nvPr/>
          </p:nvSpPr>
          <p:spPr>
            <a:xfrm>
              <a:off x="76200" y="28575"/>
              <a:ext cx="660400" cy="708025"/>
            </a:xfrm>
            <a:prstGeom prst="rect">
              <a:avLst/>
            </a:prstGeom>
          </p:spPr>
          <p:txBody>
            <a:bodyPr lIns="29785" tIns="29785" rIns="29785" bIns="2978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p:txBody>
        </p:sp>
      </p:grpSp>
      <p:grpSp>
        <p:nvGrpSpPr>
          <p:cNvPr id="31" name="Group 31"/>
          <p:cNvGrpSpPr/>
          <p:nvPr/>
        </p:nvGrpSpPr>
        <p:grpSpPr>
          <a:xfrm>
            <a:off x="2137025" y="3678755"/>
            <a:ext cx="8094285" cy="2511308"/>
            <a:chOff x="0" y="-47625"/>
            <a:chExt cx="2063765" cy="860425"/>
          </a:xfrm>
        </p:grpSpPr>
        <p:sp>
          <p:nvSpPr>
            <p:cNvPr id="32" name="Freeform 32"/>
            <p:cNvSpPr/>
            <p:nvPr/>
          </p:nvSpPr>
          <p:spPr>
            <a:xfrm>
              <a:off x="0" y="0"/>
              <a:ext cx="2063765" cy="564326"/>
            </a:xfrm>
            <a:custGeom>
              <a:avLst/>
              <a:gdLst/>
              <a:ahLst/>
              <a:cxnLst/>
              <a:rect l="l" t="t" r="r" b="b"/>
              <a:pathLst>
                <a:path w="2063765" h="564326">
                  <a:moveTo>
                    <a:pt x="43700" y="0"/>
                  </a:moveTo>
                  <a:lnTo>
                    <a:pt x="2020065" y="0"/>
                  </a:lnTo>
                  <a:cubicBezTo>
                    <a:pt x="2031655" y="0"/>
                    <a:pt x="2042770" y="4604"/>
                    <a:pt x="2050966" y="12799"/>
                  </a:cubicBezTo>
                  <a:cubicBezTo>
                    <a:pt x="2059161" y="20995"/>
                    <a:pt x="2063765" y="32110"/>
                    <a:pt x="2063765" y="43700"/>
                  </a:cubicBezTo>
                  <a:lnTo>
                    <a:pt x="2063765" y="520627"/>
                  </a:lnTo>
                  <a:cubicBezTo>
                    <a:pt x="2063765" y="532216"/>
                    <a:pt x="2059161" y="543332"/>
                    <a:pt x="2050966" y="551527"/>
                  </a:cubicBezTo>
                  <a:cubicBezTo>
                    <a:pt x="2042770" y="559722"/>
                    <a:pt x="2031655" y="564326"/>
                    <a:pt x="2020065" y="564326"/>
                  </a:cubicBezTo>
                  <a:lnTo>
                    <a:pt x="43700" y="564326"/>
                  </a:lnTo>
                  <a:cubicBezTo>
                    <a:pt x="32110" y="564326"/>
                    <a:pt x="20995" y="559722"/>
                    <a:pt x="12799" y="551527"/>
                  </a:cubicBezTo>
                  <a:cubicBezTo>
                    <a:pt x="4604" y="543332"/>
                    <a:pt x="0" y="532216"/>
                    <a:pt x="0" y="520627"/>
                  </a:cubicBezTo>
                  <a:lnTo>
                    <a:pt x="0" y="43700"/>
                  </a:lnTo>
                  <a:cubicBezTo>
                    <a:pt x="0" y="32110"/>
                    <a:pt x="4604" y="20995"/>
                    <a:pt x="12799" y="12799"/>
                  </a:cubicBezTo>
                  <a:cubicBezTo>
                    <a:pt x="20995" y="4604"/>
                    <a:pt x="32110" y="0"/>
                    <a:pt x="43700" y="0"/>
                  </a:cubicBezTo>
                  <a:close/>
                </a:path>
              </a:pathLst>
            </a:custGeom>
            <a:solidFill>
              <a:srgbClr val="F0C1D5"/>
            </a:solidFill>
            <a:ln w="19050">
              <a:solidFill>
                <a:srgbClr val="F0C1D5"/>
              </a:solidFill>
            </a:ln>
          </p:spPr>
          <p:txBody>
            <a:bodyPr/>
            <a:lstStyle/>
            <a:p/>
          </p:txBody>
        </p:sp>
        <p:sp>
          <p:nvSpPr>
            <p:cNvPr id="33" name="TextBox 33"/>
            <p:cNvSpPr txBox="1"/>
            <p:nvPr/>
          </p:nvSpPr>
          <p:spPr>
            <a:xfrm>
              <a:off x="0" y="-47625"/>
              <a:ext cx="812800" cy="860425"/>
            </a:xfrm>
            <a:prstGeom prst="rect">
              <a:avLst/>
            </a:prstGeom>
          </p:spPr>
          <p:txBody>
            <a:bodyPr lIns="29785" tIns="29785" rIns="29785" bIns="2978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p:txBody>
        </p:sp>
      </p:grpSp>
      <p:sp>
        <p:nvSpPr>
          <p:cNvPr id="34" name="TextBox 34"/>
          <p:cNvSpPr txBox="1"/>
          <p:nvPr/>
        </p:nvSpPr>
        <p:spPr>
          <a:xfrm>
            <a:off x="2547527" y="3964182"/>
            <a:ext cx="7630895" cy="1354243"/>
          </a:xfrm>
          <a:prstGeom prst="rect">
            <a:avLst/>
          </a:prstGeom>
        </p:spPr>
        <p:txBody>
          <a:bodyPr lIns="0" tIns="0" rIns="0" bIns="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r>
              <a:rPr lang="zh-CN" sz="2935">
                <a:solidFill>
                  <a:schemeClr val="bg1"/>
                </a:solidFill>
                <a:latin typeface="宋体" panose="02010600030101010101" pitchFamily="2" charset="-122"/>
                <a:ea typeface="思源宋体-粗体 Bold" panose="02020700000000000000" charset="-122"/>
                <a:sym typeface="宋体" panose="02010600030101010101" pitchFamily="2" charset="-122"/>
              </a:rPr>
              <a:t>尽管其发病率不高，但由于其独特的发病机制和临床表现，对于临床医生来说，了解其诊断和治疗方法显得尤为重要</a:t>
            </a:r>
            <a:endParaRPr lang="zh-CN" sz="2935">
              <a:solidFill>
                <a:schemeClr val="bg1"/>
              </a:solidFill>
              <a:latin typeface="宋体" panose="02010600030101010101" pitchFamily="2" charset="-122"/>
              <a:ea typeface="思源宋体-粗体 Bold" panose="02020700000000000000"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rot="5400000">
            <a:off x="2667000" y="-2667000"/>
            <a:ext cx="6858000" cy="12192000"/>
          </a:xfrm>
          <a:prstGeom prst="rect">
            <a:avLst/>
          </a:prstGeom>
          <a:ln>
            <a:noFill/>
          </a:ln>
        </p:spPr>
      </p:pic>
      <p:sp>
        <p:nvSpPr>
          <p:cNvPr id="2" name="文本框 1"/>
          <p:cNvSpPr txBox="1"/>
          <p:nvPr/>
        </p:nvSpPr>
        <p:spPr>
          <a:xfrm>
            <a:off x="2711624" y="2465339"/>
            <a:ext cx="6695256" cy="2547837"/>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r>
              <a:rPr lang="zh-CN" altLang="zh-CN" sz="8000">
                <a:solidFill>
                  <a:srgbClr val="000000"/>
                </a:solidFill>
                <a:latin typeface="宋体" panose="02010600030101010101" pitchFamily="2" charset="-122"/>
                <a:ea typeface="I.Ngaan" panose="02000500000000000000" pitchFamily="2" charset="-122"/>
                <a:sym typeface="宋体" panose="02010600030101010101" pitchFamily="2" charset="-122"/>
              </a:rPr>
              <a:t>结膜性胸膜炎的病因</a:t>
            </a:r>
            <a:endParaRPr lang="zh-CN" altLang="zh-CN" sz="8000">
              <a:solidFill>
                <a:srgbClr val="000000"/>
              </a:solidFill>
              <a:latin typeface="宋体" panose="02010600030101010101" pitchFamily="2" charset="-122"/>
              <a:ea typeface="I.Ngaan" panose="02000500000000000000"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rLs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9"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结膜性胸膜炎的病因</a:t>
            </a:r>
            <a:endParaRPr lang="zh-CN" altLang="en-US" sz="2800">
              <a:solidFill>
                <a:srgbClr val="000000"/>
              </a:solidFill>
              <a:latin typeface="宋体" panose="02010600030101010101" pitchFamily="2" charset="-122"/>
              <a:sym typeface="宋体" panose="02010600030101010101" pitchFamily="2" charset="-122"/>
            </a:endParaRPr>
          </a:p>
        </p:txBody>
      </p:sp>
      <p:sp>
        <p:nvSpPr>
          <p:cNvPr id="8"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 name="Picture 4"/>
          <p:cNvPicPr>
            <a:picLocks noChangeAspect="1"/>
          </p:cNvPicPr>
          <p:nvPr/>
        </p:nvPicPr>
        <p:blipFill>
          <a:blip r:embed="rId2">
            <a:alphaModFix amt="44999"/>
          </a:blip>
          <a:stretch>
            <a:fillRect/>
          </a:stretch>
        </p:blipFill>
        <p:spPr>
          <a:xfrm>
            <a:off x="-991656" y="5976392"/>
            <a:ext cx="3483113" cy="1415798"/>
          </a:xfrm>
          <a:prstGeom prst="rect">
            <a:avLst/>
          </a:prstGeom>
          <a:ln>
            <a:noFill/>
          </a:ln>
        </p:spPr>
      </p:pic>
      <p:pic>
        <p:nvPicPr>
          <p:cNvPr id="6" name="Picture 6"/>
          <p:cNvPicPr>
            <a:picLocks noChangeAspect="1"/>
          </p:cNvPicPr>
          <p:nvPr/>
        </p:nvPicPr>
        <p:blipFill>
          <a:blip r:embed="rId2">
            <a:alphaModFix amt="44999"/>
          </a:blip>
          <a:stretch>
            <a:fillRect/>
          </a:stretch>
        </p:blipFill>
        <p:spPr>
          <a:xfrm rot="-10800000">
            <a:off x="9943044" y="-988600"/>
            <a:ext cx="3483113" cy="1415798"/>
          </a:xfrm>
          <a:prstGeom prst="rect">
            <a:avLst/>
          </a:prstGeom>
          <a:ln>
            <a:noFill/>
          </a:ln>
        </p:spPr>
      </p:pic>
      <p:sp>
        <p:nvSpPr>
          <p:cNvPr id="10" name="New shape"/>
          <p:cNvSpPr/>
          <p:nvPr/>
        </p:nvSpPr>
        <p:spPr>
          <a:xfrm>
            <a:off x="1117600" y="2362200"/>
            <a:ext cx="635000" cy="63500"/>
          </a:xfrm>
          <a:prstGeom prst="rect">
            <a:avLst/>
          </a:prstGeom>
          <a:solidFill>
            <a:srgbClr val="F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1117600" y="2006600"/>
            <a:ext cx="233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0000" lnSpcReduction="20000"/>
          </a:bodyPr>
          <a:lstStyle/>
          <a:p>
            <a:pPr indent="0" algn="l">
              <a:lnSpc>
                <a:spcPct val="100000"/>
              </a:lnSpc>
            </a:pPr>
            <a:r>
              <a:rPr sz="3000" b="1">
                <a:solidFill>
                  <a:srgbClr val="000000"/>
                </a:solidFill>
                <a:latin typeface="宋体" panose="02010600030101010101" pitchFamily="2" charset="-122"/>
              </a:rPr>
              <a:t>1. 感染</a:t>
            </a:r>
            <a:endParaRPr sz="3000" b="1">
              <a:solidFill>
                <a:srgbClr val="000000"/>
              </a:solidFill>
              <a:latin typeface="宋体" panose="02010600030101010101" pitchFamily="2" charset="-122"/>
            </a:endParaRPr>
          </a:p>
        </p:txBody>
      </p:sp>
      <p:sp>
        <p:nvSpPr>
          <p:cNvPr id="13" name="New shape"/>
          <p:cNvSpPr/>
          <p:nvPr/>
        </p:nvSpPr>
        <p:spPr>
          <a:xfrm>
            <a:off x="1117600" y="2451100"/>
            <a:ext cx="2336800" cy="30861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lnSpcReduction="20000"/>
          </a:bodyPr>
          <a:lstStyle/>
          <a:p>
            <a:pPr indent="0" algn="l">
              <a:lnSpc>
                <a:spcPct val="125000"/>
              </a:lnSpc>
            </a:pPr>
            <a:r>
              <a:rPr sz="2100" b="0">
                <a:solidFill>
                  <a:srgbClr val="000000"/>
                </a:solidFill>
                <a:latin typeface="宋体" panose="02010600030101010101" pitchFamily="2" charset="-122"/>
              </a:rPr>
              <a:t>结膜性胸膜炎可由多种病原体引起，包括细菌、病毒、真菌和寄生虫等。其中，结核分枝杆菌是最常见的病原体之一，结核性结膜炎可累及胸膜结膜导致结核性胸膜炎</a:t>
            </a:r>
            <a:endParaRPr sz="2100" b="0">
              <a:solidFill>
                <a:srgbClr val="000000"/>
              </a:solidFill>
              <a:latin typeface="宋体" panose="02010600030101010101" pitchFamily="2" charset="-122"/>
            </a:endParaRPr>
          </a:p>
        </p:txBody>
      </p:sp>
      <p:pic>
        <p:nvPicPr>
          <p:cNvPr id="2" name="图片 1" descr="胸膜炎"/>
          <p:cNvPicPr>
            <a:picLocks noChangeAspect="1"/>
          </p:cNvPicPr>
          <p:nvPr/>
        </p:nvPicPr>
        <p:blipFill>
          <a:blip r:embed="rId3"/>
          <a:stretch>
            <a:fillRect/>
          </a:stretch>
        </p:blipFill>
        <p:spPr>
          <a:xfrm>
            <a:off x="3863975" y="1628775"/>
            <a:ext cx="7499985" cy="46755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 fill="hold"/>
                                        <p:tgtEl>
                                          <p:spTgt spid="12"/>
                                        </p:tgtEl>
                                        <p:attrNameLst>
                                          <p:attrName>ppt_w</p:attrName>
                                        </p:attrNameLst>
                                      </p:cBhvr>
                                      <p:tavLst>
                                        <p:tav tm="0">
                                          <p:val>
                                            <p:fltVal val="0"/>
                                          </p:val>
                                        </p:tav>
                                        <p:tav tm="100000">
                                          <p:val>
                                            <p:strVal val="#ppt_w"/>
                                          </p:val>
                                        </p:tav>
                                      </p:tavLst>
                                    </p:anim>
                                    <p:anim calcmode="lin" valueType="num">
                                      <p:cBhvr>
                                        <p:cTn id="13" dur="2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00" fill="hold"/>
                                        <p:tgtEl>
                                          <p:spTgt spid="13"/>
                                        </p:tgtEl>
                                        <p:attrNameLst>
                                          <p:attrName>ppt_w</p:attrName>
                                        </p:attrNameLst>
                                      </p:cBhvr>
                                      <p:tavLst>
                                        <p:tav tm="0">
                                          <p:val>
                                            <p:fltVal val="0"/>
                                          </p:val>
                                        </p:tav>
                                        <p:tav tm="100000">
                                          <p:val>
                                            <p:strVal val="#ppt_w"/>
                                          </p:val>
                                        </p:tav>
                                      </p:tavLst>
                                    </p:anim>
                                    <p:anim calcmode="lin" valueType="num">
                                      <p:cBhvr>
                                        <p:cTn id="18" dur="2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2" animBg="1"/>
      <p:bldP spid="13"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9"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结膜性胸膜炎的病因</a:t>
            </a:r>
            <a:endParaRPr lang="zh-CN" altLang="en-US" sz="2800">
              <a:solidFill>
                <a:srgbClr val="000000"/>
              </a:solidFill>
              <a:latin typeface="宋体" panose="02010600030101010101" pitchFamily="2" charset="-122"/>
              <a:sym typeface="宋体" panose="02010600030101010101" pitchFamily="2" charset="-122"/>
            </a:endParaRPr>
          </a:p>
        </p:txBody>
      </p:sp>
      <p:sp>
        <p:nvSpPr>
          <p:cNvPr id="8"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 name="Picture 4"/>
          <p:cNvPicPr>
            <a:picLocks noChangeAspect="1"/>
          </p:cNvPicPr>
          <p:nvPr/>
        </p:nvPicPr>
        <p:blipFill>
          <a:blip r:embed="rId2">
            <a:alphaModFix amt="44999"/>
          </a:blip>
          <a:stretch>
            <a:fillRect/>
          </a:stretch>
        </p:blipFill>
        <p:spPr>
          <a:xfrm>
            <a:off x="-991656" y="5976392"/>
            <a:ext cx="3483113" cy="1415798"/>
          </a:xfrm>
          <a:prstGeom prst="rect">
            <a:avLst/>
          </a:prstGeom>
          <a:ln>
            <a:noFill/>
          </a:ln>
        </p:spPr>
      </p:pic>
      <p:pic>
        <p:nvPicPr>
          <p:cNvPr id="6" name="Picture 6"/>
          <p:cNvPicPr>
            <a:picLocks noChangeAspect="1"/>
          </p:cNvPicPr>
          <p:nvPr/>
        </p:nvPicPr>
        <p:blipFill>
          <a:blip r:embed="rId2">
            <a:alphaModFix amt="44999"/>
          </a:blip>
          <a:stretch>
            <a:fillRect/>
          </a:stretch>
        </p:blipFill>
        <p:spPr>
          <a:xfrm rot="-10800000">
            <a:off x="9943044" y="-988600"/>
            <a:ext cx="3483113" cy="1415798"/>
          </a:xfrm>
          <a:prstGeom prst="rect">
            <a:avLst/>
          </a:prstGeom>
          <a:ln>
            <a:noFill/>
          </a:ln>
        </p:spPr>
      </p:pic>
      <p:sp>
        <p:nvSpPr>
          <p:cNvPr id="10" name="New shape"/>
          <p:cNvSpPr/>
          <p:nvPr/>
        </p:nvSpPr>
        <p:spPr>
          <a:xfrm>
            <a:off x="8737600" y="2705100"/>
            <a:ext cx="635000" cy="63500"/>
          </a:xfrm>
          <a:prstGeom prst="rect">
            <a:avLst/>
          </a:prstGeom>
          <a:solidFill>
            <a:srgbClr val="F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New picture"/>
          <p:cNvPicPr/>
          <p:nvPr/>
        </p:nvPicPr>
        <p:blipFill>
          <a:blip r:embed="rId3"/>
          <a:stretch>
            <a:fillRect/>
          </a:stretch>
        </p:blipFill>
        <p:spPr>
          <a:xfrm>
            <a:off x="1447800" y="1397000"/>
            <a:ext cx="6743700" cy="4749800"/>
          </a:xfrm>
          <a:prstGeom prst="rect">
            <a:avLst/>
          </a:prstGeom>
          <a:ln>
            <a:solidFill>
              <a:srgbClr val="FFFFFF">
                <a:alpha val="0"/>
              </a:srgbClr>
            </a:solidFill>
          </a:ln>
        </p:spPr>
      </p:pic>
      <p:sp>
        <p:nvSpPr>
          <p:cNvPr id="12" name="New shape"/>
          <p:cNvSpPr/>
          <p:nvPr/>
        </p:nvSpPr>
        <p:spPr>
          <a:xfrm>
            <a:off x="8737600" y="2349500"/>
            <a:ext cx="233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indent="0" algn="l">
              <a:lnSpc>
                <a:spcPct val="100000"/>
              </a:lnSpc>
            </a:pPr>
            <a:r>
              <a:rPr sz="3000" b="1">
                <a:solidFill>
                  <a:srgbClr val="000000"/>
                </a:solidFill>
                <a:latin typeface="宋体" panose="02010600030101010101" pitchFamily="2" charset="-122"/>
              </a:rPr>
              <a:t>2. 非感染性炎症</a:t>
            </a:r>
            <a:endParaRPr sz="3000" b="1">
              <a:solidFill>
                <a:srgbClr val="000000"/>
              </a:solidFill>
              <a:latin typeface="宋体" panose="02010600030101010101" pitchFamily="2" charset="-122"/>
            </a:endParaRPr>
          </a:p>
        </p:txBody>
      </p:sp>
      <p:sp>
        <p:nvSpPr>
          <p:cNvPr id="13" name="New shape"/>
          <p:cNvSpPr/>
          <p:nvPr/>
        </p:nvSpPr>
        <p:spPr>
          <a:xfrm>
            <a:off x="8737600" y="2794000"/>
            <a:ext cx="2336800" cy="24003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lnSpcReduction="20000"/>
          </a:bodyPr>
          <a:lstStyle/>
          <a:p>
            <a:pPr indent="0" algn="l">
              <a:lnSpc>
                <a:spcPct val="125000"/>
              </a:lnSpc>
            </a:pPr>
            <a:r>
              <a:rPr sz="2100" b="0">
                <a:solidFill>
                  <a:srgbClr val="000000"/>
                </a:solidFill>
                <a:latin typeface="宋体" panose="02010600030101010101" pitchFamily="2" charset="-122"/>
              </a:rPr>
              <a:t>自身免疫性疾病、药物过敏、肿瘤等也可引起结膜性胸膜炎。这些非感染性因素导致的胸膜炎通常具有不同的临床特点和治疗方法</a:t>
            </a:r>
            <a:endParaRPr sz="2100" b="0">
              <a:solidFill>
                <a:srgbClr val="00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1"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00" fill="hold"/>
                                        <p:tgtEl>
                                          <p:spTgt spid="11"/>
                                        </p:tgtEl>
                                        <p:attrNameLst>
                                          <p:attrName>ppt_w</p:attrName>
                                        </p:attrNameLst>
                                      </p:cBhvr>
                                      <p:tavLst>
                                        <p:tav tm="0">
                                          <p:val>
                                            <p:fltVal val="0"/>
                                          </p:val>
                                        </p:tav>
                                        <p:tav tm="100000">
                                          <p:val>
                                            <p:strVal val="#ppt_w"/>
                                          </p:val>
                                        </p:tav>
                                      </p:tavLst>
                                    </p:anim>
                                    <p:anim calcmode="lin" valueType="num">
                                      <p:cBhvr>
                                        <p:cTn id="13" dur="2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2"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200" fill="hold"/>
                                        <p:tgtEl>
                                          <p:spTgt spid="12"/>
                                        </p:tgtEl>
                                        <p:attrNameLst>
                                          <p:attrName>ppt_w</p:attrName>
                                        </p:attrNameLst>
                                      </p:cBhvr>
                                      <p:tavLst>
                                        <p:tav tm="0">
                                          <p:val>
                                            <p:fltVal val="0"/>
                                          </p:val>
                                        </p:tav>
                                        <p:tav tm="100000">
                                          <p:val>
                                            <p:strVal val="#ppt_w"/>
                                          </p:val>
                                        </p:tav>
                                      </p:tavLst>
                                    </p:anim>
                                    <p:anim calcmode="lin" valueType="num">
                                      <p:cBhvr>
                                        <p:cTn id="18" dur="200" fill="hold"/>
                                        <p:tgtEl>
                                          <p:spTgt spid="1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3"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200" fill="hold"/>
                                        <p:tgtEl>
                                          <p:spTgt spid="13"/>
                                        </p:tgtEl>
                                        <p:attrNameLst>
                                          <p:attrName>ppt_w</p:attrName>
                                        </p:attrNameLst>
                                      </p:cBhvr>
                                      <p:tavLst>
                                        <p:tav tm="0">
                                          <p:val>
                                            <p:fltVal val="0"/>
                                          </p:val>
                                        </p:tav>
                                        <p:tav tm="100000">
                                          <p:val>
                                            <p:strVal val="#ppt_w"/>
                                          </p:val>
                                        </p:tav>
                                      </p:tavLst>
                                    </p:anim>
                                    <p:anim calcmode="lin" valueType="num">
                                      <p:cBhvr>
                                        <p:cTn id="23" dur="2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animBg="1"/>
      <p:bldP spid="12" grpId="2" animBg="1"/>
      <p:bldP spid="13"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rot="5400000">
            <a:off x="2667000" y="-2667000"/>
            <a:ext cx="6858000" cy="12192000"/>
          </a:xfrm>
          <a:prstGeom prst="rect">
            <a:avLst/>
          </a:prstGeom>
          <a:ln>
            <a:noFill/>
          </a:ln>
        </p:spPr>
      </p:pic>
      <p:sp>
        <p:nvSpPr>
          <p:cNvPr id="2" name="文本框 1"/>
          <p:cNvSpPr txBox="1"/>
          <p:nvPr/>
        </p:nvSpPr>
        <p:spPr>
          <a:xfrm>
            <a:off x="2711624" y="2465339"/>
            <a:ext cx="6695256" cy="2547837"/>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r>
              <a:rPr lang="zh-CN" altLang="zh-CN" sz="8000">
                <a:solidFill>
                  <a:srgbClr val="000000"/>
                </a:solidFill>
                <a:latin typeface="宋体" panose="02010600030101010101" pitchFamily="2" charset="-122"/>
                <a:ea typeface="I.Ngaan" panose="02000500000000000000" pitchFamily="2" charset="-122"/>
                <a:sym typeface="宋体" panose="02010600030101010101" pitchFamily="2" charset="-122"/>
              </a:rPr>
              <a:t>结膜性胸膜炎的临床表现</a:t>
            </a:r>
            <a:endParaRPr lang="zh-CN" altLang="zh-CN" sz="8000">
              <a:solidFill>
                <a:srgbClr val="000000"/>
              </a:solidFill>
              <a:latin typeface="宋体" panose="02010600030101010101" pitchFamily="2" charset="-122"/>
              <a:ea typeface="I.Ngaan" panose="02000500000000000000"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rLs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tretch>
            <a:fillRect/>
          </a:stretch>
        </a:blipFill>
        <a:effectLst/>
      </p:bgPr>
    </p:bg>
    <p:spTree>
      <p:nvGrpSpPr>
        <p:cNvPr id="1" name=""/>
        <p:cNvGrpSpPr/>
        <p:nvPr/>
      </p:nvGrpSpPr>
      <p:grpSpPr>
        <a:xfrm>
          <a:off x="0" y="0"/>
          <a:ext cx="0" cy="0"/>
          <a:chOff x="0" y="0"/>
          <a:chExt cx="0" cy="0"/>
        </a:xfrm>
      </p:grpSpPr>
      <p:sp>
        <p:nvSpPr>
          <p:cNvPr id="9" name="文本框 2"/>
          <p:cNvSpPr txBox="1"/>
          <p:nvPr/>
        </p:nvSpPr>
        <p:spPr>
          <a:xfrm>
            <a:off x="506095" y="443230"/>
            <a:ext cx="11206480" cy="589915"/>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en-US" sz="2800">
                <a:solidFill>
                  <a:srgbClr val="000000"/>
                </a:solidFill>
                <a:latin typeface="宋体" panose="02010600030101010101" pitchFamily="2" charset="-122"/>
                <a:sym typeface="宋体" panose="02010600030101010101" pitchFamily="2" charset="-122"/>
              </a:rPr>
              <a:t>结膜性胸膜炎的临床表现</a:t>
            </a:r>
            <a:endParaRPr lang="zh-CN" altLang="en-US" sz="2800">
              <a:solidFill>
                <a:srgbClr val="000000"/>
              </a:solidFill>
              <a:latin typeface="宋体" panose="02010600030101010101" pitchFamily="2" charset="-122"/>
              <a:sym typeface="宋体" panose="02010600030101010101" pitchFamily="2" charset="-122"/>
            </a:endParaRPr>
          </a:p>
        </p:txBody>
      </p:sp>
      <p:sp>
        <p:nvSpPr>
          <p:cNvPr id="8" name="Picture 2"/>
          <p:cNvSpPr/>
          <p:nvPr/>
        </p:nvSpPr>
        <p:spPr>
          <a:xfrm rot="12245851">
            <a:off x="7927212" y="3160970"/>
            <a:ext cx="8874013" cy="7504895"/>
          </a:xfrm>
          <a:custGeom>
            <a:avLst/>
            <a:gdLst>
              <a:gd name="connsiteX0" fmla="*/ 5357190 w 8874013"/>
              <a:gd name="connsiteY0" fmla="*/ 1634205 h 7504895"/>
              <a:gd name="connsiteX1" fmla="*/ 8873573 w 8874013"/>
              <a:gd name="connsiteY1" fmla="*/ 2131619 h 7504895"/>
              <a:gd name="connsiteX2" fmla="*/ 4697238 w 8874013"/>
              <a:gd name="connsiteY2" fmla="*/ 7503022 h 7504895"/>
              <a:gd name="connsiteX3" fmla="*/ 615501 w 8874013"/>
              <a:gd name="connsiteY3" fmla="*/ 755757 h 7504895"/>
              <a:gd name="connsiteX4" fmla="*/ 5357190 w 8874013"/>
              <a:gd name="connsiteY4" fmla="*/ 1634205 h 750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13" h="7504895">
                <a:moveTo>
                  <a:pt x="5357190" y="1634205"/>
                </a:moveTo>
                <a:cubicBezTo>
                  <a:pt x="7932065" y="357378"/>
                  <a:pt x="8845026" y="760793"/>
                  <a:pt x="8873573" y="2131619"/>
                </a:cubicBezTo>
                <a:cubicBezTo>
                  <a:pt x="8902120" y="3502446"/>
                  <a:pt x="7544154" y="7391117"/>
                  <a:pt x="4697238" y="7503022"/>
                </a:cubicBezTo>
                <a:cubicBezTo>
                  <a:pt x="1850322" y="7614926"/>
                  <a:pt x="-1373310" y="2684426"/>
                  <a:pt x="615501" y="755757"/>
                </a:cubicBezTo>
                <a:cubicBezTo>
                  <a:pt x="3052117" y="-1607660"/>
                  <a:pt x="3820101" y="2396832"/>
                  <a:pt x="5357190" y="1634205"/>
                </a:cubicBezTo>
                <a:close/>
              </a:path>
            </a:pathLst>
          </a:custGeom>
          <a:gradFill>
            <a:gsLst>
              <a:gs pos="0">
                <a:srgbClr val="F02F83">
                  <a:alpha val="30196"/>
                </a:srgbClr>
              </a:gs>
              <a:gs pos="99999">
                <a:srgbClr val="FFFFFF"/>
              </a:gs>
            </a:gsLst>
            <a:lin ang="5400000" scaled="1"/>
          </a:gradFill>
          <a:ln w="5595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 name="Picture 3"/>
          <p:cNvSpPr/>
          <p:nvPr/>
        </p:nvSpPr>
        <p:spPr>
          <a:xfrm rot="368549">
            <a:off x="-4557210" y="-2761922"/>
            <a:ext cx="7541822" cy="6378240"/>
          </a:xfrm>
          <a:custGeom>
            <a:avLst/>
            <a:gdLst>
              <a:gd name="connsiteX0" fmla="*/ 4552954 w 7541822"/>
              <a:gd name="connsiteY0" fmla="*/ 1388874 h 6378240"/>
              <a:gd name="connsiteX1" fmla="*/ 7541448 w 7541822"/>
              <a:gd name="connsiteY1" fmla="*/ 1811615 h 6378240"/>
              <a:gd name="connsiteX2" fmla="*/ 3992076 w 7541822"/>
              <a:gd name="connsiteY2" fmla="*/ 6376648 h 6378240"/>
              <a:gd name="connsiteX3" fmla="*/ 523100 w 7541822"/>
              <a:gd name="connsiteY3" fmla="*/ 642301 h 6378240"/>
              <a:gd name="connsiteX4" fmla="*/ 4552954 w 7541822"/>
              <a:gd name="connsiteY4" fmla="*/ 1388874 h 637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22" h="6378240">
                <a:moveTo>
                  <a:pt x="4552954" y="1388874"/>
                </a:moveTo>
                <a:cubicBezTo>
                  <a:pt x="6741282" y="303727"/>
                  <a:pt x="7517187" y="646580"/>
                  <a:pt x="7541448" y="1811615"/>
                </a:cubicBezTo>
                <a:cubicBezTo>
                  <a:pt x="7565710" y="2976649"/>
                  <a:pt x="6411605" y="6281543"/>
                  <a:pt x="3992076" y="6376648"/>
                </a:cubicBezTo>
                <a:cubicBezTo>
                  <a:pt x="1572546" y="6471753"/>
                  <a:pt x="-1167145" y="2281433"/>
                  <a:pt x="523100" y="642301"/>
                </a:cubicBezTo>
                <a:cubicBezTo>
                  <a:pt x="2593925" y="-1366314"/>
                  <a:pt x="3246617" y="2037013"/>
                  <a:pt x="4552954" y="1388874"/>
                </a:cubicBezTo>
                <a:close/>
              </a:path>
            </a:pathLst>
          </a:custGeom>
          <a:gradFill>
            <a:gsLst>
              <a:gs pos="0">
                <a:srgbClr val="F02F83">
                  <a:alpha val="17647"/>
                </a:srgbClr>
              </a:gs>
              <a:gs pos="99999">
                <a:srgbClr val="FFFFFF"/>
              </a:gs>
            </a:gsLst>
            <a:lin ang="5400000" scaled="1"/>
          </a:gradFill>
          <a:ln w="4752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 name="Picture 4"/>
          <p:cNvPicPr>
            <a:picLocks noChangeAspect="1"/>
          </p:cNvPicPr>
          <p:nvPr/>
        </p:nvPicPr>
        <p:blipFill>
          <a:blip r:embed="rId2">
            <a:alphaModFix amt="44999"/>
          </a:blip>
          <a:stretch>
            <a:fillRect/>
          </a:stretch>
        </p:blipFill>
        <p:spPr>
          <a:xfrm>
            <a:off x="-991656" y="5976392"/>
            <a:ext cx="3483113" cy="1415798"/>
          </a:xfrm>
          <a:prstGeom prst="rect">
            <a:avLst/>
          </a:prstGeom>
          <a:ln>
            <a:noFill/>
          </a:ln>
        </p:spPr>
      </p:pic>
      <p:pic>
        <p:nvPicPr>
          <p:cNvPr id="6" name="Picture 6"/>
          <p:cNvPicPr>
            <a:picLocks noChangeAspect="1"/>
          </p:cNvPicPr>
          <p:nvPr/>
        </p:nvPicPr>
        <p:blipFill>
          <a:blip r:embed="rId2">
            <a:alphaModFix amt="44999"/>
          </a:blip>
          <a:stretch>
            <a:fillRect/>
          </a:stretch>
        </p:blipFill>
        <p:spPr>
          <a:xfrm rot="-10800000">
            <a:off x="9943044" y="-988600"/>
            <a:ext cx="3483113" cy="1415798"/>
          </a:xfrm>
          <a:prstGeom prst="rect">
            <a:avLst/>
          </a:prstGeom>
          <a:ln>
            <a:noFill/>
          </a:ln>
        </p:spPr>
      </p:pic>
      <p:sp>
        <p:nvSpPr>
          <p:cNvPr id="10" name="New shape"/>
          <p:cNvSpPr/>
          <p:nvPr/>
        </p:nvSpPr>
        <p:spPr>
          <a:xfrm>
            <a:off x="1117600" y="2197100"/>
            <a:ext cx="635000" cy="63500"/>
          </a:xfrm>
          <a:prstGeom prst="rect">
            <a:avLst/>
          </a:prstGeom>
          <a:solidFill>
            <a:srgbClr val="F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1117600" y="1841500"/>
            <a:ext cx="233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0000" lnSpcReduction="20000"/>
          </a:bodyPr>
          <a:lstStyle/>
          <a:p>
            <a:pPr indent="0" algn="l">
              <a:lnSpc>
                <a:spcPct val="100000"/>
              </a:lnSpc>
            </a:pPr>
            <a:r>
              <a:rPr sz="3000" b="1">
                <a:solidFill>
                  <a:srgbClr val="000000"/>
                </a:solidFill>
                <a:latin typeface="宋体" panose="02010600030101010101" pitchFamily="2" charset="-122"/>
              </a:rPr>
              <a:t>1. 症状</a:t>
            </a:r>
            <a:endParaRPr sz="3000" b="1">
              <a:solidFill>
                <a:srgbClr val="000000"/>
              </a:solidFill>
              <a:latin typeface="宋体" panose="02010600030101010101" pitchFamily="2" charset="-122"/>
            </a:endParaRPr>
          </a:p>
        </p:txBody>
      </p:sp>
      <p:sp>
        <p:nvSpPr>
          <p:cNvPr id="13" name="New shape"/>
          <p:cNvSpPr/>
          <p:nvPr/>
        </p:nvSpPr>
        <p:spPr>
          <a:xfrm>
            <a:off x="1117600" y="2286000"/>
            <a:ext cx="2336800" cy="3429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rgbClr val="000000"/>
                </a:solidFill>
                <a:latin typeface="宋体" panose="02010600030101010101" pitchFamily="2" charset="-122"/>
              </a:rPr>
              <a:t>结膜性胸膜炎的典型症状包括胸痛、呼吸困难和咳嗽。胸痛通常在深呼吸或咳嗽时加重，呼吸困难则随着病情的发展而逐渐加重。此外，患者还可能出现发热、盗汗、乏力等全身症状</a:t>
            </a:r>
            <a:endParaRPr sz="2100" b="0">
              <a:solidFill>
                <a:srgbClr val="000000"/>
              </a:solidFill>
              <a:latin typeface="宋体" panose="02010600030101010101" pitchFamily="2" charset="-122"/>
            </a:endParaRPr>
          </a:p>
        </p:txBody>
      </p:sp>
      <p:pic>
        <p:nvPicPr>
          <p:cNvPr id="2" name="图片 1" descr="胸痛"/>
          <p:cNvPicPr>
            <a:picLocks noChangeAspect="1"/>
          </p:cNvPicPr>
          <p:nvPr/>
        </p:nvPicPr>
        <p:blipFill>
          <a:blip r:embed="rId3"/>
          <a:stretch>
            <a:fillRect/>
          </a:stretch>
        </p:blipFill>
        <p:spPr>
          <a:xfrm>
            <a:off x="3696335" y="1340485"/>
            <a:ext cx="8016240" cy="45091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 fill="hold"/>
                                        <p:tgtEl>
                                          <p:spTgt spid="12"/>
                                        </p:tgtEl>
                                        <p:attrNameLst>
                                          <p:attrName>ppt_w</p:attrName>
                                        </p:attrNameLst>
                                      </p:cBhvr>
                                      <p:tavLst>
                                        <p:tav tm="0">
                                          <p:val>
                                            <p:fltVal val="0"/>
                                          </p:val>
                                        </p:tav>
                                        <p:tav tm="100000">
                                          <p:val>
                                            <p:strVal val="#ppt_w"/>
                                          </p:val>
                                        </p:tav>
                                      </p:tavLst>
                                    </p:anim>
                                    <p:anim calcmode="lin" valueType="num">
                                      <p:cBhvr>
                                        <p:cTn id="13" dur="2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00" fill="hold"/>
                                        <p:tgtEl>
                                          <p:spTgt spid="13"/>
                                        </p:tgtEl>
                                        <p:attrNameLst>
                                          <p:attrName>ppt_w</p:attrName>
                                        </p:attrNameLst>
                                      </p:cBhvr>
                                      <p:tavLst>
                                        <p:tav tm="0">
                                          <p:val>
                                            <p:fltVal val="0"/>
                                          </p:val>
                                        </p:tav>
                                        <p:tav tm="100000">
                                          <p:val>
                                            <p:strVal val="#ppt_w"/>
                                          </p:val>
                                        </p:tav>
                                      </p:tavLst>
                                    </p:anim>
                                    <p:anim calcmode="lin" valueType="num">
                                      <p:cBhvr>
                                        <p:cTn id="18" dur="2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2" animBg="1"/>
      <p:bldP spid="13" grpId="3" animBg="1"/>
    </p:bldLst>
  </p:timing>
</p:sld>
</file>

<file path=ppt/tags/tag1.xml><?xml version="1.0" encoding="utf-8"?>
<p:tagLst xmlns:p="http://schemas.openxmlformats.org/presentationml/2006/main">
  <p:tag name="TIMING" val="|0.5|0.8|1.1|0.7|1|0.8|0.6|0.9"/>
</p:tagLst>
</file>

<file path=ppt/tags/tag2.xml><?xml version="1.0" encoding="utf-8"?>
<p:tagLst xmlns:p="http://schemas.openxmlformats.org/presentationml/2006/main">
  <p:tag name="AS_NET" val="4.0.30319.42000"/>
  <p:tag name="AS_OS" val="Microsoft Windows NT 6.2.9200.0"/>
  <p:tag name="AS_RELEASE_DATE" val="2017.10.11"/>
  <p:tag name="AS_TITLE" val="Aspose.Slides for .NET 2.0"/>
  <p:tag name="AS_VERSION" val="17.9.1"/>
  <p:tag name="commondata" val="eyJoZGlkIjoiMGY3YmJkYWQ1MjJlOGFkMTcwNGI1N2YyMWYxMzUxZWMifQ=="/>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1281</Words>
  <Application>WPS 演示</Application>
  <PresentationFormat>全屏显示(4:3)</PresentationFormat>
  <Paragraphs>150</Paragraphs>
  <Slides>23</Slides>
  <Notes>23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23</vt:i4>
      </vt:variant>
    </vt:vector>
  </HeadingPairs>
  <TitlesOfParts>
    <vt:vector size="40" baseType="lpstr">
      <vt:lpstr>Arial</vt:lpstr>
      <vt:lpstr>宋体</vt:lpstr>
      <vt:lpstr>Wingdings</vt:lpstr>
      <vt:lpstr>杨任东竹石体-Bold</vt:lpstr>
      <vt:lpstr>微软雅黑</vt:lpstr>
      <vt:lpstr>I.Ngaan</vt:lpstr>
      <vt:lpstr>思源宋体-粗体 Bold</vt:lpstr>
      <vt:lpstr>Arial Unicode MS</vt:lpstr>
      <vt:lpstr>等线</vt:lpstr>
      <vt:lpstr>阿里巴巴普惠体</vt:lpstr>
      <vt:lpstr>Segoe Print</vt:lpstr>
      <vt:lpstr>思源黑体 2</vt:lpstr>
      <vt:lpstr>黑体</vt:lpstr>
      <vt:lpstr>三极粗极黑简体</vt:lpstr>
      <vt:lpstr>三极超粗极黑简体</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take me to hell</cp:lastModifiedBy>
  <cp:revision>7</cp:revision>
  <dcterms:created xsi:type="dcterms:W3CDTF">2024-04-15T02:16:00Z</dcterms:created>
  <dcterms:modified xsi:type="dcterms:W3CDTF">2024-04-15T02:45:14Z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7B6E6AB3DC7741BDADD3CB9640016BC4_12</vt:lpwstr>
  </property>
  <property fmtid="{D5CDD505-2E9C-101B-9397-08002B2CF9AE}" pid="3" name="KSOProductBuildVer">
    <vt:lpwstr>2052-12.1.0.16417</vt:lpwstr>
  </property>
</Properties>
</file>