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9"/>
  </p:handoutMasterIdLst>
  <p:sldIdLst>
    <p:sldId id="256" r:id="rId3"/>
    <p:sldId id="260" r:id="rId4"/>
    <p:sldId id="257" r:id="rId6"/>
    <p:sldId id="261" r:id="rId7"/>
    <p:sldId id="270" r:id="rId8"/>
    <p:sldId id="265" r:id="rId9"/>
    <p:sldId id="271" r:id="rId10"/>
    <p:sldId id="263" r:id="rId11"/>
    <p:sldId id="266" r:id="rId12"/>
    <p:sldId id="267" r:id="rId13"/>
    <p:sldId id="268" r:id="rId14"/>
    <p:sldId id="272" r:id="rId15"/>
    <p:sldId id="269" r:id="rId16"/>
    <p:sldId id="264" r:id="rId17"/>
    <p:sldId id="259" r:id="rId18"/>
  </p:sldIdLst>
  <p:sldSz cx="9144000" cy="5143500" type="screen16x9"/>
  <p:notesSz cx="6858000" cy="9144000"/>
  <p:custDataLst>
    <p:tags r:id="rId23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619" autoAdjust="0"/>
  </p:normalViewPr>
  <p:slideViewPr>
    <p:cSldViewPr snapToGrid="0" showGuides="1">
      <p:cViewPr>
        <p:scale>
          <a:sx n="110" d="100"/>
          <a:sy n="110" d="100"/>
        </p:scale>
        <p:origin x="-1644" y="-4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81ECB-8E66-41B0-A048-6DCF116813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87961-C1AC-466E-A88B-D2836DBAB0C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CCB5-50AC-467B-BC71-FD3ECAF9D9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播放歌曲</a:t>
            </a:r>
            <a:r>
              <a:rPr lang="en-US" altLang="zh-CN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我会守规则</a:t>
            </a:r>
            <a:r>
              <a:rPr lang="en-US" altLang="zh-CN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师：同学们，在我们的班级生活中，你会守规则吗？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生：会。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师：那么在我们的班级中需要遵守哪些规则呢？下面，我们就带着这个问题开启本课的学习吧！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小组活动：每位同学都是班级的小主人，现在请大家以小组为单位，来为班级制定一份合理的规章管理制度吧！（板书：制定班级规章管理制度）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（教师将准备好的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A4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卡纸分发到每组，学生可选择多种形式呈现本组制定的班级规章管理制度。）</a:t>
            </a:r>
            <a:endParaRPr lang="zh-CN" altLang="en-US" sz="9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小组合作完成后，由小组代表在班内展示，教师给与总结评价。教师可在课下建立班级管理宣传栏，将学生的小组作品张贴在宣传栏内。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要建设一个文明的班集体，制定一系列班级规章管理制度是非常必要的。如果你对班级管理还有更好的建议，就写下来贴在宣传栏内吧！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师小结：我们的班级规则是由大家共同制定的，因此需要每位同学用心维护，自觉遵守。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师：在班级生活中，同学们需要遵守班级规则，但不文明现象也会时常发生，下面我们就一起来感受班级生活的是与非。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教师出示课件：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图片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：课间活动不打闹。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图片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：环境卫生保持好。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图片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：眼保健操认真做。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图片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：放学路队排整齐。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mtClean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教师提问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：你认为这些班级规则合理吗？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生：合理。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教师提问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：说一说在我们的班级里，你还发现了哪些讲文明、守规则的地方？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学生回答，教师注意引导。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师：当然，在班级里也会经常出现一些不守规则的现象。</a:t>
            </a:r>
            <a:endParaRPr lang="en-US" altLang="zh-CN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教师出示课件：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图片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：一名学生上课在睡觉。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图片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：同桌之间画三八线。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教师提问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：你认为他们做得对吗？应该怎么做？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学生回答，教师注意引导学生对正确做法的思考。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教师提问</a:t>
            </a:r>
            <a:r>
              <a: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：说一说在我们的班级里，都有哪些不守规则或不讲文明的现象呢？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对于这些不好的现象，你有什么好的解决办法吗？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学生回答。（教师应注意培养学生发现问题、解决问题的能力。）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师小结：班级秩序需要同学们共同维持，希望同学们能够自觉遵守班级规则，防止不文明现象的发生。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出示课件：图书室规则，班级卫生公约。</a:t>
            </a:r>
            <a:endParaRPr lang="zh-CN" altLang="en-US" sz="9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班级公约，班级文明公约。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小学生守则</a:t>
            </a:r>
            <a:r>
              <a:rPr lang="en-US" altLang="zh-CN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AE70C-CD96-40F1-82C3-ECBA8A491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microsoft.com/office/2007/relationships/hdphoto" Target="../media/image6.wdp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pattFill prst="pct9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9280" y="1"/>
            <a:ext cx="9168870" cy="4722606"/>
          </a:xfrm>
          <a:custGeom>
            <a:avLst/>
            <a:gdLst>
              <a:gd name="connsiteX0" fmla="*/ 0 w 9153280"/>
              <a:gd name="connsiteY0" fmla="*/ 0 h 5149577"/>
              <a:gd name="connsiteX1" fmla="*/ 9153280 w 9153280"/>
              <a:gd name="connsiteY1" fmla="*/ 0 h 5149577"/>
              <a:gd name="connsiteX2" fmla="*/ 9153280 w 9153280"/>
              <a:gd name="connsiteY2" fmla="*/ 5149577 h 5149577"/>
              <a:gd name="connsiteX3" fmla="*/ 0 w 9153280"/>
              <a:gd name="connsiteY3" fmla="*/ 5149577 h 5149577"/>
              <a:gd name="connsiteX4" fmla="*/ 0 w 9153280"/>
              <a:gd name="connsiteY4" fmla="*/ 0 h 5149577"/>
              <a:gd name="connsiteX0-1" fmla="*/ 0 w 9153280"/>
              <a:gd name="connsiteY0-2" fmla="*/ 0 h 5149577"/>
              <a:gd name="connsiteX1-3" fmla="*/ 9153280 w 9153280"/>
              <a:gd name="connsiteY1-4" fmla="*/ 0 h 5149577"/>
              <a:gd name="connsiteX2-5" fmla="*/ 9145596 w 9153280"/>
              <a:gd name="connsiteY2-6" fmla="*/ 2337220 h 5149577"/>
              <a:gd name="connsiteX3-7" fmla="*/ 0 w 9153280"/>
              <a:gd name="connsiteY3-8" fmla="*/ 5149577 h 5149577"/>
              <a:gd name="connsiteX4-9" fmla="*/ 0 w 9153280"/>
              <a:gd name="connsiteY4-10" fmla="*/ 0 h 5149577"/>
              <a:gd name="connsiteX0-11" fmla="*/ 0 w 9153280"/>
              <a:gd name="connsiteY0-12" fmla="*/ 0 h 5149577"/>
              <a:gd name="connsiteX1-13" fmla="*/ 9153280 w 9153280"/>
              <a:gd name="connsiteY1-14" fmla="*/ 0 h 5149577"/>
              <a:gd name="connsiteX2-15" fmla="*/ 9145596 w 9153280"/>
              <a:gd name="connsiteY2-16" fmla="*/ 1968387 h 5149577"/>
              <a:gd name="connsiteX3-17" fmla="*/ 0 w 9153280"/>
              <a:gd name="connsiteY3-18" fmla="*/ 5149577 h 5149577"/>
              <a:gd name="connsiteX4-19" fmla="*/ 0 w 9153280"/>
              <a:gd name="connsiteY4-20" fmla="*/ 0 h 5149577"/>
              <a:gd name="connsiteX0-21" fmla="*/ 0 w 9161304"/>
              <a:gd name="connsiteY0-22" fmla="*/ 0 h 5149577"/>
              <a:gd name="connsiteX1-23" fmla="*/ 9153280 w 9161304"/>
              <a:gd name="connsiteY1-24" fmla="*/ 0 h 5149577"/>
              <a:gd name="connsiteX2-25" fmla="*/ 9160964 w 9161304"/>
              <a:gd name="connsiteY2-26" fmla="*/ 1976071 h 5149577"/>
              <a:gd name="connsiteX3-27" fmla="*/ 0 w 9161304"/>
              <a:gd name="connsiteY3-28" fmla="*/ 5149577 h 5149577"/>
              <a:gd name="connsiteX4-29" fmla="*/ 0 w 9161304"/>
              <a:gd name="connsiteY4-30" fmla="*/ 0 h 5149577"/>
              <a:gd name="connsiteX0-31" fmla="*/ 0 w 9168870"/>
              <a:gd name="connsiteY0-32" fmla="*/ 0 h 5149577"/>
              <a:gd name="connsiteX1-33" fmla="*/ 9153280 w 9168870"/>
              <a:gd name="connsiteY1-34" fmla="*/ 0 h 5149577"/>
              <a:gd name="connsiteX2-35" fmla="*/ 9168648 w 9168870"/>
              <a:gd name="connsiteY2-36" fmla="*/ 1783970 h 5149577"/>
              <a:gd name="connsiteX3-37" fmla="*/ 0 w 9168870"/>
              <a:gd name="connsiteY3-38" fmla="*/ 5149577 h 5149577"/>
              <a:gd name="connsiteX4-39" fmla="*/ 0 w 9168870"/>
              <a:gd name="connsiteY4-40" fmla="*/ 0 h 5149577"/>
              <a:gd name="connsiteX0-41" fmla="*/ 0 w 9176496"/>
              <a:gd name="connsiteY0-42" fmla="*/ 0 h 5149577"/>
              <a:gd name="connsiteX1-43" fmla="*/ 9153280 w 9176496"/>
              <a:gd name="connsiteY1-44" fmla="*/ 0 h 5149577"/>
              <a:gd name="connsiteX2-45" fmla="*/ 9176332 w 9176496"/>
              <a:gd name="connsiteY2-46" fmla="*/ 1507345 h 5149577"/>
              <a:gd name="connsiteX3-47" fmla="*/ 0 w 9176496"/>
              <a:gd name="connsiteY3-48" fmla="*/ 5149577 h 5149577"/>
              <a:gd name="connsiteX4-49" fmla="*/ 0 w 9176496"/>
              <a:gd name="connsiteY4-50" fmla="*/ 0 h 5149577"/>
              <a:gd name="connsiteX0-51" fmla="*/ 0 w 9168870"/>
              <a:gd name="connsiteY0-52" fmla="*/ 0 h 5149577"/>
              <a:gd name="connsiteX1-53" fmla="*/ 9153280 w 9168870"/>
              <a:gd name="connsiteY1-54" fmla="*/ 0 h 5149577"/>
              <a:gd name="connsiteX2-55" fmla="*/ 9168648 w 9168870"/>
              <a:gd name="connsiteY2-56" fmla="*/ 1584185 h 5149577"/>
              <a:gd name="connsiteX3-57" fmla="*/ 0 w 9168870"/>
              <a:gd name="connsiteY3-58" fmla="*/ 5149577 h 5149577"/>
              <a:gd name="connsiteX4-59" fmla="*/ 0 w 9168870"/>
              <a:gd name="connsiteY4-60" fmla="*/ 0 h 5149577"/>
              <a:gd name="connsiteX0-61" fmla="*/ 0 w 9168870"/>
              <a:gd name="connsiteY0-62" fmla="*/ 0 h 5149577"/>
              <a:gd name="connsiteX1-63" fmla="*/ 9153280 w 9168870"/>
              <a:gd name="connsiteY1-64" fmla="*/ 0 h 5149577"/>
              <a:gd name="connsiteX2-65" fmla="*/ 9168648 w 9168870"/>
              <a:gd name="connsiteY2-66" fmla="*/ 1929966 h 5149577"/>
              <a:gd name="connsiteX3-67" fmla="*/ 0 w 9168870"/>
              <a:gd name="connsiteY3-68" fmla="*/ 5149577 h 5149577"/>
              <a:gd name="connsiteX4-69" fmla="*/ 0 w 9168870"/>
              <a:gd name="connsiteY4-70" fmla="*/ 0 h 514957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168870" h="5149577">
                <a:moveTo>
                  <a:pt x="0" y="0"/>
                </a:moveTo>
                <a:lnTo>
                  <a:pt x="9153280" y="0"/>
                </a:lnTo>
                <a:cubicBezTo>
                  <a:pt x="9150719" y="779073"/>
                  <a:pt x="9171209" y="1150893"/>
                  <a:pt x="9168648" y="1929966"/>
                </a:cubicBezTo>
                <a:lnTo>
                  <a:pt x="0" y="5149577"/>
                </a:lnTo>
                <a:lnTo>
                  <a:pt x="0" y="0"/>
                </a:lnTo>
                <a:close/>
              </a:path>
            </a:pathLst>
          </a:custGeom>
          <a:solidFill>
            <a:srgbClr val="EE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 userDrawn="1"/>
        </p:nvSpPr>
        <p:spPr>
          <a:xfrm>
            <a:off x="1" y="1760839"/>
            <a:ext cx="4217049" cy="3388738"/>
          </a:xfrm>
          <a:prstGeom prst="rtTriangle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32504" y="3750850"/>
            <a:ext cx="8078993" cy="13470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1563674" y="2814723"/>
            <a:ext cx="2958898" cy="15373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4751173" y="2825323"/>
            <a:ext cx="2848232" cy="1577151"/>
          </a:xfrm>
          <a:prstGeom prst="rect">
            <a:avLst/>
          </a:prstGeom>
        </p:spPr>
      </p:pic>
      <p:cxnSp>
        <p:nvCxnSpPr>
          <p:cNvPr id="19" name="直接连接符 18"/>
          <p:cNvCxnSpPr/>
          <p:nvPr userDrawn="1"/>
        </p:nvCxnSpPr>
        <p:spPr>
          <a:xfrm flipV="1">
            <a:off x="0" y="3949586"/>
            <a:ext cx="1497577" cy="773022"/>
          </a:xfrm>
          <a:prstGeom prst="line">
            <a:avLst/>
          </a:prstGeom>
          <a:ln w="9525">
            <a:solidFill>
              <a:schemeClr val="bg1"/>
            </a:solidFill>
            <a:headEnd type="none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/>
        </p:nvCxnSpPr>
        <p:spPr>
          <a:xfrm flipH="1" flipV="1">
            <a:off x="7270692" y="3750850"/>
            <a:ext cx="1882588" cy="971757"/>
          </a:xfrm>
          <a:prstGeom prst="line">
            <a:avLst/>
          </a:prstGeom>
          <a:ln w="9525">
            <a:solidFill>
              <a:schemeClr val="bg1"/>
            </a:solidFill>
            <a:headEnd type="none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4C3CA-EFC0-40F5-B8CD-DE8356327A8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054B-B255-419D-9991-25769C3A457A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785634" y="4341830"/>
            <a:ext cx="1302759" cy="721376"/>
          </a:xfrm>
          <a:prstGeom prst="rect">
            <a:avLst/>
          </a:prstGeom>
        </p:spPr>
      </p:pic>
      <p:cxnSp>
        <p:nvCxnSpPr>
          <p:cNvPr id="22" name="直接连接符 21"/>
          <p:cNvCxnSpPr/>
          <p:nvPr userDrawn="1"/>
        </p:nvCxnSpPr>
        <p:spPr>
          <a:xfrm>
            <a:off x="0" y="4913183"/>
            <a:ext cx="7580870" cy="0"/>
          </a:xfrm>
          <a:prstGeom prst="line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 userDrawn="1"/>
        </p:nvSpPr>
        <p:spPr>
          <a:xfrm>
            <a:off x="0" y="4973871"/>
            <a:ext cx="9144000" cy="1803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noFill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0481" y="4702518"/>
            <a:ext cx="393064" cy="273844"/>
          </a:xfrm>
          <a:noFill/>
        </p:spPr>
        <p:txBody>
          <a:bodyPr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矩形 23"/>
          <p:cNvSpPr/>
          <p:nvPr userDrawn="1"/>
        </p:nvSpPr>
        <p:spPr>
          <a:xfrm>
            <a:off x="0" y="0"/>
            <a:ext cx="9144000" cy="1217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noFill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879" y="261257"/>
            <a:ext cx="811138" cy="288352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1446-561C-41A6-B239-E79E1357F72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EE7A-8C3C-444F-9764-A78D8A16246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FE71-08E2-49F4-BC49-3F6A8AB3EF8C}" type="datetime1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3539-37B0-4158-BF68-C0B9BA72FDBA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65B-D73D-4A83-831B-4B8C66654308}" type="datetime1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F42D-E081-4DA8-99ED-FEB4A2F9B64C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66C6-D20B-42E4-8B15-947BA57BC20A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file:///D:\qq&#25991;&#20214;\712321467\Image\C2C\Image2\%7b75232B38-A165-1FB7-499C-2E1C792CACB5%7d.png" TargetMode="External"/><Relationship Id="rId13" Type="http://schemas.openxmlformats.org/officeDocument/2006/relationships/image" Target="../media/image7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113F-FB0E-4F40-9AFE-3E04ABF6139D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24"/>
          <p:cNvSpPr txBox="1"/>
          <p:nvPr/>
        </p:nvSpPr>
        <p:spPr>
          <a:xfrm>
            <a:off x="1116496" y="740024"/>
            <a:ext cx="6858000" cy="928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班级生活有规则</a:t>
            </a:r>
            <a:endParaRPr lang="zh-CN" alt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43"/>
          <p:cNvSpPr txBox="1"/>
          <p:nvPr/>
        </p:nvSpPr>
        <p:spPr>
          <a:xfrm>
            <a:off x="3635337" y="1984076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32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pic>
        <p:nvPicPr>
          <p:cNvPr id="3" name="图片 2" descr="小学生守则.jpg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1308718" y="371851"/>
            <a:ext cx="6522569" cy="41230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sp>
        <p:nvSpPr>
          <p:cNvPr id="3" name="圆角矩形标注 2"/>
          <p:cNvSpPr/>
          <p:nvPr/>
        </p:nvSpPr>
        <p:spPr>
          <a:xfrm>
            <a:off x="1061885" y="317090"/>
            <a:ext cx="7071850" cy="1961535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0785" y="383389"/>
            <a:ext cx="6938202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小组活动：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kern="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每位同学都是班级的小主人，现在请大家以小组为单位，来为班级制定一份合理的规章管理制度吧！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6" name="图片 5" descr="班级管理.jpg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1354915" y="2685811"/>
            <a:ext cx="5952911" cy="20026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pic>
        <p:nvPicPr>
          <p:cNvPr id="2050" name="Picture 2" descr="E:\做过的资料\t0194ecd6dd7a2e5204.jpg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1920721" y="962077"/>
            <a:ext cx="5138737" cy="3425825"/>
          </a:xfrm>
          <a:prstGeom prst="rect">
            <a:avLst/>
          </a:prstGeom>
          <a:noFill/>
        </p:spPr>
      </p:pic>
      <p:sp>
        <p:nvSpPr>
          <p:cNvPr id="4" name="文本框 4"/>
          <p:cNvSpPr txBox="1"/>
          <p:nvPr/>
        </p:nvSpPr>
        <p:spPr>
          <a:xfrm>
            <a:off x="3733796" y="40292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小组展示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sp>
        <p:nvSpPr>
          <p:cNvPr id="3" name="流程图: 资料带 2"/>
          <p:cNvSpPr/>
          <p:nvPr/>
        </p:nvSpPr>
        <p:spPr>
          <a:xfrm>
            <a:off x="4589253" y="396815"/>
            <a:ext cx="3631721" cy="62972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流程图: 资料带 3"/>
          <p:cNvSpPr/>
          <p:nvPr/>
        </p:nvSpPr>
        <p:spPr>
          <a:xfrm>
            <a:off x="4856672" y="500332"/>
            <a:ext cx="3407434" cy="646981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198111" y="364813"/>
            <a:ext cx="3243532" cy="830997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华文彩云" pitchFamily="2" charset="-122"/>
                <a:ea typeface="华文彩云" pitchFamily="2" charset="-122"/>
              </a:rPr>
              <a:t>我的建议</a:t>
            </a:r>
            <a:endParaRPr kumimoji="0" lang="zh-CN" altLang="en-US" sz="4800" b="1" i="0" u="none" strike="noStrike" kern="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7" name="流程图: 可选过程 6"/>
          <p:cNvSpPr/>
          <p:nvPr/>
        </p:nvSpPr>
        <p:spPr>
          <a:xfrm>
            <a:off x="1371599" y="1199071"/>
            <a:ext cx="6141494" cy="3181859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1820174" y="1768416"/>
            <a:ext cx="5249366" cy="57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25925" y="2412521"/>
            <a:ext cx="5223144" cy="31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825925" y="3085381"/>
            <a:ext cx="5216320" cy="5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1825925" y="3780430"/>
            <a:ext cx="5216320" cy="36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4"/>
          <p:cNvSpPr txBox="1"/>
          <p:nvPr/>
        </p:nvSpPr>
        <p:spPr>
          <a:xfrm>
            <a:off x="1036042" y="32677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02356" y="1160256"/>
            <a:ext cx="63678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lnSpc>
                <a:spcPct val="150000"/>
              </a:lnSpc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</a:t>
            </a:r>
            <a:r>
              <a:rPr lang="zh-CN" altLang="en-US" sz="2400" b="1" kern="0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班级是我们共同学习的地方，有了完善的班级制度，有助于形成积极向上的班风，有助于同学们的学习和生活。只有大家一起来遵守班级制度，维护班级秩序，我们的班集体才会充满朝气，充满快乐。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4"/>
          <p:cNvSpPr txBox="1"/>
          <p:nvPr/>
        </p:nvSpPr>
        <p:spPr>
          <a:xfrm>
            <a:off x="2648312" y="1237332"/>
            <a:ext cx="4196808" cy="964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4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谢谢观赏！</a:t>
            </a:r>
            <a:endParaRPr lang="zh-CN" altLang="en-US" sz="5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1696700" y="118491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4"/>
          <p:cNvSpPr txBox="1"/>
          <p:nvPr/>
        </p:nvSpPr>
        <p:spPr>
          <a:xfrm>
            <a:off x="1049589" y="29968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  <a:endParaRPr lang="zh-CN" altLang="en-US" sz="3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 descr="规则.jpg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2268278" y="1508181"/>
            <a:ext cx="4499494" cy="333317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535287" y="1007275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我会守规则</a:t>
            </a:r>
            <a:r>
              <a:rPr lang="en-US" altLang="zh-CN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sz="24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sp>
        <p:nvSpPr>
          <p:cNvPr id="4" name="文本框 4"/>
          <p:cNvSpPr txBox="1"/>
          <p:nvPr/>
        </p:nvSpPr>
        <p:spPr>
          <a:xfrm>
            <a:off x="1049589" y="299686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班级生活是与非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课间活动.jpg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320365" y="963709"/>
            <a:ext cx="4132054" cy="2956161"/>
          </a:xfrm>
          <a:prstGeom prst="rect">
            <a:avLst/>
          </a:prstGeom>
        </p:spPr>
      </p:pic>
      <p:pic>
        <p:nvPicPr>
          <p:cNvPr id="6" name="图片 5" descr="整理班级卫生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61362" y="973888"/>
            <a:ext cx="4114044" cy="293768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30532" y="4052035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课间活动不打闹</a:t>
            </a:r>
            <a:endParaRPr lang="zh-CN" altLang="en-US" sz="24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06838" y="4091021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环境卫生保持好</a:t>
            </a:r>
            <a:endParaRPr lang="zh-CN" altLang="en-US" sz="24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pic>
        <p:nvPicPr>
          <p:cNvPr id="3" name="图片 2" descr="做眼保健操.jpg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271670" y="775253"/>
            <a:ext cx="4187686" cy="2941609"/>
          </a:xfrm>
          <a:prstGeom prst="rect">
            <a:avLst/>
          </a:prstGeom>
        </p:spPr>
      </p:pic>
      <p:pic>
        <p:nvPicPr>
          <p:cNvPr id="4" name="图片 3" descr="放学路队排整齐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0752" y="769975"/>
            <a:ext cx="4160450" cy="29488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44709" y="395988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眼保健操认真做</a:t>
            </a:r>
            <a:endParaRPr lang="zh-CN" altLang="en-US" sz="24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72159" y="394216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放学路队排整齐</a:t>
            </a:r>
            <a:endParaRPr lang="zh-CN" altLang="en-US" sz="24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pic>
        <p:nvPicPr>
          <p:cNvPr id="1026" name="Picture 2" descr="E:\做过的资料\Redocn_2013101808555276.jpg"/>
          <p:cNvPicPr>
            <a:picLocks noChangeAspect="1" noChangeArrowheads="1"/>
          </p:cNvPicPr>
          <p:nvPr/>
        </p:nvPicPr>
        <p:blipFill>
          <a:blip r:embed="rId1" cstate="email"/>
          <a:stretch>
            <a:fillRect/>
          </a:stretch>
        </p:blipFill>
        <p:spPr bwMode="auto">
          <a:xfrm>
            <a:off x="205562" y="657447"/>
            <a:ext cx="2634991" cy="3477923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2435" y="1183757"/>
            <a:ext cx="5273751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提问</a:t>
            </a:r>
            <a:r>
              <a:rPr lang="en-US" altLang="zh-CN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：你认为这些班级制度合理吗？</a:t>
            </a:r>
            <a:endParaRPr kumimoji="0" lang="zh-CN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42436" y="2232836"/>
            <a:ext cx="5259573" cy="11350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提问</a:t>
            </a:r>
            <a:r>
              <a:rPr lang="en-US" altLang="zh-CN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：说一说在我们的班级里，你还发现了哪些讲文明、守规则的地方？</a:t>
            </a:r>
            <a:endParaRPr kumimoji="0" lang="zh-CN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pic>
        <p:nvPicPr>
          <p:cNvPr id="3" name="图片 2" descr="上课睡觉1.jpg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216396" y="774621"/>
            <a:ext cx="4262839" cy="2693442"/>
          </a:xfrm>
          <a:prstGeom prst="rect">
            <a:avLst/>
          </a:prstGeom>
        </p:spPr>
      </p:pic>
      <p:pic>
        <p:nvPicPr>
          <p:cNvPr id="4" name="图片 3" descr="三八线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31" y="779180"/>
            <a:ext cx="4264086" cy="269459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54086" y="3655087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一名学生上课在睡觉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532412" y="366217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同桌之间画三八线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pic>
        <p:nvPicPr>
          <p:cNvPr id="3" name="Picture 2" descr="E:\做过的资料\timg (4).jpg"/>
          <p:cNvPicPr>
            <a:picLocks noChangeAspect="1" noChangeArrowheads="1"/>
          </p:cNvPicPr>
          <p:nvPr/>
        </p:nvPicPr>
        <p:blipFill>
          <a:blip r:embed="rId1" cstate="email"/>
          <a:stretch>
            <a:fillRect/>
          </a:stretch>
        </p:blipFill>
        <p:spPr bwMode="auto">
          <a:xfrm>
            <a:off x="0" y="1095592"/>
            <a:ext cx="2898058" cy="361651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90816" y="660190"/>
            <a:ext cx="5313423" cy="11350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提问</a:t>
            </a:r>
            <a:r>
              <a:rPr lang="en-US" altLang="zh-CN" sz="2400" b="1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sz="24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2400" b="1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你认为他们做得对吗？应该怎么做？</a:t>
            </a:r>
            <a:endParaRPr kumimoji="0" lang="zh-CN" sz="2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05566" y="1937869"/>
            <a:ext cx="532817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提问</a:t>
            </a:r>
            <a:r>
              <a:rPr lang="en-US" altLang="zh-CN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：说一说在我们的班级里，都有哪些不守规则或不讲文明的现象呢？</a:t>
            </a:r>
            <a:endParaRPr lang="zh-CN" altLang="en-US" sz="2400" b="1" dirty="0" smtClean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对于这些不好的现象，你有什么好的解决办法吗？</a:t>
            </a:r>
            <a:endParaRPr lang="zh-CN" altLang="en-US" sz="2400" b="1" dirty="0" smtClean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pic>
        <p:nvPicPr>
          <p:cNvPr id="3" name="图片 2" descr="图书室规则.jpg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90243" y="583982"/>
            <a:ext cx="3675280" cy="4017776"/>
          </a:xfrm>
          <a:prstGeom prst="rect">
            <a:avLst/>
          </a:prstGeom>
        </p:spPr>
      </p:pic>
      <p:pic>
        <p:nvPicPr>
          <p:cNvPr id="4" name="图片 3" descr="班级卫生公约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78477" y="586604"/>
            <a:ext cx="3561736" cy="400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2414-ED33-4DC5-B1A5-3AB45CE4C559}" type="slidenum">
              <a:rPr lang="zh-CN" altLang="en-US" smtClean="0"/>
            </a:fld>
            <a:endParaRPr lang="zh-CN" altLang="en-US"/>
          </a:p>
        </p:txBody>
      </p:sp>
      <p:pic>
        <p:nvPicPr>
          <p:cNvPr id="3" name="图片 2" descr="班级公约.jpg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523092" y="558036"/>
            <a:ext cx="3901426" cy="4160996"/>
          </a:xfrm>
          <a:prstGeom prst="rect">
            <a:avLst/>
          </a:prstGeom>
        </p:spPr>
      </p:pic>
      <p:pic>
        <p:nvPicPr>
          <p:cNvPr id="4" name="图片 3" descr="班级文明公约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4784" y="567813"/>
            <a:ext cx="3903526" cy="41545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DYwOTc1ODc3OWIxZTk2Yjc2ZTU1ZTYyZDZiMzQ3YzQifQ=="/>
  <p:tag name="commondata" val="eyJoZGlkIjoiMGY3YmJkYWQ1MjJlOGFkMTcwNGI1N2YyMWYxMzUxZWMifQ=="/>
</p:tagLst>
</file>

<file path=ppt/theme/theme1.xml><?xml version="1.0" encoding="utf-8"?>
<a:theme xmlns:a="http://schemas.openxmlformats.org/drawingml/2006/main" name="第一PPT模板网-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WPS 演示</Application>
  <PresentationFormat>全屏显示(16:9)</PresentationFormat>
  <Paragraphs>70</Paragraphs>
  <Slides>15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Times New Roman</vt:lpstr>
      <vt:lpstr>华文彩云</vt:lpstr>
      <vt:lpstr>Arial</vt:lpstr>
      <vt:lpstr>Calibri</vt:lpstr>
      <vt:lpstr>Arial Unicode MS</vt:lpstr>
      <vt:lpstr>Calibri Light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第一PPT模板网-WWW.1PPT.COM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lastModifiedBy>take me to hell</cp:lastModifiedBy>
  <cp:revision>5</cp:revision>
  <cp:lastPrinted>2022-07-17T12:41:00Z</cp:lastPrinted>
  <dcterms:created xsi:type="dcterms:W3CDTF">2022-07-17T12:41:00Z</dcterms:created>
  <dcterms:modified xsi:type="dcterms:W3CDTF">2024-04-17T06:29:11Z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D46F4530D5F94CD8B171FCE6337D4ED4_12</vt:lpwstr>
  </property>
  <property fmtid="{D5CDD505-2E9C-101B-9397-08002B2CF9AE}" pid="3" name="KSOProductBuildVer">
    <vt:lpwstr>2052-12.1.0.16729</vt:lpwstr>
  </property>
</Properties>
</file>