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57" r:id="rId5"/>
    <p:sldId id="357" r:id="rId6"/>
    <p:sldId id="358" r:id="rId7"/>
    <p:sldId id="262" r:id="rId8"/>
    <p:sldId id="359" r:id="rId9"/>
    <p:sldId id="360" r:id="rId10"/>
    <p:sldId id="392" r:id="rId11"/>
    <p:sldId id="362" r:id="rId12"/>
    <p:sldId id="361" r:id="rId13"/>
    <p:sldId id="364" r:id="rId14"/>
    <p:sldId id="363" r:id="rId15"/>
    <p:sldId id="318" r:id="rId16"/>
    <p:sldId id="365" r:id="rId17"/>
    <p:sldId id="265" r:id="rId18"/>
    <p:sldId id="366" r:id="rId19"/>
    <p:sldId id="367" r:id="rId20"/>
    <p:sldId id="368" r:id="rId21"/>
    <p:sldId id="369" r:id="rId22"/>
    <p:sldId id="370" r:id="rId23"/>
    <p:sldId id="319" r:id="rId24"/>
    <p:sldId id="371" r:id="rId25"/>
    <p:sldId id="372" r:id="rId26"/>
    <p:sldId id="373" r:id="rId27"/>
    <p:sldId id="320" r:id="rId28"/>
    <p:sldId id="374" r:id="rId29"/>
    <p:sldId id="378" r:id="rId30"/>
    <p:sldId id="379" r:id="rId31"/>
    <p:sldId id="380" r:id="rId32"/>
    <p:sldId id="376" r:id="rId33"/>
    <p:sldId id="377" r:id="rId34"/>
    <p:sldId id="321" r:id="rId35"/>
    <p:sldId id="381" r:id="rId36"/>
    <p:sldId id="322" r:id="rId37"/>
    <p:sldId id="390" r:id="rId38"/>
    <p:sldId id="385" r:id="rId39"/>
    <p:sldId id="384" r:id="rId40"/>
    <p:sldId id="383" r:id="rId41"/>
    <p:sldId id="266" r:id="rId42"/>
    <p:sldId id="389" r:id="rId43"/>
    <p:sldId id="386" r:id="rId44"/>
    <p:sldId id="387" r:id="rId45"/>
    <p:sldId id="292" r:id="rId46"/>
  </p:sldIdLst>
  <p:sldSz cx="12192000" cy="6858000"/>
  <p:notesSz cx="6858000" cy="9144000"/>
  <p:embeddedFontLst>
    <p:embeddedFont>
      <p:font typeface="黑体" panose="02010609060101010101" charset="-122"/>
      <p:regular r:id="rId51"/>
    </p:embeddedFont>
    <p:embeddedFont>
      <p:font typeface="微软雅黑" panose="020B0503020204020204" pitchFamily="34" charset="-122"/>
      <p:regular r:id="rId52"/>
    </p:embeddedFont>
    <p:embeddedFont>
      <p:font typeface="楷体" panose="02010609060101010101" pitchFamily="49" charset="-122"/>
      <p:regular r:id="rId53"/>
    </p:embeddedFont>
    <p:embeddedFont>
      <p:font typeface="幼圆" panose="02010509060101010101" pitchFamily="49" charset="-122"/>
      <p:regular r:id="rId54"/>
    </p:embeddedFont>
    <p:embeddedFont>
      <p:font typeface="Calibri Light" panose="020F0302020204030204" charset="0"/>
      <p:regular r:id="rId55"/>
      <p:italic r:id="rId56"/>
    </p:embeddedFont>
    <p:embeddedFont>
      <p:font typeface="Calibri" panose="020F0502020204030204" charset="0"/>
      <p:regular r:id="rId57"/>
      <p:bold r:id="rId58"/>
      <p:italic r:id="rId59"/>
      <p:boldItalic r:id="rId60"/>
    </p:embeddedFont>
    <p:embeddedFont>
      <p:font typeface="等线" panose="02010600030101010101" charset="-122"/>
      <p:regular r:id="rId61"/>
    </p:embeddedFont>
    <p:embeddedFont>
      <p:font typeface="仿宋" panose="02010609060101010101" pitchFamily="49" charset="-122"/>
      <p:regular r:id="rId62"/>
    </p:embeddedFont>
  </p:embeddedFontLst>
  <p:custDataLst>
    <p:tags r:id="rId63"/>
  </p:custDataLst>
  <p:defaultText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6"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nli" initials="j" lastIdx="0" clrIdx="0"/>
  <p:cmAuthor id="7" name="Sky123.Org" initials="S" lastIdx="0" clrIdx="4"/>
  <p:cmAuthor id="1" name="Administrator" initials="A" lastIdx="0" clrIdx="0"/>
  <p:cmAuthor id="2" name="hongyue" initials="h" lastIdx="0" clrIdx="1"/>
  <p:cmAuthor id="3" name="as" initials="a" lastIdx="0" clrIdx="0"/>
  <p:cmAuthor id="4" name="CHINESE-BC06F90" initials="C" lastIdx="0" clrIdx="0"/>
  <p:cmAuthor id="5" name="xb21cn" initials="xb21cn" lastIdx="0" clrIdx="2"/>
  <p:cmAuthor id="6" name="杨文举" initials="杨文举"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306" autoAdjust="0"/>
  </p:normalViewPr>
  <p:slideViewPr>
    <p:cSldViewPr snapToGrid="0" showGuides="1">
      <p:cViewPr varScale="1">
        <p:scale>
          <a:sx n="116" d="100"/>
          <a:sy n="116" d="100"/>
        </p:scale>
        <p:origin x="-354" y="-96"/>
      </p:cViewPr>
      <p:guideLst>
        <p:guide orient="horz" pos="2156"/>
        <p:guide pos="3839"/>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3" Type="http://schemas.openxmlformats.org/officeDocument/2006/relationships/tags" Target="tags/tag1.xml"/><Relationship Id="rId62" Type="http://schemas.openxmlformats.org/officeDocument/2006/relationships/font" Target="fonts/font12.fntdata"/><Relationship Id="rId61" Type="http://schemas.openxmlformats.org/officeDocument/2006/relationships/font" Target="fonts/font11.fntdata"/><Relationship Id="rId60" Type="http://schemas.openxmlformats.org/officeDocument/2006/relationships/font" Target="fonts/font10.fntdata"/><Relationship Id="rId6" Type="http://schemas.openxmlformats.org/officeDocument/2006/relationships/slide" Target="slides/slide3.xml"/><Relationship Id="rId59" Type="http://schemas.openxmlformats.org/officeDocument/2006/relationships/font" Target="fonts/font9.fntdata"/><Relationship Id="rId58" Type="http://schemas.openxmlformats.org/officeDocument/2006/relationships/font" Target="fonts/font8.fntdata"/><Relationship Id="rId57" Type="http://schemas.openxmlformats.org/officeDocument/2006/relationships/font" Target="fonts/font7.fntdata"/><Relationship Id="rId56" Type="http://schemas.openxmlformats.org/officeDocument/2006/relationships/font" Target="fonts/font6.fntdata"/><Relationship Id="rId55" Type="http://schemas.openxmlformats.org/officeDocument/2006/relationships/font" Target="fonts/font5.fntdata"/><Relationship Id="rId54" Type="http://schemas.openxmlformats.org/officeDocument/2006/relationships/font" Target="fonts/font4.fntdata"/><Relationship Id="rId53" Type="http://schemas.openxmlformats.org/officeDocument/2006/relationships/font" Target="fonts/font3.fntdata"/><Relationship Id="rId52" Type="http://schemas.openxmlformats.org/officeDocument/2006/relationships/font" Target="fonts/font2.fntdata"/><Relationship Id="rId51" Type="http://schemas.openxmlformats.org/officeDocument/2006/relationships/font" Target="fonts/font1.fntdata"/><Relationship Id="rId50" Type="http://schemas.openxmlformats.org/officeDocument/2006/relationships/commentAuthors" Target="commentAuthors.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51367-24F0-415A-8283-957983FACA3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3DEE0-04D6-4FDC-A604-41922715AA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moban/" TargetMode="External"/><Relationship Id="rId24" Type="http://schemas.openxmlformats.org/officeDocument/2006/relationships/hyperlink" Target="http://www.1ppt.com/kejian/lishi/" TargetMode="External"/><Relationship Id="rId23" Type="http://schemas.openxmlformats.org/officeDocument/2006/relationships/hyperlink" Target="http://www.1ppt.com/kejian/dili/" TargetMode="External"/><Relationship Id="rId22" Type="http://schemas.openxmlformats.org/officeDocument/2006/relationships/hyperlink" Target="http://www.1ppt.com/kejian/shengwu/" TargetMode="External"/><Relationship Id="rId21" Type="http://schemas.openxmlformats.org/officeDocument/2006/relationships/hyperlink" Target="http://www.1ppt.com/kejian/huaxue/" TargetMode="External"/><Relationship Id="rId20" Type="http://schemas.openxmlformats.org/officeDocument/2006/relationships/hyperlink" Target="http://www.1ppt.com/kejian/wuli/" TargetMode="External"/><Relationship Id="rId2" Type="http://schemas.openxmlformats.org/officeDocument/2006/relationships/notesMaster" Target="../notesMasters/notesMaster1.xml"/><Relationship Id="rId19" Type="http://schemas.openxmlformats.org/officeDocument/2006/relationships/hyperlink" Target="http://www.1ppt.com/kejian/kexue/" TargetMode="External"/><Relationship Id="rId18" Type="http://schemas.openxmlformats.org/officeDocument/2006/relationships/hyperlink" Target="http://www.1ppt.com/kejian/meishu/" TargetMode="External"/><Relationship Id="rId17" Type="http://schemas.openxmlformats.org/officeDocument/2006/relationships/hyperlink" Target="http://www.1ppt.com/kejian/yingyu/" TargetMode="External"/><Relationship Id="rId16" Type="http://schemas.openxmlformats.org/officeDocument/2006/relationships/hyperlink" Target="http://www.1ppt.com/kejian/shuxue/" TargetMode="External"/><Relationship Id="rId15" Type="http://schemas.openxmlformats.org/officeDocument/2006/relationships/hyperlink" Target="http://www.1ppt.com/kejian/yuwen/" TargetMode="External"/><Relationship Id="rId14" Type="http://schemas.openxmlformats.org/officeDocument/2006/relationships/hyperlink" Target="http://www.1ppt.com/kejian/" TargetMode="External"/><Relationship Id="rId13" Type="http://schemas.openxmlformats.org/officeDocument/2006/relationships/hyperlink" Target="http://www.1ppt.com/jianli/" TargetMode="External"/><Relationship Id="rId12" Type="http://schemas.openxmlformats.org/officeDocument/2006/relationships/hyperlink" Target="http://www.1ppt.com/jiaoan/" TargetMode="External"/><Relationship Id="rId11" Type="http://schemas.openxmlformats.org/officeDocument/2006/relationships/hyperlink" Target="http://www.1ppt.com/shiti/" TargetMode="External"/><Relationship Id="rId10" Type="http://schemas.openxmlformats.org/officeDocument/2006/relationships/hyperlink" Target="http://www.1ppt.com/excel/" TargetMode="Externa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txBox="1">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5"/>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C027667C-B932-4048-96DB-16A56AAADBF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txBox="1">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5"/>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C027667C-B932-4048-96DB-16A56AAADBF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txBox="1">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5"/>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C027667C-B932-4048-96DB-16A56AAADBF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C027667C-B932-4048-96DB-16A56AAADBF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txBox="1">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5"/>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r>
              <a:rPr lang="en-US" altLang="zh-CN" sz="1200" dirty="0" smtClean="0">
                <a:solidFill>
                  <a:srgbClr val="EEECE1">
                    <a:lumMod val="25000"/>
                  </a:srgbClr>
                </a:solidFill>
              </a:rPr>
              <a:t>PPT</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3"/>
              </a:rPr>
              <a:t>www.1ppt.com/moban/</a:t>
            </a:r>
            <a:r>
              <a:rPr lang="en-US" altLang="zh-CN" sz="1200" dirty="0" smtClean="0">
                <a:solidFill>
                  <a:srgbClr val="EEECE1">
                    <a:lumMod val="25000"/>
                  </a:srgbClr>
                </a:solidFill>
              </a:rPr>
              <a:t>                  PPT</a:t>
            </a:r>
            <a:r>
              <a:rPr lang="zh-CN" altLang="en-US" sz="1200" dirty="0" smtClean="0">
                <a:solidFill>
                  <a:srgbClr val="EEECE1">
                    <a:lumMod val="25000"/>
                  </a:srgbClr>
                </a:solidFill>
              </a:rPr>
              <a:t>素材：</a:t>
            </a:r>
            <a:r>
              <a:rPr lang="en-US" altLang="zh-CN" sz="1200" dirty="0" smtClean="0">
                <a:solidFill>
                  <a:srgbClr val="EEECE1">
                    <a:lumMod val="25000"/>
                  </a:srgbClr>
                </a:solidFill>
                <a:hlinkClick r:id="rId4"/>
              </a:rPr>
              <a:t>www.1ppt.com/sucai/</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背景：</a:t>
            </a:r>
            <a:r>
              <a:rPr lang="en-US" altLang="zh-CN" sz="1200" dirty="0" smtClean="0">
                <a:solidFill>
                  <a:srgbClr val="EEECE1">
                    <a:lumMod val="25000"/>
                  </a:srgbClr>
                </a:solidFill>
                <a:hlinkClick r:id="rId5"/>
              </a:rPr>
              <a:t>www.1ppt.com/beijing/</a:t>
            </a:r>
            <a:r>
              <a:rPr lang="en-US" altLang="zh-CN" sz="1200" dirty="0" smtClean="0">
                <a:solidFill>
                  <a:srgbClr val="EEECE1">
                    <a:lumMod val="25000"/>
                  </a:srgbClr>
                </a:solidFill>
              </a:rPr>
              <a:t>                   PPT</a:t>
            </a:r>
            <a:r>
              <a:rPr lang="zh-CN" altLang="en-US" sz="1200" dirty="0" smtClean="0">
                <a:solidFill>
                  <a:srgbClr val="EEECE1">
                    <a:lumMod val="25000"/>
                  </a:srgbClr>
                </a:solidFill>
              </a:rPr>
              <a:t>图表：</a:t>
            </a:r>
            <a:r>
              <a:rPr lang="en-US" altLang="zh-CN" sz="1200" dirty="0" smtClean="0">
                <a:solidFill>
                  <a:srgbClr val="EEECE1">
                    <a:lumMod val="25000"/>
                  </a:srgbClr>
                </a:solidFill>
                <a:hlinkClick r:id="rId6"/>
              </a:rPr>
              <a:t>www.1ppt.com/tubiao/</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下载：</a:t>
            </a:r>
            <a:r>
              <a:rPr lang="en-US" altLang="zh-CN" sz="1200" dirty="0" smtClean="0">
                <a:solidFill>
                  <a:srgbClr val="EEECE1">
                    <a:lumMod val="25000"/>
                  </a:srgbClr>
                </a:solidFill>
                <a:hlinkClick r:id="rId7"/>
              </a:rPr>
              <a:t>www.1ppt.com/xiazai/</a:t>
            </a:r>
            <a:r>
              <a:rPr lang="en-US" altLang="zh-CN" sz="1200" dirty="0" smtClean="0">
                <a:solidFill>
                  <a:srgbClr val="EEECE1">
                    <a:lumMod val="25000"/>
                  </a:srgbClr>
                </a:solidFill>
              </a:rPr>
              <a:t>                     PPT</a:t>
            </a:r>
            <a:r>
              <a:rPr lang="zh-CN" altLang="en-US" sz="1200" dirty="0" smtClean="0">
                <a:solidFill>
                  <a:srgbClr val="EEECE1">
                    <a:lumMod val="25000"/>
                  </a:srgbClr>
                </a:solidFill>
              </a:rPr>
              <a:t>教程： </a:t>
            </a:r>
            <a:r>
              <a:rPr lang="en-US" altLang="zh-CN" sz="1200" dirty="0" smtClean="0">
                <a:solidFill>
                  <a:srgbClr val="EEECE1">
                    <a:lumMod val="25000"/>
                  </a:srgbClr>
                </a:solidFill>
                <a:hlinkClick r:id="rId8"/>
              </a:rPr>
              <a:t>www.1ppt.com/powerpoint/</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Word</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9"/>
              </a:rPr>
              <a:t>www.1ppt.com/word/</a:t>
            </a:r>
            <a:r>
              <a:rPr lang="en-US" altLang="zh-CN" sz="1200" dirty="0" smtClean="0">
                <a:solidFill>
                  <a:srgbClr val="EEECE1">
                    <a:lumMod val="25000"/>
                  </a:srgbClr>
                </a:solidFill>
              </a:rPr>
              <a:t>                    Excel</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10"/>
              </a:rPr>
              <a:t>www.1ppt.com/excel/</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试卷下载：</a:t>
            </a:r>
            <a:r>
              <a:rPr lang="en-US" altLang="zh-CN" sz="1200" dirty="0" smtClean="0">
                <a:solidFill>
                  <a:srgbClr val="EEECE1">
                    <a:lumMod val="25000"/>
                  </a:srgbClr>
                </a:solidFill>
                <a:hlinkClick r:id="rId11"/>
              </a:rPr>
              <a:t>www.1ppt.com/shiti/</a:t>
            </a:r>
            <a:r>
              <a:rPr lang="en-US" altLang="zh-CN" sz="1200" dirty="0" smtClean="0">
                <a:solidFill>
                  <a:srgbClr val="EEECE1">
                    <a:lumMod val="25000"/>
                  </a:srgbClr>
                </a:solidFill>
              </a:rPr>
              <a:t>                    </a:t>
            </a:r>
            <a:r>
              <a:rPr lang="zh-CN" altLang="en-US" sz="1200" dirty="0" smtClean="0">
                <a:solidFill>
                  <a:srgbClr val="EEECE1">
                    <a:lumMod val="25000"/>
                  </a:srgbClr>
                </a:solidFill>
              </a:rPr>
              <a:t>教案下载：</a:t>
            </a:r>
            <a:r>
              <a:rPr lang="en-US" altLang="zh-CN" sz="1200" dirty="0" smtClean="0">
                <a:solidFill>
                  <a:srgbClr val="EEECE1">
                    <a:lumMod val="25000"/>
                  </a:srgbClr>
                </a:solidFill>
                <a:hlinkClick r:id="rId12"/>
              </a:rPr>
              <a:t>www.1ppt.com/jiaoan/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个人简历：</a:t>
            </a:r>
            <a:r>
              <a:rPr lang="en-US" altLang="zh-CN" sz="1200" dirty="0" smtClean="0">
                <a:solidFill>
                  <a:srgbClr val="EEECE1">
                    <a:lumMod val="25000"/>
                  </a:srgbClr>
                </a:solidFill>
                <a:hlinkClick r:id="rId13"/>
              </a:rPr>
              <a:t>www.1ppt.com/jianli/</a:t>
            </a:r>
            <a:r>
              <a:rPr lang="en-US" altLang="zh-CN" sz="1200" dirty="0" smtClean="0">
                <a:solidFill>
                  <a:srgbClr val="EEECE1">
                    <a:lumMod val="25000"/>
                  </a:srgbClr>
                </a:solidFill>
              </a:rPr>
              <a:t>                    PPT</a:t>
            </a:r>
            <a:r>
              <a:rPr lang="zh-CN" altLang="en-US" sz="1200" dirty="0" smtClean="0">
                <a:solidFill>
                  <a:srgbClr val="EEECE1">
                    <a:lumMod val="25000"/>
                  </a:srgbClr>
                </a:solidFill>
              </a:rPr>
              <a:t>课件：</a:t>
            </a:r>
            <a:r>
              <a:rPr lang="en-US" altLang="zh-CN" sz="1200" dirty="0" smtClean="0">
                <a:solidFill>
                  <a:srgbClr val="EEECE1">
                    <a:lumMod val="25000"/>
                  </a:srgbClr>
                </a:solidFill>
                <a:hlinkClick r:id="rId14"/>
              </a:rPr>
              <a:t>www.1ppt.com/kejian/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语文课件：</a:t>
            </a:r>
            <a:r>
              <a:rPr lang="en-US" altLang="zh-CN" sz="1200" dirty="0" smtClean="0">
                <a:solidFill>
                  <a:srgbClr val="EEECE1">
                    <a:lumMod val="25000"/>
                  </a:srgbClr>
                </a:solidFill>
                <a:hlinkClick r:id="rId15"/>
              </a:rPr>
              <a:t>www.1ppt.com/kejian/yuwen/</a:t>
            </a:r>
            <a:r>
              <a:rPr lang="en-US" altLang="zh-CN" sz="1200" dirty="0" smtClean="0">
                <a:solidFill>
                  <a:srgbClr val="EEECE1">
                    <a:lumMod val="25000"/>
                  </a:srgbClr>
                </a:solidFill>
              </a:rPr>
              <a:t>    </a:t>
            </a:r>
            <a:r>
              <a:rPr lang="zh-CN" altLang="en-US" sz="1200" dirty="0" smtClean="0">
                <a:solidFill>
                  <a:srgbClr val="EEECE1">
                    <a:lumMod val="25000"/>
                  </a:srgbClr>
                </a:solidFill>
              </a:rPr>
              <a:t>数学课件：</a:t>
            </a:r>
            <a:r>
              <a:rPr lang="en-US" altLang="zh-CN" sz="1200" dirty="0" smtClean="0">
                <a:solidFill>
                  <a:srgbClr val="EEECE1">
                    <a:lumMod val="25000"/>
                  </a:srgbClr>
                </a:solidFill>
                <a:hlinkClick r:id="rId16"/>
              </a:rPr>
              <a:t>www.1ppt.com/kejian/shuxue/</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英语课件：</a:t>
            </a:r>
            <a:r>
              <a:rPr lang="en-US" altLang="zh-CN" sz="1200" dirty="0" smtClean="0">
                <a:solidFill>
                  <a:srgbClr val="EEECE1">
                    <a:lumMod val="25000"/>
                  </a:srgbClr>
                </a:solidFill>
                <a:hlinkClick r:id="rId17"/>
              </a:rPr>
              <a:t>www.1ppt.com/kejian/yingyu/</a:t>
            </a:r>
            <a:r>
              <a:rPr lang="en-US" altLang="zh-CN" sz="1200" dirty="0" smtClean="0">
                <a:solidFill>
                  <a:srgbClr val="EEECE1">
                    <a:lumMod val="25000"/>
                  </a:srgbClr>
                </a:solidFill>
              </a:rPr>
              <a:t>    </a:t>
            </a:r>
            <a:r>
              <a:rPr lang="zh-CN" altLang="en-US" sz="1200" dirty="0" smtClean="0">
                <a:solidFill>
                  <a:srgbClr val="EEECE1">
                    <a:lumMod val="25000"/>
                  </a:srgbClr>
                </a:solidFill>
              </a:rPr>
              <a:t>美术课件：</a:t>
            </a:r>
            <a:r>
              <a:rPr lang="en-US" altLang="zh-CN" sz="1200" dirty="0" smtClean="0">
                <a:solidFill>
                  <a:srgbClr val="EEECE1">
                    <a:lumMod val="25000"/>
                  </a:srgbClr>
                </a:solidFill>
                <a:hlinkClick r:id="rId18"/>
              </a:rPr>
              <a:t>www.1ppt.com/kejian/meishu/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科学课件：</a:t>
            </a:r>
            <a:r>
              <a:rPr lang="en-US" altLang="zh-CN" sz="1200" dirty="0" smtClean="0">
                <a:solidFill>
                  <a:srgbClr val="EEECE1">
                    <a:lumMod val="25000"/>
                  </a:srgbClr>
                </a:solidFill>
                <a:hlinkClick r:id="rId19"/>
              </a:rPr>
              <a:t>www.1ppt.com/kejian/kexue/</a:t>
            </a:r>
            <a:r>
              <a:rPr lang="en-US" altLang="zh-CN" sz="1200" dirty="0" smtClean="0">
                <a:solidFill>
                  <a:srgbClr val="EEECE1">
                    <a:lumMod val="25000"/>
                  </a:srgbClr>
                </a:solidFill>
              </a:rPr>
              <a:t>     </a:t>
            </a:r>
            <a:r>
              <a:rPr lang="zh-CN" altLang="en-US" sz="1200" dirty="0" smtClean="0">
                <a:solidFill>
                  <a:srgbClr val="EEECE1">
                    <a:lumMod val="25000"/>
                  </a:srgbClr>
                </a:solidFill>
              </a:rPr>
              <a:t>物理课件：</a:t>
            </a:r>
            <a:r>
              <a:rPr lang="en-US" altLang="zh-CN" sz="1200" dirty="0" smtClean="0">
                <a:solidFill>
                  <a:srgbClr val="EEECE1">
                    <a:lumMod val="25000"/>
                  </a:srgbClr>
                </a:solidFill>
                <a:hlinkClick r:id="rId20"/>
              </a:rPr>
              <a:t>www.1ppt.com/kejian/wuli/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化学课件：</a:t>
            </a:r>
            <a:r>
              <a:rPr lang="en-US" altLang="zh-CN" sz="1200" dirty="0" smtClean="0">
                <a:solidFill>
                  <a:srgbClr val="EEECE1">
                    <a:lumMod val="25000"/>
                  </a:srgbClr>
                </a:solidFill>
                <a:hlinkClick r:id="rId21"/>
              </a:rPr>
              <a:t>www.1ppt.com/kejian/huaxue/</a:t>
            </a:r>
            <a:r>
              <a:rPr lang="en-US" altLang="zh-CN" sz="1200" dirty="0" smtClean="0">
                <a:solidFill>
                  <a:srgbClr val="EEECE1">
                    <a:lumMod val="25000"/>
                  </a:srgbClr>
                </a:solidFill>
              </a:rPr>
              <a:t>  </a:t>
            </a:r>
            <a:r>
              <a:rPr lang="zh-CN" altLang="en-US" sz="1200" dirty="0" smtClean="0">
                <a:solidFill>
                  <a:srgbClr val="EEECE1">
                    <a:lumMod val="25000"/>
                  </a:srgbClr>
                </a:solidFill>
              </a:rPr>
              <a:t>生物课件：</a:t>
            </a:r>
            <a:r>
              <a:rPr lang="en-US" altLang="zh-CN" sz="1200" dirty="0" smtClean="0">
                <a:solidFill>
                  <a:srgbClr val="EEECE1">
                    <a:lumMod val="25000"/>
                  </a:srgbClr>
                </a:solidFill>
                <a:hlinkClick r:id="rId22"/>
              </a:rPr>
              <a:t>www.1ppt.com/kejian/shengwu/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地理课件：</a:t>
            </a:r>
            <a:r>
              <a:rPr lang="en-US" altLang="zh-CN" sz="1200" dirty="0" smtClean="0">
                <a:solidFill>
                  <a:srgbClr val="EEECE1">
                    <a:lumMod val="25000"/>
                  </a:srgbClr>
                </a:solidFill>
                <a:hlinkClick r:id="rId23"/>
              </a:rPr>
              <a:t>www.1ppt.com/kejian/dili/</a:t>
            </a:r>
            <a:r>
              <a:rPr lang="en-US" altLang="zh-CN" sz="1200" dirty="0" smtClean="0">
                <a:solidFill>
                  <a:srgbClr val="EEECE1">
                    <a:lumMod val="25000"/>
                  </a:srgbClr>
                </a:solidFill>
              </a:rPr>
              <a:t>          </a:t>
            </a:r>
            <a:r>
              <a:rPr lang="zh-CN" altLang="en-US" sz="1200" dirty="0" smtClean="0">
                <a:solidFill>
                  <a:srgbClr val="EEECE1">
                    <a:lumMod val="25000"/>
                  </a:srgbClr>
                </a:solidFill>
              </a:rPr>
              <a:t>历史课件：</a:t>
            </a:r>
            <a:r>
              <a:rPr lang="en-US" altLang="zh-CN" sz="1200" dirty="0" smtClean="0">
                <a:solidFill>
                  <a:srgbClr val="EEECE1">
                    <a:lumMod val="25000"/>
                  </a:srgbClr>
                </a:solidFill>
                <a:hlinkClick r:id="rId24"/>
              </a:rPr>
              <a:t>www.1ppt.com/kejian/lishi/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endParaRPr lang="zh-CN" altLang="en-US" dirty="0"/>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txBox="1">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5"/>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C027667C-B932-4048-96DB-16A56AAADBF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txBox="1">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5"/>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txBox="1">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5"/>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C027667C-B932-4048-96DB-16A56AAADBF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txBox="1">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5"/>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txBox="1">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5"/>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C027667C-B932-4048-96DB-16A56AAADBF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txBox="1">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5"/>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txBox="1">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5"/>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txBox="1">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5"/>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txBox="1">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txBox="1">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a:p>
        </p:txBody>
      </p:sp>
      <p:sp>
        <p:nvSpPr>
          <p:cNvPr id="4" name="灯片编号占位符 3"/>
          <p:cNvSpPr>
            <a:spLocks noGrp="1"/>
          </p:cNvSpPr>
          <p:nvPr>
            <p:ph type="sldNum" sz="quarter" idx="5"/>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C027667C-B932-4048-96DB-16A56AAADBF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D53DEE0-04D6-4FDC-A604-41922715AA6D}"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CE3C03C-D09C-45E8-A469-1ED118A978A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CE3C03C-D09C-45E8-A469-1ED118A978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CE3C03C-D09C-45E8-A469-1ED118A978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11222182" y="15948"/>
            <a:ext cx="969818" cy="563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7" name="矩形 6"/>
          <p:cNvSpPr/>
          <p:nvPr userDrawn="1"/>
        </p:nvSpPr>
        <p:spPr>
          <a:xfrm>
            <a:off x="64655" y="0"/>
            <a:ext cx="969818" cy="563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CE3C03C-D09C-45E8-A469-1ED118A978A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CE3C03C-D09C-45E8-A469-1ED118A978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E3C03C-D09C-45E8-A469-1ED118A978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CE3C03C-D09C-45E8-A469-1ED118A978A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file:///D:\qq&#25991;&#20214;\712321467\Image\C2C\Image2\%7b75232B38-A165-1FB7-499C-2E1C792CACB5%7d.png" TargetMode="External"/><Relationship Id="rId15" Type="http://schemas.openxmlformats.org/officeDocument/2006/relationships/image" Target="../media/image2.png"/><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3C03C-D09C-45E8-A469-1ED118A978A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8A167-1E51-43C9-B1B5-3AC78940E8B6}" type="slidenum">
              <a:rPr lang="zh-CN" altLang="en-US" smtClean="0"/>
            </a:fld>
            <a:endParaRPr lang="zh-CN" altLang="en-US"/>
          </a:p>
        </p:txBody>
      </p:sp>
      <p:pic>
        <p:nvPicPr>
          <p:cNvPr id="7" name="图片 1073743875" descr="学科网 zxxk.com"/>
          <p:cNvPicPr>
            <a:picLocks noChangeAspect="1"/>
          </p:cNvPicPr>
          <p:nvPr/>
        </p:nvPicPr>
        <p:blipFill>
          <a:blip r:embed="rId15" r:link="rId16"/>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image" Target="../media/image2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0" y="1869531"/>
            <a:ext cx="12192000" cy="1435644"/>
          </a:xfrm>
          <a:ln>
            <a:noFill/>
          </a:ln>
        </p:spPr>
        <p:txBody>
          <a:bodyPr anchor="b">
            <a:noAutofit/>
          </a:bodyPr>
          <a:lstStyle>
            <a:lvl1pPr algn="ctr">
              <a:defRPr sz="6000">
                <a:solidFill>
                  <a:schemeClr val="accent1">
                    <a:lumMod val="50000"/>
                  </a:schemeClr>
                </a:solidFill>
                <a:latin typeface="方正兰亭大黑_GBK" panose="02000000000000000000" pitchFamily="2" charset="-122"/>
                <a:ea typeface="方正兰亭大黑_GBK" panose="02000000000000000000" pitchFamily="2" charset="-122"/>
              </a:defRPr>
            </a:lvl1pPr>
          </a:lstStyle>
          <a:p>
            <a:pPr>
              <a:lnSpc>
                <a:spcPct val="130000"/>
              </a:lnSpc>
            </a:pPr>
            <a:r>
              <a:rPr lang="zh-CN" altLang="en-US" sz="7200" b="1" spc="600" dirty="0">
                <a:solidFill>
                  <a:schemeClr val="accent1">
                    <a:lumMod val="75000"/>
                  </a:schemeClr>
                </a:solidFill>
                <a:latin typeface="微软雅黑" panose="020B0503020204020204" pitchFamily="34" charset="-122"/>
                <a:ea typeface="微软雅黑" panose="020B0503020204020204" pitchFamily="34" charset="-122"/>
              </a:rPr>
              <a:t>我们的梦想</a:t>
            </a:r>
            <a:endParaRPr lang="zh-CN" altLang="en-US" sz="4400" b="1" spc="600"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866325" y="977696"/>
            <a:ext cx="4639953" cy="683264"/>
          </a:xfrm>
          <a:prstGeom prst="rect">
            <a:avLst/>
          </a:prstGeom>
          <a:noFill/>
        </p:spPr>
        <p:txBody>
          <a:bodyPr wrap="square" lIns="91439" tIns="45720" rIns="91439" bIns="45720" rtlCol="0">
            <a:spAutoFit/>
          </a:bodyPr>
          <a:lstStyle/>
          <a:p>
            <a:pPr marL="0" marR="0" lvl="0" indent="0" defTabSz="914400" eaLnBrk="1" fontAlgn="auto" latinLnBrk="0" hangingPunct="1">
              <a:lnSpc>
                <a:spcPct val="120000"/>
              </a:lnSpc>
              <a:spcBef>
                <a:spcPct val="0"/>
              </a:spcBef>
              <a:spcAft>
                <a:spcPct val="0"/>
              </a:spcAft>
              <a:buClrTx/>
              <a:buSzTx/>
              <a:buFontTx/>
              <a:buNone/>
              <a:defRPr/>
            </a:pPr>
            <a:r>
              <a:rPr kumimoji="0" lang="en-US" altLang="zh-CN" sz="3200" b="1" i="0" u="none" strike="noStrike" kern="0" cap="none" spc="301" normalizeH="0" baseline="0" noProof="0" dirty="0">
                <a:ln>
                  <a:noFill/>
                </a:ln>
                <a:solidFill>
                  <a:srgbClr val="B05A92"/>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3200" b="1" i="0" u="none" strike="noStrike" kern="0" cap="none" spc="301" normalizeH="0" baseline="0" noProof="0" dirty="0">
                <a:ln>
                  <a:noFill/>
                </a:ln>
                <a:solidFill>
                  <a:srgbClr val="B05A92"/>
                </a:solidFill>
                <a:effectLst/>
                <a:uLnTx/>
                <a:uFillTx/>
                <a:latin typeface="微软雅黑" panose="020B0503020204020204" pitchFamily="34" charset="-122"/>
                <a:ea typeface="微软雅黑" panose="020B0503020204020204" pitchFamily="34" charset="-122"/>
              </a:rPr>
              <a:t>．中国梦的实现蓝图</a:t>
            </a:r>
            <a:endParaRPr kumimoji="0" lang="zh-CN" altLang="en-US" sz="3200" b="1" i="0" u="none" strike="noStrike" kern="0" cap="none" spc="301" normalizeH="0" baseline="0" noProof="0" dirty="0">
              <a:ln>
                <a:noFill/>
              </a:ln>
              <a:solidFill>
                <a:srgbClr val="B05A92"/>
              </a:solidFill>
              <a:effectLst/>
              <a:uLnTx/>
              <a:uFillTx/>
              <a:latin typeface="微软雅黑" panose="020B0503020204020204" pitchFamily="34" charset="-122"/>
              <a:ea typeface="微软雅黑" panose="020B0503020204020204" pitchFamily="34" charset="-122"/>
            </a:endParaRPr>
          </a:p>
        </p:txBody>
      </p:sp>
      <p:sp>
        <p:nvSpPr>
          <p:cNvPr id="4" name="矩形: 圆角 3"/>
          <p:cNvSpPr/>
          <p:nvPr/>
        </p:nvSpPr>
        <p:spPr>
          <a:xfrm>
            <a:off x="740175" y="1141675"/>
            <a:ext cx="126150" cy="409043"/>
          </a:xfrm>
          <a:prstGeom prst="roundRect">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矩形: 圆角 11"/>
          <p:cNvSpPr/>
          <p:nvPr/>
        </p:nvSpPr>
        <p:spPr>
          <a:xfrm rot="2718769">
            <a:off x="250438" y="222042"/>
            <a:ext cx="246285" cy="239017"/>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0" name="图片 9"/>
          <p:cNvPicPr>
            <a:picLocks noChangeAspect="1"/>
          </p:cNvPicPr>
          <p:nvPr/>
        </p:nvPicPr>
        <p:blipFill>
          <a:blip r:embed="rId1"/>
          <a:stretch>
            <a:fillRect/>
          </a:stretch>
        </p:blipFill>
        <p:spPr>
          <a:xfrm>
            <a:off x="10113732" y="-29685"/>
            <a:ext cx="2190750" cy="571500"/>
          </a:xfrm>
          <a:prstGeom prst="rect">
            <a:avLst/>
          </a:prstGeom>
        </p:spPr>
      </p:pic>
      <p:sp>
        <p:nvSpPr>
          <p:cNvPr id="14"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民族复兴梦</a:t>
            </a:r>
            <a:endPar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pic>
        <p:nvPicPr>
          <p:cNvPr id="11" name="图片 10"/>
          <p:cNvPicPr>
            <a:picLocks noChangeAspect="1"/>
          </p:cNvPicPr>
          <p:nvPr/>
        </p:nvPicPr>
        <p:blipFill>
          <a:blip r:embed="rId2" cstate="email"/>
          <a:srcRect/>
          <a:stretch>
            <a:fillRect/>
          </a:stretch>
        </p:blipFill>
        <p:spPr>
          <a:xfrm flipH="1">
            <a:off x="-181829" y="2150578"/>
            <a:ext cx="5135199" cy="3719825"/>
          </a:xfrm>
          <a:prstGeom prst="rect">
            <a:avLst/>
          </a:prstGeom>
        </p:spPr>
      </p:pic>
      <p:grpSp>
        <p:nvGrpSpPr>
          <p:cNvPr id="3" name="组合 2"/>
          <p:cNvGrpSpPr/>
          <p:nvPr/>
        </p:nvGrpSpPr>
        <p:grpSpPr>
          <a:xfrm>
            <a:off x="4671517" y="2640865"/>
            <a:ext cx="6748543" cy="2717944"/>
            <a:chOff x="4790781" y="2726741"/>
            <a:chExt cx="6551827" cy="3156802"/>
          </a:xfrm>
        </p:grpSpPr>
        <p:sp>
          <p:nvSpPr>
            <p:cNvPr id="9" name="文本框 8"/>
            <p:cNvSpPr txBox="1"/>
            <p:nvPr/>
          </p:nvSpPr>
          <p:spPr>
            <a:xfrm>
              <a:off x="4991670" y="2914599"/>
              <a:ext cx="6150046" cy="2223984"/>
            </a:xfrm>
            <a:prstGeom prst="rect">
              <a:avLst/>
            </a:prstGeom>
            <a:noFill/>
          </p:spPr>
          <p:txBody>
            <a:bodyPr wrap="square" lIns="91439" tIns="45720" rIns="91439" bIns="45720" rtlCol="0">
              <a:spAutoFit/>
            </a:bodyPr>
            <a:lstStyle/>
            <a:p>
              <a:pPr lvl="0">
                <a:lnSpc>
                  <a:spcPct val="150000"/>
                </a:lnSpc>
                <a:defRPr/>
              </a:pPr>
              <a:r>
                <a:rPr kumimoji="1" lang="zh-CN" altLang="en-US" sz="2400" b="0" i="0" u="none" strike="noStrike" kern="0" cap="none" spc="0"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rPr>
                <a:t>　　</a:t>
              </a:r>
              <a:r>
                <a:rPr kumimoji="1" lang="zh-CN" altLang="en-US" sz="2400" kern="0" dirty="0">
                  <a:solidFill>
                    <a:sysClr val="windowText" lastClr="000000"/>
                  </a:solidFill>
                  <a:latin typeface="幼圆" panose="02010509060101010101" pitchFamily="49" charset="-122"/>
                  <a:ea typeface="幼圆" panose="02010509060101010101" pitchFamily="49" charset="-122"/>
                  <a:cs typeface="黑体" panose="02010609060101010101" charset="-122"/>
                  <a:sym typeface="+mn-ea"/>
                </a:rPr>
                <a:t>实现中华民族伟大复兴是近代以来中华民族最伟大的梦想。中国共产党团结带领中国人民进行的一切奋斗、一切牺牲、一切创造，归结起来就是一个主题：实现中华民族伟大复兴。</a:t>
              </a:r>
              <a:endParaRPr kumimoji="1" lang="en-US" altLang="zh-CN" sz="2400" kern="0" dirty="0">
                <a:solidFill>
                  <a:sysClr val="windowText" lastClr="000000"/>
                </a:solidFill>
                <a:latin typeface="幼圆" panose="02010509060101010101" pitchFamily="49" charset="-122"/>
                <a:ea typeface="幼圆" panose="02010509060101010101" pitchFamily="49" charset="-122"/>
                <a:cs typeface="黑体" panose="02010609060101010101" charset="-122"/>
                <a:sym typeface="+mn-ea"/>
              </a:endParaRPr>
            </a:p>
          </p:txBody>
        </p:sp>
        <p:sp>
          <p:nvSpPr>
            <p:cNvPr id="15" name="圆角矩形 14"/>
            <p:cNvSpPr/>
            <p:nvPr/>
          </p:nvSpPr>
          <p:spPr>
            <a:xfrm>
              <a:off x="4790781" y="2726741"/>
              <a:ext cx="6551827" cy="3156802"/>
            </a:xfrm>
            <a:prstGeom prst="roundRect">
              <a:avLst/>
            </a:prstGeom>
            <a:noFill/>
            <a:ln w="19050">
              <a:solidFill>
                <a:srgbClr val="B05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民族复兴梦</a:t>
            </a:r>
            <a:endPar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sp>
        <p:nvSpPr>
          <p:cNvPr id="12" name="圆角矩形 60"/>
          <p:cNvSpPr/>
          <p:nvPr/>
        </p:nvSpPr>
        <p:spPr>
          <a:xfrm>
            <a:off x="545142" y="1787096"/>
            <a:ext cx="11073701" cy="4474555"/>
          </a:xfrm>
          <a:prstGeom prst="roundRect">
            <a:avLst>
              <a:gd name="adj" fmla="val 8417"/>
            </a:avLst>
          </a:prstGeom>
          <a:ln>
            <a:solidFill>
              <a:srgbClr val="B05A92"/>
            </a:solidFill>
            <a:prstDash val="lgDash"/>
          </a:ln>
        </p:spPr>
        <p:style>
          <a:lnRef idx="1">
            <a:schemeClr val="accent1"/>
          </a:lnRef>
          <a:fillRef idx="0">
            <a:schemeClr val="accent1"/>
          </a:fillRef>
          <a:effectRef idx="0">
            <a:schemeClr val="accent1"/>
          </a:effectRef>
          <a:fontRef idx="minor">
            <a:schemeClr val="tx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9" name="图片 18"/>
          <p:cNvPicPr>
            <a:picLocks noChangeAspect="1"/>
          </p:cNvPicPr>
          <p:nvPr/>
        </p:nvPicPr>
        <p:blipFill>
          <a:blip r:embed="rId1"/>
          <a:stretch>
            <a:fillRect/>
          </a:stretch>
        </p:blipFill>
        <p:spPr>
          <a:xfrm>
            <a:off x="10113732" y="-29685"/>
            <a:ext cx="2190750" cy="571500"/>
          </a:xfrm>
          <a:prstGeom prst="rect">
            <a:avLst/>
          </a:prstGeom>
        </p:spPr>
      </p:pic>
      <p:sp>
        <p:nvSpPr>
          <p:cNvPr id="17" name="文本框 16"/>
          <p:cNvSpPr txBox="1"/>
          <p:nvPr/>
        </p:nvSpPr>
        <p:spPr>
          <a:xfrm>
            <a:off x="791429" y="2903672"/>
            <a:ext cx="10515846" cy="2821926"/>
          </a:xfrm>
          <a:prstGeom prst="rect">
            <a:avLst/>
          </a:prstGeom>
          <a:noFill/>
        </p:spPr>
        <p:txBody>
          <a:bodyPr wrap="square" lIns="91439" tIns="45720" rIns="91439" bIns="45720" rtlCol="0" anchor="t">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26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kumimoji="0" lang="zh-CN" altLang="en-US"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大风泱泱，大潮滂滂。洪水图腾蛟龙，烈火涅槃凤凰。文明圣火，千古未绝者，惟我无双；和天地并存，与日月同光。</a:t>
            </a:r>
            <a:endParaRPr kumimoji="0" lang="en-US" altLang="zh-CN"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中华文化，源远流长；博大精深，卓越辉煌。信步三百米甬道，阅历五千年沧桑。社稷千秋，祖宗百世；几多荣辱沉浮，几度盛衰兴亡。圣贤典籍，浩如烟海；四大发明，寰球共享。缅怀漫漫岁月，凝聚缕缕遐想。</a:t>
            </a:r>
            <a:endParaRPr kumimoji="0" lang="en-US" altLang="zh-CN"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grpSp>
        <p:nvGrpSpPr>
          <p:cNvPr id="18" name="组合 17"/>
          <p:cNvGrpSpPr/>
          <p:nvPr/>
        </p:nvGrpSpPr>
        <p:grpSpPr>
          <a:xfrm>
            <a:off x="4873157" y="911053"/>
            <a:ext cx="2352391" cy="587704"/>
            <a:chOff x="5333125" y="1615177"/>
            <a:chExt cx="2243562" cy="587704"/>
          </a:xfrm>
        </p:grpSpPr>
        <p:sp>
          <p:nvSpPr>
            <p:cNvPr id="20"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21" name="文本框 20"/>
            <p:cNvSpPr txBox="1"/>
            <p:nvPr/>
          </p:nvSpPr>
          <p:spPr>
            <a:xfrm>
              <a:off x="5632831" y="1615177"/>
              <a:ext cx="1848541"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阅读感悟</a:t>
              </a:r>
              <a:endParaRPr kumimoji="0" lang="en-US" altLang="zh-CN"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
        <p:nvSpPr>
          <p:cNvPr id="2" name="矩形 1"/>
          <p:cNvSpPr/>
          <p:nvPr/>
        </p:nvSpPr>
        <p:spPr>
          <a:xfrm>
            <a:off x="5040334" y="2121397"/>
            <a:ext cx="2185214" cy="492443"/>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2600" b="1" i="0" u="none" strike="noStrike" kern="0" cap="none" spc="0" normalizeH="0" baseline="0" noProof="0">
                <a:ln>
                  <a:noFill/>
                </a:ln>
                <a:solidFill>
                  <a:srgbClr val="B05A92"/>
                </a:solidFill>
                <a:effectLst/>
                <a:uLnTx/>
                <a:uFillTx/>
                <a:latin typeface="楷体" panose="02010609060101010101" pitchFamily="49" charset="-122"/>
                <a:ea typeface="楷体" panose="02010609060101010101" pitchFamily="49" charset="-122"/>
                <a:cs typeface="楷体" panose="02010609060101010101" pitchFamily="49" charset="-122"/>
              </a:rPr>
              <a:t>中华世纪坛序</a:t>
            </a:r>
            <a:endParaRPr kumimoji="0" lang="zh-CN" altLang="en-US" sz="2600" b="1" i="0" u="none" strike="noStrike" kern="0" cap="none" spc="0" normalizeH="0" baseline="0" noProof="0">
              <a:ln>
                <a:noFill/>
              </a:ln>
              <a:solidFill>
                <a:srgbClr val="B05A92"/>
              </a:solidFill>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民族复兴梦</a:t>
            </a:r>
            <a:endPar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sp>
        <p:nvSpPr>
          <p:cNvPr id="12" name="圆角矩形 60"/>
          <p:cNvSpPr/>
          <p:nvPr/>
        </p:nvSpPr>
        <p:spPr>
          <a:xfrm>
            <a:off x="545142" y="1938130"/>
            <a:ext cx="11073701" cy="4323521"/>
          </a:xfrm>
          <a:prstGeom prst="roundRect">
            <a:avLst>
              <a:gd name="adj" fmla="val 8417"/>
            </a:avLst>
          </a:prstGeom>
          <a:ln>
            <a:solidFill>
              <a:srgbClr val="B05A92"/>
            </a:solidFill>
            <a:prstDash val="lgDash"/>
          </a:ln>
        </p:spPr>
        <p:style>
          <a:lnRef idx="1">
            <a:schemeClr val="accent1"/>
          </a:lnRef>
          <a:fillRef idx="0">
            <a:schemeClr val="accent1"/>
          </a:fillRef>
          <a:effectRef idx="0">
            <a:schemeClr val="accent1"/>
          </a:effectRef>
          <a:fontRef idx="minor">
            <a:schemeClr val="tx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9" name="图片 18"/>
          <p:cNvPicPr>
            <a:picLocks noChangeAspect="1"/>
          </p:cNvPicPr>
          <p:nvPr/>
        </p:nvPicPr>
        <p:blipFill>
          <a:blip r:embed="rId1"/>
          <a:stretch>
            <a:fillRect/>
          </a:stretch>
        </p:blipFill>
        <p:spPr>
          <a:xfrm>
            <a:off x="10113732" y="-29685"/>
            <a:ext cx="2190750" cy="571500"/>
          </a:xfrm>
          <a:prstGeom prst="rect">
            <a:avLst/>
          </a:prstGeom>
        </p:spPr>
      </p:pic>
      <p:sp>
        <p:nvSpPr>
          <p:cNvPr id="17" name="文本框 16"/>
          <p:cNvSpPr txBox="1"/>
          <p:nvPr/>
        </p:nvSpPr>
        <p:spPr>
          <a:xfrm>
            <a:off x="791429" y="2091648"/>
            <a:ext cx="10515846" cy="4016484"/>
          </a:xfrm>
          <a:prstGeom prst="rect">
            <a:avLst/>
          </a:prstGeom>
          <a:noFill/>
        </p:spPr>
        <p:txBody>
          <a:bodyPr wrap="square" lIns="91439" tIns="45720" rIns="91439" bIns="45720" rtlCol="0" anchor="t">
            <a:spAutoFit/>
          </a:bodyPr>
          <a:lstStyle/>
          <a:p>
            <a:pPr lvl="0" algn="just">
              <a:lnSpc>
                <a:spcPct val="150000"/>
              </a:lnSpc>
              <a:defRPr/>
            </a:pPr>
            <a:r>
              <a:rPr lang="zh-CN" altLang="en-US" sz="26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lang="zh-CN" altLang="en-US" sz="2400" kern="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rPr>
              <a:t>回首近代，百年三万六千日，饱尝民族苦难，历尽变革风霜。烽火硝烟，江山激昂。挽狂澜于既倒，撑大厦于断梁。春风又绿神州，华夏再沐朝阳。</a:t>
            </a:r>
            <a:endParaRPr lang="en-US" altLang="zh-CN" sz="2400" kern="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endParaRPr>
          </a:p>
          <a:p>
            <a:pPr lvl="0" algn="just">
              <a:lnSpc>
                <a:spcPct val="150000"/>
              </a:lnSpc>
              <a:defRPr/>
            </a:pPr>
            <a:r>
              <a:rPr lang="zh-CN" altLang="en-US" sz="2400" kern="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rPr>
              <a:t>　　登坛远望：前有古人，星光灿烂；后有来者，群英堂堂。看乾坤旋转：乾恒动，自强不息之精神；坤包容，厚德载物之气量。继往开来，浩浩荡荡。立民主，兴文明，求统一，图富强。中华民族伟大复兴，定将舒天昭晖，磅礴东方。</a:t>
            </a:r>
            <a:endParaRPr lang="en-US" altLang="zh-CN" sz="2400" kern="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endParaRPr>
          </a:p>
          <a:p>
            <a:pPr lvl="0" algn="just">
              <a:lnSpc>
                <a:spcPct val="150000"/>
              </a:lnSpc>
              <a:defRPr/>
            </a:pPr>
            <a:r>
              <a:rPr lang="zh-CN" altLang="en-US" sz="2400" kern="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rPr>
              <a:t>　　世纪交汇，万众景仰；共襄盛举，建坛流芳；昭示后代，永世莫忘。</a:t>
            </a:r>
            <a:endParaRPr kumimoji="0" lang="zh-CN" altLang="en-US" sz="2400" b="0" i="0" u="none" strike="noStrike" kern="0" cap="none" spc="0" normalizeH="0" baseline="0" noProof="0">
              <a:ln>
                <a:noFill/>
              </a:ln>
              <a:solidFill>
                <a:sysClr val="windowText" lastClr="00000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endParaRPr>
          </a:p>
        </p:txBody>
      </p:sp>
      <p:grpSp>
        <p:nvGrpSpPr>
          <p:cNvPr id="18" name="组合 17"/>
          <p:cNvGrpSpPr/>
          <p:nvPr/>
        </p:nvGrpSpPr>
        <p:grpSpPr>
          <a:xfrm>
            <a:off x="4873156" y="1060140"/>
            <a:ext cx="2352391" cy="587704"/>
            <a:chOff x="5333125" y="1615177"/>
            <a:chExt cx="2243562" cy="587704"/>
          </a:xfrm>
        </p:grpSpPr>
        <p:sp>
          <p:nvSpPr>
            <p:cNvPr id="20"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21" name="文本框 20"/>
            <p:cNvSpPr txBox="1"/>
            <p:nvPr/>
          </p:nvSpPr>
          <p:spPr>
            <a:xfrm>
              <a:off x="5632831" y="1615177"/>
              <a:ext cx="1848541"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阅读感悟</a:t>
              </a:r>
              <a:endParaRPr kumimoji="0" lang="en-US" altLang="zh-CN"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0" name="图片 9"/>
          <p:cNvPicPr>
            <a:picLocks noChangeAspect="1"/>
          </p:cNvPicPr>
          <p:nvPr/>
        </p:nvPicPr>
        <p:blipFill>
          <a:blip r:embed="rId1"/>
          <a:stretch>
            <a:fillRect/>
          </a:stretch>
        </p:blipFill>
        <p:spPr>
          <a:xfrm>
            <a:off x="10113732" y="-29685"/>
            <a:ext cx="2190750" cy="571500"/>
          </a:xfrm>
          <a:prstGeom prst="rect">
            <a:avLst/>
          </a:prstGeom>
        </p:spPr>
      </p:pic>
      <p:sp>
        <p:nvSpPr>
          <p:cNvPr id="14"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民族复兴梦</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281259" y="2719739"/>
            <a:ext cx="6443267" cy="2674796"/>
            <a:chOff x="4801107" y="2942030"/>
            <a:chExt cx="6443267" cy="2674796"/>
          </a:xfrm>
        </p:grpSpPr>
        <p:sp>
          <p:nvSpPr>
            <p:cNvPr id="12" name="文本框 11"/>
            <p:cNvSpPr txBox="1"/>
            <p:nvPr/>
          </p:nvSpPr>
          <p:spPr>
            <a:xfrm>
              <a:off x="4836374" y="3314260"/>
              <a:ext cx="5910202" cy="1930337"/>
            </a:xfrm>
            <a:prstGeom prst="rect">
              <a:avLst/>
            </a:prstGeom>
            <a:noFill/>
          </p:spPr>
          <p:txBody>
            <a:bodyPr wrap="square" rtlCol="0">
              <a:spAutoFit/>
            </a:bodyPr>
            <a:lstStyle/>
            <a:p>
              <a:pPr lvl="0">
                <a:lnSpc>
                  <a:spcPct val="150000"/>
                </a:lnSpc>
                <a:defRPr/>
              </a:pPr>
              <a:r>
                <a:rPr lang="zh-CN" altLang="en-US" sz="2800" kern="0">
                  <a:solidFill>
                    <a:sysClr val="windowText" lastClr="000000"/>
                  </a:solidFill>
                  <a:latin typeface="幼圆" panose="02010509060101010101" pitchFamily="49" charset="-122"/>
                  <a:ea typeface="幼圆" panose="02010509060101010101" pitchFamily="49" charset="-122"/>
                  <a:cs typeface="楷体" panose="02010609060101010101" pitchFamily="49" charset="-122"/>
                  <a:sym typeface="+mn-ea"/>
                </a:rPr>
                <a:t>　　体会材料的思想内涵，感受中华文明的发展史并思考：为什么要实现中国梦？</a:t>
              </a:r>
              <a:endParaRPr kumimoji="0" lang="zh-CN" altLang="en-US" sz="2800" b="0" i="0" u="none" strike="noStrike" kern="0" cap="none" spc="0" normalizeH="0" baseline="0" noProof="0">
                <a:ln>
                  <a:noFill/>
                </a:ln>
                <a:solidFill>
                  <a:sysClr val="windowText" lastClr="000000"/>
                </a:solidFill>
                <a:effectLst/>
                <a:uLnTx/>
                <a:uFillTx/>
                <a:latin typeface="幼圆" panose="02010509060101010101" pitchFamily="49" charset="-122"/>
                <a:ea typeface="幼圆" panose="02010509060101010101" pitchFamily="49" charset="-122"/>
                <a:cs typeface="楷体" panose="02010609060101010101" pitchFamily="49" charset="-122"/>
                <a:sym typeface="+mn-ea"/>
              </a:endParaRPr>
            </a:p>
          </p:txBody>
        </p:sp>
        <p:cxnSp>
          <p:nvCxnSpPr>
            <p:cNvPr id="13" name="直接连接符 12"/>
            <p:cNvCxnSpPr/>
            <p:nvPr/>
          </p:nvCxnSpPr>
          <p:spPr>
            <a:xfrm flipV="1">
              <a:off x="4801107" y="2942030"/>
              <a:ext cx="6408000" cy="0"/>
            </a:xfrm>
            <a:prstGeom prst="line">
              <a:avLst/>
            </a:prstGeom>
            <a:ln w="12700">
              <a:solidFill>
                <a:srgbClr val="B05A92"/>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4836374" y="5616826"/>
              <a:ext cx="6408000" cy="0"/>
            </a:xfrm>
            <a:prstGeom prst="line">
              <a:avLst/>
            </a:prstGeom>
            <a:ln w="12700">
              <a:solidFill>
                <a:srgbClr val="B05A92"/>
              </a:solidFill>
              <a:prstDash val="dash"/>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2" cstate="email"/>
          <a:stretch>
            <a:fillRect/>
          </a:stretch>
        </p:blipFill>
        <p:spPr>
          <a:xfrm>
            <a:off x="698250" y="2614382"/>
            <a:ext cx="4076190" cy="2885509"/>
          </a:xfrm>
          <a:prstGeom prst="rect">
            <a:avLst/>
          </a:prstGeom>
        </p:spPr>
      </p:pic>
      <p:grpSp>
        <p:nvGrpSpPr>
          <p:cNvPr id="17" name="组合 16"/>
          <p:cNvGrpSpPr/>
          <p:nvPr/>
        </p:nvGrpSpPr>
        <p:grpSpPr>
          <a:xfrm>
            <a:off x="4873156" y="1060140"/>
            <a:ext cx="2352391" cy="587704"/>
            <a:chOff x="5333125" y="1615177"/>
            <a:chExt cx="2243562" cy="587704"/>
          </a:xfrm>
        </p:grpSpPr>
        <p:sp>
          <p:nvSpPr>
            <p:cNvPr id="18"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21" name="文本框 20"/>
            <p:cNvSpPr txBox="1"/>
            <p:nvPr/>
          </p:nvSpPr>
          <p:spPr>
            <a:xfrm>
              <a:off x="5632831" y="1615177"/>
              <a:ext cx="1848541"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阅读感悟</a:t>
              </a:r>
              <a:endParaRPr kumimoji="0" lang="en-US" altLang="zh-CN"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
        <p:nvSpPr>
          <p:cNvPr id="4" name="文本框 3"/>
          <p:cNvSpPr txBox="1"/>
          <p:nvPr/>
        </p:nvSpPr>
        <p:spPr>
          <a:xfrm>
            <a:off x="1899917" y="5635256"/>
            <a:ext cx="1672855" cy="430887"/>
          </a:xfrm>
          <a:prstGeom prst="rect">
            <a:avLst/>
          </a:prstGeom>
          <a:noFill/>
        </p:spPr>
        <p:txBody>
          <a:bodyPr wrap="square" rtlCol="0">
            <a:spAutoFit/>
          </a:bodyPr>
          <a:lstStyle/>
          <a:p>
            <a:r>
              <a:rPr lang="zh-CN" altLang="en-US" sz="2200">
                <a:latin typeface="仿宋" panose="02010609060101010101" pitchFamily="49" charset="-122"/>
                <a:ea typeface="仿宋" panose="02010609060101010101" pitchFamily="49" charset="-122"/>
              </a:rPr>
              <a:t>中华世纪坛</a:t>
            </a:r>
            <a:endParaRPr lang="zh-CN" altLang="en-US" sz="2200">
              <a:latin typeface="仿宋" panose="02010609060101010101" pitchFamily="49" charset="-122"/>
              <a:ea typeface="仿宋" panose="02010609060101010101" pitchFamily="49"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866325" y="977696"/>
            <a:ext cx="4997762" cy="683264"/>
          </a:xfrm>
          <a:prstGeom prst="rect">
            <a:avLst/>
          </a:prstGeom>
          <a:noFill/>
        </p:spPr>
        <p:txBody>
          <a:bodyPr wrap="square" lIns="91439" tIns="45720" rIns="91439" bIns="45720" rtlCol="0">
            <a:spAutoFit/>
          </a:bodyPr>
          <a:lstStyle/>
          <a:p>
            <a:pPr marL="0" marR="0" lvl="0" indent="0" defTabSz="914400" eaLnBrk="1" fontAlgn="auto" latinLnBrk="0" hangingPunct="1">
              <a:lnSpc>
                <a:spcPct val="120000"/>
              </a:lnSpc>
              <a:spcBef>
                <a:spcPct val="0"/>
              </a:spcBef>
              <a:spcAft>
                <a:spcPct val="0"/>
              </a:spcAft>
              <a:buClrTx/>
              <a:buSzTx/>
              <a:buFontTx/>
              <a:buNone/>
              <a:defRPr/>
            </a:pPr>
            <a:r>
              <a:rPr kumimoji="0" lang="en-US" altLang="zh-CN" sz="3200" b="1" i="0" u="none" strike="noStrike" kern="0" cap="none" spc="301" normalizeH="0" baseline="0" noProof="0" dirty="0">
                <a:ln>
                  <a:noFill/>
                </a:ln>
                <a:solidFill>
                  <a:srgbClr val="B05A92"/>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3200" b="1" i="0" u="none" strike="noStrike" kern="0" cap="none" spc="301" normalizeH="0" baseline="0" noProof="0" dirty="0">
                <a:ln>
                  <a:noFill/>
                </a:ln>
                <a:solidFill>
                  <a:srgbClr val="B05A92"/>
                </a:solidFill>
                <a:effectLst/>
                <a:uLnTx/>
                <a:uFillTx/>
                <a:latin typeface="微软雅黑" panose="020B0503020204020204" pitchFamily="34" charset="-122"/>
                <a:ea typeface="微软雅黑" panose="020B0503020204020204" pitchFamily="34" charset="-122"/>
              </a:rPr>
              <a:t>．中国梦的价值与内涵</a:t>
            </a:r>
            <a:endParaRPr kumimoji="0" lang="zh-CN" altLang="en-US" sz="3200" b="1" i="0" u="none" strike="noStrike" kern="0" cap="none" spc="301" normalizeH="0" baseline="0" noProof="0" dirty="0">
              <a:ln>
                <a:noFill/>
              </a:ln>
              <a:solidFill>
                <a:srgbClr val="B05A92"/>
              </a:solidFill>
              <a:effectLst/>
              <a:uLnTx/>
              <a:uFillTx/>
              <a:latin typeface="微软雅黑" panose="020B0503020204020204" pitchFamily="34" charset="-122"/>
              <a:ea typeface="微软雅黑" panose="020B0503020204020204" pitchFamily="34" charset="-122"/>
            </a:endParaRPr>
          </a:p>
        </p:txBody>
      </p:sp>
      <p:sp>
        <p:nvSpPr>
          <p:cNvPr id="4" name="矩形: 圆角 3"/>
          <p:cNvSpPr/>
          <p:nvPr/>
        </p:nvSpPr>
        <p:spPr>
          <a:xfrm>
            <a:off x="740175" y="1141675"/>
            <a:ext cx="126150" cy="409043"/>
          </a:xfrm>
          <a:prstGeom prst="roundRect">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矩形: 圆角 11"/>
          <p:cNvSpPr/>
          <p:nvPr/>
        </p:nvSpPr>
        <p:spPr>
          <a:xfrm rot="2718769">
            <a:off x="250438" y="222042"/>
            <a:ext cx="246285" cy="239017"/>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0" name="图片 9"/>
          <p:cNvPicPr>
            <a:picLocks noChangeAspect="1"/>
          </p:cNvPicPr>
          <p:nvPr/>
        </p:nvPicPr>
        <p:blipFill>
          <a:blip r:embed="rId1"/>
          <a:stretch>
            <a:fillRect/>
          </a:stretch>
        </p:blipFill>
        <p:spPr>
          <a:xfrm>
            <a:off x="10113732" y="-29685"/>
            <a:ext cx="2190750" cy="571500"/>
          </a:xfrm>
          <a:prstGeom prst="rect">
            <a:avLst/>
          </a:prstGeom>
        </p:spPr>
      </p:pic>
      <p:sp>
        <p:nvSpPr>
          <p:cNvPr id="14"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民族复兴梦</a:t>
            </a:r>
            <a:endPar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pic>
        <p:nvPicPr>
          <p:cNvPr id="11" name="图片 10"/>
          <p:cNvPicPr>
            <a:picLocks noChangeAspect="1"/>
          </p:cNvPicPr>
          <p:nvPr/>
        </p:nvPicPr>
        <p:blipFill>
          <a:blip r:embed="rId2" cstate="email"/>
          <a:srcRect/>
          <a:stretch>
            <a:fillRect/>
          </a:stretch>
        </p:blipFill>
        <p:spPr>
          <a:xfrm flipH="1">
            <a:off x="-471745" y="2260821"/>
            <a:ext cx="5425728" cy="3930278"/>
          </a:xfrm>
          <a:prstGeom prst="rect">
            <a:avLst/>
          </a:prstGeom>
        </p:spPr>
      </p:pic>
      <p:sp>
        <p:nvSpPr>
          <p:cNvPr id="9" name="文本框 8"/>
          <p:cNvSpPr txBox="1"/>
          <p:nvPr/>
        </p:nvSpPr>
        <p:spPr>
          <a:xfrm>
            <a:off x="4673394" y="2096841"/>
            <a:ext cx="6846058" cy="3970318"/>
          </a:xfrm>
          <a:prstGeom prst="rect">
            <a:avLst/>
          </a:prstGeom>
          <a:noFill/>
        </p:spPr>
        <p:txBody>
          <a:bodyPr wrap="square" lIns="91439" tIns="45720" rIns="91439" bIns="45720" rtlCol="0">
            <a:spAutoFit/>
          </a:bodyPr>
          <a:lstStyle/>
          <a:p>
            <a:pPr lvl="0">
              <a:lnSpc>
                <a:spcPct val="150000"/>
              </a:lnSpc>
              <a:defRPr/>
            </a:pPr>
            <a:r>
              <a:rPr kumimoji="1" lang="zh-CN" altLang="en-US" sz="2400" b="0" i="0" u="none" strike="noStrike" kern="0" cap="none" spc="0"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rPr>
              <a:t>　　</a:t>
            </a:r>
            <a:r>
              <a:rPr kumimoji="1" lang="zh-CN" altLang="en-US" sz="2400" kern="0" dirty="0">
                <a:latin typeface="幼圆" panose="02010509060101010101" pitchFamily="49" charset="-122"/>
                <a:ea typeface="幼圆" panose="02010509060101010101" pitchFamily="49" charset="-122"/>
                <a:cs typeface="黑体" panose="02010609060101010101" charset="-122"/>
                <a:sym typeface="+mn-ea"/>
              </a:rPr>
              <a:t>只有创造过辉煌的民族，才懂得复兴的意义；只有历经过苦难的民族，才对复兴有如此深切的渴望。中国梦反映了近代以来一代又一代中国人的美好夙愿，揭示了中华民族的历史命运和当代中国的发展走向，指明了全国各族人民共同的奋斗目标。实现中国梦，就是要实现国家富强、民族振兴、人民幸福。</a:t>
            </a:r>
            <a:endParaRPr kumimoji="1" lang="en-US" altLang="zh-CN" sz="2400" b="0" i="0" u="none" strike="noStrike" kern="0" cap="none" spc="0" normalizeH="0" baseline="0" noProof="0" dirty="0">
              <a:ln>
                <a:noFill/>
              </a:ln>
              <a:effectLst/>
              <a:uLnTx/>
              <a:uFillTx/>
              <a:latin typeface="幼圆" panose="02010509060101010101" pitchFamily="49" charset="-122"/>
              <a:ea typeface="幼圆" panose="02010509060101010101" pitchFamily="49" charset="-122"/>
              <a:cs typeface="黑体" panose="02010609060101010101" charset="-122"/>
              <a:sym typeface="+mn-ea"/>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4" name="组合 13"/>
          <p:cNvGrpSpPr/>
          <p:nvPr/>
        </p:nvGrpSpPr>
        <p:grpSpPr>
          <a:xfrm>
            <a:off x="4878405" y="926064"/>
            <a:ext cx="2449666" cy="587704"/>
            <a:chOff x="5333125" y="1615177"/>
            <a:chExt cx="2316298" cy="587704"/>
          </a:xfrm>
        </p:grpSpPr>
        <p:sp>
          <p:nvSpPr>
            <p:cNvPr id="15"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16" name="文本框 15"/>
            <p:cNvSpPr txBox="1"/>
            <p:nvPr/>
          </p:nvSpPr>
          <p:spPr>
            <a:xfrm>
              <a:off x="5405861" y="1615177"/>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探究与分享</a:t>
              </a:r>
              <a:endPar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
        <p:nvSpPr>
          <p:cNvPr id="10"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民族复兴梦</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45142" y="1779105"/>
            <a:ext cx="11192971" cy="4572000"/>
            <a:chOff x="481591" y="2678242"/>
            <a:chExt cx="11192971" cy="4572000"/>
          </a:xfrm>
        </p:grpSpPr>
        <p:sp>
          <p:nvSpPr>
            <p:cNvPr id="12" name="圆角矩形 60"/>
            <p:cNvSpPr/>
            <p:nvPr/>
          </p:nvSpPr>
          <p:spPr>
            <a:xfrm>
              <a:off x="481591" y="2678242"/>
              <a:ext cx="11192971" cy="4572000"/>
            </a:xfrm>
            <a:prstGeom prst="roundRect">
              <a:avLst>
                <a:gd name="adj" fmla="val 8417"/>
              </a:avLst>
            </a:prstGeom>
            <a:ln>
              <a:solidFill>
                <a:srgbClr val="B05A92"/>
              </a:solidFill>
              <a:prstDash val="lgDash"/>
            </a:ln>
          </p:spPr>
          <p:style>
            <a:lnRef idx="1">
              <a:schemeClr val="accent1"/>
            </a:lnRef>
            <a:fillRef idx="0">
              <a:schemeClr val="accent1"/>
            </a:fillRef>
            <a:effectRef idx="0">
              <a:schemeClr val="accent1"/>
            </a:effectRef>
            <a:fontRef idx="minor">
              <a:schemeClr val="tx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文本框 12"/>
            <p:cNvSpPr txBox="1"/>
            <p:nvPr/>
          </p:nvSpPr>
          <p:spPr>
            <a:xfrm>
              <a:off x="607953" y="2758841"/>
              <a:ext cx="10863468" cy="4453527"/>
            </a:xfrm>
            <a:prstGeom prst="rect">
              <a:avLst/>
            </a:prstGeom>
            <a:noFill/>
          </p:spPr>
          <p:txBody>
            <a:bodyPr wrap="square" lIns="91439" tIns="45720" rIns="91439" bIns="45720" rtlCol="0" anchor="t">
              <a:spAutoFit/>
            </a:bodyPr>
            <a:lstStyle/>
            <a:p>
              <a:pPr lvl="0" algn="just">
                <a:lnSpc>
                  <a:spcPct val="130000"/>
                </a:lnSpc>
                <a:defRPr/>
              </a:pPr>
              <a:r>
                <a:rPr kumimoji="0" lang="zh-CN" altLang="en-US" sz="26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kumimoji="0" lang="en-US" altLang="zh-CN" sz="2400" b="0" i="0" u="none" strike="noStrike" kern="0" cap="none" spc="0" normalizeH="0" baseline="0" noProof="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rPr>
                <a:t>2021</a:t>
              </a:r>
              <a:r>
                <a:rPr kumimoji="0" lang="zh-CN" altLang="en-US" sz="2400" b="0" i="0" u="none" strike="noStrike" kern="0" cap="none" spc="0" normalizeH="0" baseline="0" noProof="0">
                  <a:ln>
                    <a:noFill/>
                  </a:ln>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年</a:t>
              </a:r>
              <a:r>
                <a:rPr lang="en-US" altLang="zh-CN" sz="2400" kern="0">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rPr>
                <a:t>7</a:t>
              </a:r>
              <a:r>
                <a:rPr lang="zh-CN" altLang="en-US"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月</a:t>
              </a:r>
              <a:r>
                <a:rPr lang="en-US" altLang="zh-CN" sz="2400" kern="0">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rPr>
                <a:t>1</a:t>
              </a:r>
              <a:r>
                <a:rPr lang="zh-CN" altLang="en-US"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日上午，习近平总书记在庆祝中国共产党成立</a:t>
              </a:r>
              <a:r>
                <a:rPr lang="en-US" altLang="zh-CN" sz="2400" kern="0">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rPr>
                <a:t>100</a:t>
              </a:r>
              <a:r>
                <a:rPr lang="zh-CN" altLang="en-US"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周年大会上发表重要讲话，庄严宣告“我们实现了第一个百年奋斗目标，在中华大地上全面建成了小康社会”。习近平总书记全面回顾了中国共产党百年奋斗的光辉历程，深刻诠释党团结带领中国人民在百年奋斗中创造的伟大成就，精辟概括了伟大建党精神，全面总结了以史为鉴、开创未来的“九个必须”，号召全体党员努力为党和人民争取更大光荣。</a:t>
              </a:r>
              <a:endParaRPr lang="zh-CN" altLang="en-US"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lvl="0" algn="just">
                <a:lnSpc>
                  <a:spcPct val="130000"/>
                </a:lnSpc>
                <a:defRPr/>
              </a:pPr>
              <a:r>
                <a:rPr lang="zh-CN" altLang="en-US"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习近平总书记的重要讲话在各级组织部门和广大组工干部中引起强烈反响。大家纷纷表示，这是百年大党的宣言书，是新征程的动员令，激励着全体组工干部在新的征程上奋勇前进。</a:t>
              </a:r>
              <a:endParaRPr lang="zh-CN" altLang="en-US"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grpSp>
      <p:pic>
        <p:nvPicPr>
          <p:cNvPr id="19" name="图片 18"/>
          <p:cNvPicPr>
            <a:picLocks noChangeAspect="1"/>
          </p:cNvPicPr>
          <p:nvPr/>
        </p:nvPicPr>
        <p:blipFill>
          <a:blip r:embed="rId1"/>
          <a:stretch>
            <a:fillRect/>
          </a:stretch>
        </p:blipFill>
        <p:spPr>
          <a:xfrm>
            <a:off x="10113732" y="-29685"/>
            <a:ext cx="2190750" cy="571500"/>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0" name="图片 9"/>
          <p:cNvPicPr>
            <a:picLocks noChangeAspect="1"/>
          </p:cNvPicPr>
          <p:nvPr/>
        </p:nvPicPr>
        <p:blipFill>
          <a:blip r:embed="rId1"/>
          <a:stretch>
            <a:fillRect/>
          </a:stretch>
        </p:blipFill>
        <p:spPr>
          <a:xfrm>
            <a:off x="10113732" y="-29685"/>
            <a:ext cx="2190750" cy="571500"/>
          </a:xfrm>
          <a:prstGeom prst="rect">
            <a:avLst/>
          </a:prstGeom>
        </p:spPr>
      </p:pic>
      <p:grpSp>
        <p:nvGrpSpPr>
          <p:cNvPr id="4" name="组合 3"/>
          <p:cNvGrpSpPr/>
          <p:nvPr/>
        </p:nvGrpSpPr>
        <p:grpSpPr>
          <a:xfrm>
            <a:off x="4768701" y="3134158"/>
            <a:ext cx="6440406" cy="2353512"/>
            <a:chOff x="4801107" y="2942030"/>
            <a:chExt cx="6440406" cy="2353512"/>
          </a:xfrm>
        </p:grpSpPr>
        <p:sp>
          <p:nvSpPr>
            <p:cNvPr id="34" name="文本框 33"/>
            <p:cNvSpPr txBox="1"/>
            <p:nvPr/>
          </p:nvSpPr>
          <p:spPr>
            <a:xfrm>
              <a:off x="4992716" y="3476783"/>
              <a:ext cx="6089594" cy="1284006"/>
            </a:xfrm>
            <a:prstGeom prst="rect">
              <a:avLst/>
            </a:prstGeom>
            <a:noFill/>
          </p:spPr>
          <p:txBody>
            <a:bodyPr wrap="square" rtlCol="0">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sz="2800" b="0" i="0" u="none" strike="noStrike" kern="0" cap="none" spc="0" normalizeH="0" baseline="0" noProof="0">
                  <a:ln>
                    <a:noFill/>
                  </a:ln>
                  <a:solidFill>
                    <a:sysClr val="windowText" lastClr="000000"/>
                  </a:solidFill>
                  <a:effectLst/>
                  <a:uLnTx/>
                  <a:uFillTx/>
                  <a:latin typeface="幼圆" panose="02010509060101010101" pitchFamily="49" charset="-122"/>
                  <a:ea typeface="幼圆" panose="02010509060101010101" pitchFamily="49" charset="-122"/>
                  <a:cs typeface="楷体" panose="02010609060101010101" pitchFamily="49" charset="-122"/>
                  <a:sym typeface="+mn-ea"/>
                </a:rPr>
                <a:t>　　结合材料，谈谈你对“两个一百年”奋斗目标的实现有何新的认识。</a:t>
              </a:r>
              <a:endParaRPr kumimoji="0" lang="zh-CN" altLang="en-US" sz="2800" b="0" i="0" u="none" strike="noStrike" kern="0" cap="none" spc="0" normalizeH="0" baseline="0" noProof="0">
                <a:ln>
                  <a:noFill/>
                </a:ln>
                <a:solidFill>
                  <a:sysClr val="windowText" lastClr="000000"/>
                </a:solidFill>
                <a:effectLst/>
                <a:uLnTx/>
                <a:uFillTx/>
                <a:latin typeface="幼圆" panose="02010509060101010101" pitchFamily="49" charset="-122"/>
                <a:ea typeface="幼圆" panose="02010509060101010101" pitchFamily="49" charset="-122"/>
                <a:cs typeface="楷体" panose="02010609060101010101" pitchFamily="49" charset="-122"/>
                <a:sym typeface="+mn-ea"/>
              </a:endParaRPr>
            </a:p>
          </p:txBody>
        </p:sp>
        <p:cxnSp>
          <p:nvCxnSpPr>
            <p:cNvPr id="17" name="直接连接符 16"/>
            <p:cNvCxnSpPr/>
            <p:nvPr/>
          </p:nvCxnSpPr>
          <p:spPr>
            <a:xfrm flipV="1">
              <a:off x="4801107" y="2942030"/>
              <a:ext cx="6408000" cy="0"/>
            </a:xfrm>
            <a:prstGeom prst="line">
              <a:avLst/>
            </a:prstGeom>
            <a:ln w="12700">
              <a:solidFill>
                <a:srgbClr val="B05A92"/>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4833513" y="5295542"/>
              <a:ext cx="6408000" cy="0"/>
            </a:xfrm>
            <a:prstGeom prst="line">
              <a:avLst/>
            </a:prstGeom>
            <a:ln w="12700">
              <a:solidFill>
                <a:srgbClr val="B05A92"/>
              </a:solidFill>
              <a:prstDash val="dash"/>
            </a:ln>
          </p:spPr>
          <p:style>
            <a:lnRef idx="1">
              <a:schemeClr val="accent1"/>
            </a:lnRef>
            <a:fillRef idx="0">
              <a:schemeClr val="accent1"/>
            </a:fillRef>
            <a:effectRef idx="0">
              <a:schemeClr val="accent1"/>
            </a:effectRef>
            <a:fontRef idx="minor">
              <a:schemeClr val="tx1"/>
            </a:fontRef>
          </p:style>
        </p:cxnSp>
      </p:grpSp>
      <p:sp>
        <p:nvSpPr>
          <p:cNvPr id="14"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民族复兴梦</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865916" y="1255380"/>
            <a:ext cx="2449666" cy="587704"/>
            <a:chOff x="5333125" y="1615177"/>
            <a:chExt cx="2316298" cy="587704"/>
          </a:xfrm>
        </p:grpSpPr>
        <p:sp>
          <p:nvSpPr>
            <p:cNvPr id="19"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20" name="文本框 19"/>
            <p:cNvSpPr txBox="1"/>
            <p:nvPr/>
          </p:nvSpPr>
          <p:spPr>
            <a:xfrm>
              <a:off x="5405861" y="1615177"/>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探究与分享</a:t>
              </a:r>
              <a:endPar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pic>
        <p:nvPicPr>
          <p:cNvPr id="3" name="图片 2"/>
          <p:cNvPicPr>
            <a:picLocks noChangeAspect="1"/>
          </p:cNvPicPr>
          <p:nvPr/>
        </p:nvPicPr>
        <p:blipFill>
          <a:blip r:embed="rId2" cstate="email"/>
          <a:srcRect l="1737" t="9229" r="1753" b="28637"/>
          <a:stretch>
            <a:fillRect/>
          </a:stretch>
        </p:blipFill>
        <p:spPr>
          <a:xfrm>
            <a:off x="960489" y="1906460"/>
            <a:ext cx="3108960" cy="3533598"/>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866325" y="977696"/>
            <a:ext cx="4997762" cy="683264"/>
          </a:xfrm>
          <a:prstGeom prst="rect">
            <a:avLst/>
          </a:prstGeom>
          <a:noFill/>
        </p:spPr>
        <p:txBody>
          <a:bodyPr wrap="square" lIns="91439" tIns="45720" rIns="91439" bIns="45720" rtlCol="0">
            <a:spAutoFit/>
          </a:bodyPr>
          <a:lstStyle/>
          <a:p>
            <a:pPr marL="0" marR="0" lvl="0" indent="0" defTabSz="914400" eaLnBrk="1" fontAlgn="auto" latinLnBrk="0" hangingPunct="1">
              <a:lnSpc>
                <a:spcPct val="120000"/>
              </a:lnSpc>
              <a:spcBef>
                <a:spcPct val="0"/>
              </a:spcBef>
              <a:spcAft>
                <a:spcPct val="0"/>
              </a:spcAft>
              <a:buClrTx/>
              <a:buSzTx/>
              <a:buFontTx/>
              <a:buNone/>
              <a:defRPr/>
            </a:pPr>
            <a:r>
              <a:rPr kumimoji="0" lang="en-US" altLang="zh-CN" sz="3200" b="1" i="0" u="none" strike="noStrike" kern="0" cap="none" spc="301" normalizeH="0" baseline="0" noProof="0">
                <a:ln>
                  <a:noFill/>
                </a:ln>
                <a:solidFill>
                  <a:srgbClr val="B05A92"/>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3200" b="1" i="0" u="none" strike="noStrike" kern="0" cap="none" spc="301" normalizeH="0" baseline="0" noProof="0">
                <a:ln>
                  <a:noFill/>
                </a:ln>
                <a:solidFill>
                  <a:srgbClr val="B05A92"/>
                </a:solidFill>
                <a:effectLst/>
                <a:uLnTx/>
                <a:uFillTx/>
                <a:latin typeface="微软雅黑" panose="020B0503020204020204" pitchFamily="34" charset="-122"/>
                <a:ea typeface="微软雅黑" panose="020B0503020204020204" pitchFamily="34" charset="-122"/>
              </a:rPr>
              <a:t>．中国梦的价值与内涵</a:t>
            </a:r>
            <a:endParaRPr kumimoji="0" lang="zh-CN" altLang="en-US" sz="3200" b="1" i="0" u="none" strike="noStrike" kern="0" cap="none" spc="301" normalizeH="0" baseline="0" noProof="0">
              <a:ln>
                <a:noFill/>
              </a:ln>
              <a:solidFill>
                <a:srgbClr val="B05A92"/>
              </a:solidFill>
              <a:effectLst/>
              <a:uLnTx/>
              <a:uFillTx/>
              <a:latin typeface="微软雅黑" panose="020B0503020204020204" pitchFamily="34" charset="-122"/>
              <a:ea typeface="微软雅黑" panose="020B0503020204020204" pitchFamily="34" charset="-122"/>
            </a:endParaRPr>
          </a:p>
        </p:txBody>
      </p:sp>
      <p:sp>
        <p:nvSpPr>
          <p:cNvPr id="4" name="矩形: 圆角 3"/>
          <p:cNvSpPr/>
          <p:nvPr/>
        </p:nvSpPr>
        <p:spPr>
          <a:xfrm>
            <a:off x="740175" y="1141675"/>
            <a:ext cx="126150" cy="409043"/>
          </a:xfrm>
          <a:prstGeom prst="roundRect">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矩形: 圆角 11"/>
          <p:cNvSpPr/>
          <p:nvPr/>
        </p:nvSpPr>
        <p:spPr>
          <a:xfrm rot="2718769">
            <a:off x="250438" y="222042"/>
            <a:ext cx="246285" cy="239017"/>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0" name="图片 9"/>
          <p:cNvPicPr>
            <a:picLocks noChangeAspect="1"/>
          </p:cNvPicPr>
          <p:nvPr/>
        </p:nvPicPr>
        <p:blipFill>
          <a:blip r:embed="rId1"/>
          <a:stretch>
            <a:fillRect/>
          </a:stretch>
        </p:blipFill>
        <p:spPr>
          <a:xfrm>
            <a:off x="10113732" y="-29685"/>
            <a:ext cx="2190750" cy="571500"/>
          </a:xfrm>
          <a:prstGeom prst="rect">
            <a:avLst/>
          </a:prstGeom>
        </p:spPr>
      </p:pic>
      <p:sp>
        <p:nvSpPr>
          <p:cNvPr id="14"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民族复兴梦</a:t>
            </a:r>
            <a:endPar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pic>
        <p:nvPicPr>
          <p:cNvPr id="11" name="图片 10"/>
          <p:cNvPicPr>
            <a:picLocks noChangeAspect="1"/>
          </p:cNvPicPr>
          <p:nvPr/>
        </p:nvPicPr>
        <p:blipFill>
          <a:blip r:embed="rId2" cstate="email"/>
          <a:srcRect/>
          <a:stretch>
            <a:fillRect/>
          </a:stretch>
        </p:blipFill>
        <p:spPr>
          <a:xfrm flipH="1">
            <a:off x="-471745" y="2260821"/>
            <a:ext cx="5425728" cy="3930278"/>
          </a:xfrm>
          <a:prstGeom prst="rect">
            <a:avLst/>
          </a:prstGeom>
        </p:spPr>
      </p:pic>
      <p:grpSp>
        <p:nvGrpSpPr>
          <p:cNvPr id="2" name="组合 1"/>
          <p:cNvGrpSpPr/>
          <p:nvPr/>
        </p:nvGrpSpPr>
        <p:grpSpPr>
          <a:xfrm>
            <a:off x="4532371" y="2762445"/>
            <a:ext cx="6768420" cy="3042006"/>
            <a:chOff x="4532371" y="2623298"/>
            <a:chExt cx="6768420" cy="3042006"/>
          </a:xfrm>
        </p:grpSpPr>
        <p:sp>
          <p:nvSpPr>
            <p:cNvPr id="9" name="文本框 8"/>
            <p:cNvSpPr txBox="1"/>
            <p:nvPr/>
          </p:nvSpPr>
          <p:spPr>
            <a:xfrm>
              <a:off x="4700979" y="2683249"/>
              <a:ext cx="6508128" cy="2862322"/>
            </a:xfrm>
            <a:prstGeom prst="rect">
              <a:avLst/>
            </a:prstGeom>
            <a:noFill/>
          </p:spPr>
          <p:txBody>
            <a:bodyPr wrap="square" lIns="91439" tIns="45720" rIns="91439" bIns="45720" rtlCol="0">
              <a:spAutoFit/>
            </a:bodyPr>
            <a:lstStyle/>
            <a:p>
              <a:pPr lvl="0">
                <a:lnSpc>
                  <a:spcPct val="150000"/>
                </a:lnSpc>
                <a:defRPr/>
              </a:pPr>
              <a:r>
                <a:rPr kumimoji="1" lang="zh-CN" altLang="en-US" sz="2400" b="0" i="0" u="none" strike="noStrike" kern="0" cap="none" spc="0"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rPr>
                <a:t>　　</a:t>
              </a:r>
              <a:r>
                <a:rPr kumimoji="1" lang="zh-CN" altLang="en-US" sz="2400" kern="0" dirty="0">
                  <a:solidFill>
                    <a:sysClr val="windowText" lastClr="000000"/>
                  </a:solidFill>
                  <a:latin typeface="幼圆" panose="02010509060101010101" pitchFamily="49" charset="-122"/>
                  <a:ea typeface="幼圆" panose="02010509060101010101" pitchFamily="49" charset="-122"/>
                  <a:cs typeface="黑体" panose="02010609060101010101" charset="-122"/>
                  <a:sym typeface="+mn-ea"/>
                </a:rPr>
                <a:t>经过全党全国各族人民持续奋斗，我们已经实现了第一个百年奋斗目标，在中华大地上全面建成了小康社会，历史性地解决了绝对贫困问题，正在意气风发向着全面建成社会主义现代化强国的第二个百年奋斗目标迈进。</a:t>
              </a:r>
              <a:endParaRPr kumimoji="1" lang="en-US" altLang="zh-CN" sz="2400" b="0" i="0" u="none" strike="noStrike" kern="0" cap="none" spc="0"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endParaRPr>
            </a:p>
          </p:txBody>
        </p:sp>
        <p:sp>
          <p:nvSpPr>
            <p:cNvPr id="15" name="圆角矩形 14"/>
            <p:cNvSpPr/>
            <p:nvPr/>
          </p:nvSpPr>
          <p:spPr>
            <a:xfrm>
              <a:off x="4532371" y="2623298"/>
              <a:ext cx="6768420" cy="3042006"/>
            </a:xfrm>
            <a:prstGeom prst="roundRect">
              <a:avLst/>
            </a:prstGeom>
            <a:noFill/>
            <a:ln w="19050">
              <a:solidFill>
                <a:srgbClr val="B05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4" name="组合 13"/>
          <p:cNvGrpSpPr/>
          <p:nvPr/>
        </p:nvGrpSpPr>
        <p:grpSpPr>
          <a:xfrm>
            <a:off x="4831297" y="1029708"/>
            <a:ext cx="2449666" cy="587704"/>
            <a:chOff x="5333125" y="1615177"/>
            <a:chExt cx="2316298" cy="587704"/>
          </a:xfrm>
        </p:grpSpPr>
        <p:sp>
          <p:nvSpPr>
            <p:cNvPr id="15"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16" name="文本框 15"/>
            <p:cNvSpPr txBox="1"/>
            <p:nvPr/>
          </p:nvSpPr>
          <p:spPr>
            <a:xfrm>
              <a:off x="5405861" y="1615177"/>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探究与分享</a:t>
              </a:r>
              <a:endPar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
        <p:nvSpPr>
          <p:cNvPr id="10"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民族复兴梦</a:t>
            </a:r>
            <a:endPar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sp>
        <p:nvSpPr>
          <p:cNvPr id="13" name="文本框 12"/>
          <p:cNvSpPr txBox="1"/>
          <p:nvPr/>
        </p:nvSpPr>
        <p:spPr>
          <a:xfrm>
            <a:off x="2865335" y="2200581"/>
            <a:ext cx="6062868" cy="598690"/>
          </a:xfrm>
          <a:prstGeom prst="rect">
            <a:avLst/>
          </a:prstGeom>
          <a:noFill/>
        </p:spPr>
        <p:txBody>
          <a:bodyPr wrap="square" lIns="91439" tIns="45720" rIns="91439" bIns="45720" rtlCol="0" anchor="t">
            <a:spAutoFit/>
          </a:bodyPr>
          <a:lstStyle/>
          <a:p>
            <a:pPr lvl="0" algn="just">
              <a:lnSpc>
                <a:spcPct val="150000"/>
              </a:lnSpc>
              <a:defRPr/>
            </a:pPr>
            <a:r>
              <a:rPr kumimoji="0" lang="zh-CN" altLang="en-US" sz="2600" b="0" i="0" u="none" strike="noStrike" kern="0" cap="none" spc="0" normalizeH="0" baseline="0" noProof="0" dirty="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lang="zh-CN" altLang="en-US" sz="2600" b="1" kern="0" dirty="0">
                <a:solidFill>
                  <a:srgbClr val="B05A92"/>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对于中国梦，人们有不同的理解。</a:t>
            </a:r>
            <a:endParaRPr kumimoji="0" lang="zh-CN" altLang="en-US" sz="2600" b="1" i="0" u="none" strike="noStrike" kern="0" cap="none" spc="0" normalizeH="0" baseline="0" noProof="0" dirty="0">
              <a:ln>
                <a:noFill/>
              </a:ln>
              <a:solidFill>
                <a:srgbClr val="B05A92"/>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pic>
        <p:nvPicPr>
          <p:cNvPr id="19" name="图片 18"/>
          <p:cNvPicPr>
            <a:picLocks noChangeAspect="1"/>
          </p:cNvPicPr>
          <p:nvPr/>
        </p:nvPicPr>
        <p:blipFill>
          <a:blip r:embed="rId1"/>
          <a:stretch>
            <a:fillRect/>
          </a:stretch>
        </p:blipFill>
        <p:spPr>
          <a:xfrm>
            <a:off x="10113732" y="-29685"/>
            <a:ext cx="2190750" cy="571500"/>
          </a:xfrm>
          <a:prstGeom prst="rect">
            <a:avLst/>
          </a:prstGeom>
        </p:spPr>
      </p:pic>
      <p:grpSp>
        <p:nvGrpSpPr>
          <p:cNvPr id="22" name="组合 21"/>
          <p:cNvGrpSpPr/>
          <p:nvPr/>
        </p:nvGrpSpPr>
        <p:grpSpPr>
          <a:xfrm>
            <a:off x="795130" y="2007703"/>
            <a:ext cx="10873409" cy="4343401"/>
            <a:chOff x="731579" y="2906840"/>
            <a:chExt cx="10873409" cy="4343401"/>
          </a:xfrm>
        </p:grpSpPr>
        <p:sp>
          <p:nvSpPr>
            <p:cNvPr id="23" name="圆角矩形 60"/>
            <p:cNvSpPr/>
            <p:nvPr/>
          </p:nvSpPr>
          <p:spPr>
            <a:xfrm>
              <a:off x="731579" y="2906840"/>
              <a:ext cx="10873409" cy="4343401"/>
            </a:xfrm>
            <a:prstGeom prst="roundRect">
              <a:avLst>
                <a:gd name="adj" fmla="val 8417"/>
              </a:avLst>
            </a:prstGeom>
            <a:ln>
              <a:solidFill>
                <a:srgbClr val="B05A92"/>
              </a:solidFill>
              <a:prstDash val="lgDash"/>
            </a:ln>
          </p:spPr>
          <p:style>
            <a:lnRef idx="1">
              <a:schemeClr val="accent1"/>
            </a:lnRef>
            <a:fillRef idx="0">
              <a:schemeClr val="accent1"/>
            </a:fillRef>
            <a:effectRef idx="0">
              <a:schemeClr val="accent1"/>
            </a:effectRef>
            <a:fontRef idx="minor">
              <a:schemeClr val="tx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文本框 23"/>
            <p:cNvSpPr txBox="1"/>
            <p:nvPr/>
          </p:nvSpPr>
          <p:spPr>
            <a:xfrm>
              <a:off x="839141" y="3698408"/>
              <a:ext cx="10306877" cy="3026278"/>
            </a:xfrm>
            <a:prstGeom prst="rect">
              <a:avLst/>
            </a:prstGeom>
            <a:noFill/>
          </p:spPr>
          <p:txBody>
            <a:bodyPr wrap="square" lIns="91439" tIns="45720" rIns="91439" bIns="45720" rtlCol="0" anchor="t">
              <a:spAutoFit/>
            </a:bodyPr>
            <a:lstStyle/>
            <a:p>
              <a:pPr lvl="0" algn="just">
                <a:lnSpc>
                  <a:spcPct val="200000"/>
                </a:lnSpc>
                <a:defRPr/>
              </a:pPr>
              <a:r>
                <a:rPr kumimoji="0" lang="zh-CN" altLang="en-US" sz="2600" b="0" i="0" u="none" strike="noStrike" kern="0" cap="none" spc="0" normalizeH="0" baseline="0" noProof="0" dirty="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kumimoji="0" lang="zh-CN" altLang="en-US" sz="2400" b="1" i="0" u="none" strike="noStrike" kern="0" cap="none" spc="0" normalizeH="0" baseline="0" noProof="0" dirty="0">
                  <a:ln>
                    <a:noFill/>
                  </a:ln>
                  <a:solidFill>
                    <a:srgbClr val="B05A92"/>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观点一：</a:t>
              </a:r>
              <a:r>
                <a:rPr lang="zh-CN" altLang="en-US" sz="2400" kern="0" dirty="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中国梦体现了中华民族和中国人民的整体利益，是每一个中华儿女的共同期盼。</a:t>
              </a:r>
              <a:endParaRPr lang="en-US" altLang="zh-CN" sz="2400" kern="0" dirty="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lvl="0" algn="just">
                <a:lnSpc>
                  <a:spcPct val="200000"/>
                </a:lnSpc>
                <a:defRPr/>
              </a:pPr>
              <a:r>
                <a:rPr lang="zh-CN" altLang="en-US" sz="2400" kern="0" dirty="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lang="zh-CN" altLang="en-US" sz="2400" b="1" kern="0" dirty="0">
                  <a:solidFill>
                    <a:srgbClr val="B05A92"/>
                  </a:solidFill>
                  <a:latin typeface="楷体" panose="02010609060101010101" pitchFamily="49" charset="-122"/>
                  <a:ea typeface="楷体" panose="02010609060101010101" pitchFamily="49" charset="-122"/>
                  <a:sym typeface="宋体" panose="02010600030101010101" pitchFamily="2" charset="-122"/>
                </a:rPr>
                <a:t>观点二：</a:t>
              </a:r>
              <a:r>
                <a:rPr lang="zh-CN" altLang="en-US" sz="2400" kern="0" dirty="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经济腾飞就是实现中国梦。</a:t>
              </a:r>
              <a:endParaRPr lang="en-US" altLang="zh-CN" sz="2400" kern="0" dirty="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lvl="0" algn="just">
                <a:lnSpc>
                  <a:spcPct val="200000"/>
                </a:lnSpc>
                <a:defRPr/>
              </a:pPr>
              <a:r>
                <a:rPr lang="zh-CN" altLang="en-US" sz="2400" kern="0" dirty="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lang="zh-CN" altLang="en-US" sz="2400" b="1" kern="0" dirty="0">
                  <a:solidFill>
                    <a:srgbClr val="B05A92"/>
                  </a:solidFill>
                  <a:latin typeface="楷体" panose="02010609060101010101" pitchFamily="49" charset="-122"/>
                  <a:ea typeface="楷体" panose="02010609060101010101" pitchFamily="49" charset="-122"/>
                  <a:sym typeface="宋体" panose="02010600030101010101" pitchFamily="2" charset="-122"/>
                </a:rPr>
                <a:t>观点三：</a:t>
              </a:r>
              <a:r>
                <a:rPr lang="zh-CN" altLang="en-US" sz="2400" kern="0" dirty="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实现中国梦是国家的事，与个人无关。</a:t>
              </a:r>
              <a:endParaRPr lang="zh-CN" altLang="en-US" sz="2400" kern="0" dirty="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0" name="图片 9"/>
          <p:cNvPicPr>
            <a:picLocks noChangeAspect="1"/>
          </p:cNvPicPr>
          <p:nvPr/>
        </p:nvPicPr>
        <p:blipFill>
          <a:blip r:embed="rId1"/>
          <a:stretch>
            <a:fillRect/>
          </a:stretch>
        </p:blipFill>
        <p:spPr>
          <a:xfrm>
            <a:off x="10113732" y="-29685"/>
            <a:ext cx="2190750" cy="571500"/>
          </a:xfrm>
          <a:prstGeom prst="rect">
            <a:avLst/>
          </a:prstGeom>
        </p:spPr>
      </p:pic>
      <p:grpSp>
        <p:nvGrpSpPr>
          <p:cNvPr id="4" name="组合 3"/>
          <p:cNvGrpSpPr/>
          <p:nvPr/>
        </p:nvGrpSpPr>
        <p:grpSpPr>
          <a:xfrm>
            <a:off x="4768701" y="3134158"/>
            <a:ext cx="6440406" cy="2353512"/>
            <a:chOff x="4801107" y="2942030"/>
            <a:chExt cx="6440406" cy="2353512"/>
          </a:xfrm>
        </p:grpSpPr>
        <p:sp>
          <p:nvSpPr>
            <p:cNvPr id="34" name="文本框 33"/>
            <p:cNvSpPr txBox="1"/>
            <p:nvPr/>
          </p:nvSpPr>
          <p:spPr>
            <a:xfrm>
              <a:off x="4898322" y="3476783"/>
              <a:ext cx="6089594" cy="1284006"/>
            </a:xfrm>
            <a:prstGeom prst="rect">
              <a:avLst/>
            </a:prstGeom>
            <a:noFill/>
          </p:spPr>
          <p:txBody>
            <a:bodyPr wrap="square" rtlCol="0">
              <a:spAutoFit/>
            </a:bodyPr>
            <a:lstStyle/>
            <a:p>
              <a:pPr lvl="0">
                <a:lnSpc>
                  <a:spcPct val="150000"/>
                </a:lnSpc>
                <a:defRPr/>
              </a:pPr>
              <a:r>
                <a:rPr kumimoji="0" lang="zh-CN" altLang="en-US" sz="2800" b="0" i="0" u="none" strike="noStrike" kern="0" cap="none" spc="0" normalizeH="0" baseline="0" noProof="0">
                  <a:ln>
                    <a:noFill/>
                  </a:ln>
                  <a:solidFill>
                    <a:sysClr val="windowText" lastClr="000000"/>
                  </a:solidFill>
                  <a:effectLst/>
                  <a:uLnTx/>
                  <a:uFillTx/>
                  <a:latin typeface="幼圆" panose="02010509060101010101" pitchFamily="49" charset="-122"/>
                  <a:ea typeface="幼圆" panose="02010509060101010101" pitchFamily="49" charset="-122"/>
                  <a:cs typeface="楷体" panose="02010609060101010101" pitchFamily="49" charset="-122"/>
                  <a:sym typeface="+mn-ea"/>
                </a:rPr>
                <a:t>　</a:t>
              </a:r>
              <a:r>
                <a:rPr lang="zh-CN" altLang="en-US" sz="2800" kern="0">
                  <a:solidFill>
                    <a:sysClr val="windowText" lastClr="000000"/>
                  </a:solidFill>
                  <a:latin typeface="幼圆" panose="02010509060101010101" pitchFamily="49" charset="-122"/>
                  <a:ea typeface="幼圆" panose="02010509060101010101" pitchFamily="49" charset="-122"/>
                  <a:cs typeface="楷体" panose="02010609060101010101" pitchFamily="49" charset="-122"/>
                  <a:sym typeface="+mn-ea"/>
                </a:rPr>
                <a:t>　你同意这些说法吗？你是如何理解中国梦的？</a:t>
              </a:r>
              <a:endParaRPr kumimoji="0" lang="zh-CN" altLang="en-US" sz="2800" b="0" i="0" u="none" strike="noStrike" kern="0" cap="none" spc="0" normalizeH="0" baseline="0" noProof="0">
                <a:ln>
                  <a:noFill/>
                </a:ln>
                <a:solidFill>
                  <a:sysClr val="windowText" lastClr="000000"/>
                </a:solidFill>
                <a:effectLst/>
                <a:uLnTx/>
                <a:uFillTx/>
                <a:latin typeface="幼圆" panose="02010509060101010101" pitchFamily="49" charset="-122"/>
                <a:ea typeface="幼圆" panose="02010509060101010101" pitchFamily="49" charset="-122"/>
                <a:cs typeface="楷体" panose="02010609060101010101" pitchFamily="49" charset="-122"/>
                <a:sym typeface="+mn-ea"/>
              </a:endParaRPr>
            </a:p>
          </p:txBody>
        </p:sp>
        <p:cxnSp>
          <p:nvCxnSpPr>
            <p:cNvPr id="17" name="直接连接符 16"/>
            <p:cNvCxnSpPr/>
            <p:nvPr/>
          </p:nvCxnSpPr>
          <p:spPr>
            <a:xfrm flipV="1">
              <a:off x="4801107" y="2942030"/>
              <a:ext cx="6408000" cy="0"/>
            </a:xfrm>
            <a:prstGeom prst="line">
              <a:avLst/>
            </a:prstGeom>
            <a:ln w="12700">
              <a:solidFill>
                <a:srgbClr val="B05A92"/>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4833513" y="5295542"/>
              <a:ext cx="6408000" cy="0"/>
            </a:xfrm>
            <a:prstGeom prst="line">
              <a:avLst/>
            </a:prstGeom>
            <a:ln w="12700">
              <a:solidFill>
                <a:srgbClr val="B05A92"/>
              </a:solidFill>
              <a:prstDash val="dash"/>
            </a:ln>
          </p:spPr>
          <p:style>
            <a:lnRef idx="1">
              <a:schemeClr val="accent1"/>
            </a:lnRef>
            <a:fillRef idx="0">
              <a:schemeClr val="accent1"/>
            </a:fillRef>
            <a:effectRef idx="0">
              <a:schemeClr val="accent1"/>
            </a:effectRef>
            <a:fontRef idx="minor">
              <a:schemeClr val="tx1"/>
            </a:fontRef>
          </p:style>
        </p:cxnSp>
      </p:grpSp>
      <p:sp>
        <p:nvSpPr>
          <p:cNvPr id="14"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民族复兴梦</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865916" y="1255380"/>
            <a:ext cx="2449666" cy="587704"/>
            <a:chOff x="5333125" y="1615177"/>
            <a:chExt cx="2316298" cy="587704"/>
          </a:xfrm>
        </p:grpSpPr>
        <p:sp>
          <p:nvSpPr>
            <p:cNvPr id="19"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20" name="文本框 19"/>
            <p:cNvSpPr txBox="1"/>
            <p:nvPr/>
          </p:nvSpPr>
          <p:spPr>
            <a:xfrm>
              <a:off x="5405861" y="1615177"/>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探究与分享</a:t>
              </a:r>
              <a:endPar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pic>
        <p:nvPicPr>
          <p:cNvPr id="3" name="图片 2"/>
          <p:cNvPicPr>
            <a:picLocks noChangeAspect="1"/>
          </p:cNvPicPr>
          <p:nvPr/>
        </p:nvPicPr>
        <p:blipFill>
          <a:blip r:embed="rId2" cstate="email"/>
          <a:srcRect l="1737" t="9229" r="1753" b="28637"/>
          <a:stretch>
            <a:fillRect/>
          </a:stretch>
        </p:blipFill>
        <p:spPr>
          <a:xfrm>
            <a:off x="960489" y="1906460"/>
            <a:ext cx="3108960" cy="3533598"/>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100668" y="0"/>
            <a:ext cx="1790700" cy="571500"/>
          </a:xfrm>
          <a:prstGeom prst="rect">
            <a:avLst/>
          </a:prstGeom>
        </p:spPr>
      </p:pic>
      <p:grpSp>
        <p:nvGrpSpPr>
          <p:cNvPr id="8" name="组合 7"/>
          <p:cNvGrpSpPr/>
          <p:nvPr/>
        </p:nvGrpSpPr>
        <p:grpSpPr>
          <a:xfrm>
            <a:off x="919748" y="771267"/>
            <a:ext cx="8085107" cy="892552"/>
            <a:chOff x="3932771" y="1433797"/>
            <a:chExt cx="5260935" cy="601888"/>
          </a:xfrm>
        </p:grpSpPr>
        <p:sp>
          <p:nvSpPr>
            <p:cNvPr id="9" name="文本框 8"/>
            <p:cNvSpPr txBox="1"/>
            <p:nvPr/>
          </p:nvSpPr>
          <p:spPr>
            <a:xfrm>
              <a:off x="3932771" y="1433797"/>
              <a:ext cx="5260935" cy="601888"/>
            </a:xfrm>
            <a:prstGeom prst="rect">
              <a:avLst/>
            </a:prstGeom>
            <a:noFill/>
          </p:spPr>
          <p:txBody>
            <a:bodyPr wrap="square" lIns="91439" tIns="45720" rIns="91439" bIns="45720" rtlCol="0" anchor="t">
              <a:spAutoFit/>
            </a:bodyPr>
            <a:lstStyle/>
            <a:p>
              <a:pPr lvl="0" algn="just">
                <a:lnSpc>
                  <a:spcPct val="200000"/>
                </a:lnSpc>
                <a:defRPr/>
              </a:pPr>
              <a:r>
                <a:rPr kumimoji="0" lang="zh-CN" altLang="en-US"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6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mn-ea"/>
                </a:rPr>
                <a:t>同学们对未来中国有许多美好憧憬。</a:t>
              </a:r>
              <a:endParaRPr kumimoji="0" lang="zh-CN" altLang="en-US" sz="26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0" name="圆角矩形 60"/>
            <p:cNvSpPr/>
            <p:nvPr/>
          </p:nvSpPr>
          <p:spPr>
            <a:xfrm>
              <a:off x="4192485" y="1563827"/>
              <a:ext cx="3765958" cy="435657"/>
            </a:xfrm>
            <a:prstGeom prst="roundRect">
              <a:avLst>
                <a:gd name="adj" fmla="val 8417"/>
              </a:avLst>
            </a:prstGeom>
            <a:ln>
              <a:solidFill>
                <a:srgbClr val="B05A92"/>
              </a:solidFill>
              <a:prstDash val="lgDash"/>
            </a:ln>
          </p:spPr>
          <p:style>
            <a:lnRef idx="1">
              <a:schemeClr val="accent1"/>
            </a:lnRef>
            <a:fillRef idx="0">
              <a:schemeClr val="accent1"/>
            </a:fillRef>
            <a:effectRef idx="0">
              <a:schemeClr val="accent1"/>
            </a:effectRef>
            <a:fontRef idx="minor">
              <a:schemeClr val="tx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pic>
        <p:nvPicPr>
          <p:cNvPr id="3" name="图片 2"/>
          <p:cNvPicPr>
            <a:picLocks noChangeAspect="1"/>
          </p:cNvPicPr>
          <p:nvPr/>
        </p:nvPicPr>
        <p:blipFill>
          <a:blip r:embed="rId2" cstate="email"/>
          <a:stretch>
            <a:fillRect/>
          </a:stretch>
        </p:blipFill>
        <p:spPr>
          <a:xfrm>
            <a:off x="1850065" y="1837176"/>
            <a:ext cx="7398640" cy="4535271"/>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866325" y="977696"/>
            <a:ext cx="4997762" cy="683264"/>
          </a:xfrm>
          <a:prstGeom prst="rect">
            <a:avLst/>
          </a:prstGeom>
          <a:noFill/>
        </p:spPr>
        <p:txBody>
          <a:bodyPr wrap="square" lIns="91439" tIns="45720" rIns="91439" bIns="45720" rtlCol="0">
            <a:spAutoFit/>
          </a:bodyPr>
          <a:lstStyle/>
          <a:p>
            <a:pPr marL="0" marR="0" lvl="0" indent="0" defTabSz="914400" eaLnBrk="1" fontAlgn="auto" latinLnBrk="0" hangingPunct="1">
              <a:lnSpc>
                <a:spcPct val="120000"/>
              </a:lnSpc>
              <a:spcBef>
                <a:spcPct val="0"/>
              </a:spcBef>
              <a:spcAft>
                <a:spcPct val="0"/>
              </a:spcAft>
              <a:buClrTx/>
              <a:buSzTx/>
              <a:buFontTx/>
              <a:buNone/>
              <a:defRPr/>
            </a:pPr>
            <a:r>
              <a:rPr kumimoji="0" lang="en-US" altLang="zh-CN" sz="3200" b="1" i="0" u="none" strike="noStrike" kern="0" cap="none" spc="301" normalizeH="0" baseline="0" noProof="0">
                <a:ln>
                  <a:noFill/>
                </a:ln>
                <a:solidFill>
                  <a:srgbClr val="B05A92"/>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3200" b="1" i="0" u="none" strike="noStrike" kern="0" cap="none" spc="301" normalizeH="0" baseline="0" noProof="0">
                <a:ln>
                  <a:noFill/>
                </a:ln>
                <a:solidFill>
                  <a:srgbClr val="B05A92"/>
                </a:solidFill>
                <a:effectLst/>
                <a:uLnTx/>
                <a:uFillTx/>
                <a:latin typeface="微软雅黑" panose="020B0503020204020204" pitchFamily="34" charset="-122"/>
                <a:ea typeface="微软雅黑" panose="020B0503020204020204" pitchFamily="34" charset="-122"/>
              </a:rPr>
              <a:t>．中国梦的价值与内涵</a:t>
            </a:r>
            <a:endParaRPr kumimoji="0" lang="zh-CN" altLang="en-US" sz="3200" b="1" i="0" u="none" strike="noStrike" kern="0" cap="none" spc="301" normalizeH="0" baseline="0" noProof="0">
              <a:ln>
                <a:noFill/>
              </a:ln>
              <a:solidFill>
                <a:srgbClr val="B05A92"/>
              </a:solidFill>
              <a:effectLst/>
              <a:uLnTx/>
              <a:uFillTx/>
              <a:latin typeface="微软雅黑" panose="020B0503020204020204" pitchFamily="34" charset="-122"/>
              <a:ea typeface="微软雅黑" panose="020B0503020204020204" pitchFamily="34" charset="-122"/>
            </a:endParaRPr>
          </a:p>
        </p:txBody>
      </p:sp>
      <p:sp>
        <p:nvSpPr>
          <p:cNvPr id="4" name="矩形: 圆角 3"/>
          <p:cNvSpPr/>
          <p:nvPr/>
        </p:nvSpPr>
        <p:spPr>
          <a:xfrm>
            <a:off x="740175" y="1141675"/>
            <a:ext cx="126150" cy="409043"/>
          </a:xfrm>
          <a:prstGeom prst="roundRect">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矩形: 圆角 11"/>
          <p:cNvSpPr/>
          <p:nvPr/>
        </p:nvSpPr>
        <p:spPr>
          <a:xfrm rot="2718769">
            <a:off x="250438" y="222042"/>
            <a:ext cx="246285" cy="239017"/>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0" name="图片 9"/>
          <p:cNvPicPr>
            <a:picLocks noChangeAspect="1"/>
          </p:cNvPicPr>
          <p:nvPr/>
        </p:nvPicPr>
        <p:blipFill>
          <a:blip r:embed="rId1"/>
          <a:stretch>
            <a:fillRect/>
          </a:stretch>
        </p:blipFill>
        <p:spPr>
          <a:xfrm>
            <a:off x="10113732" y="-29685"/>
            <a:ext cx="2190750" cy="571500"/>
          </a:xfrm>
          <a:prstGeom prst="rect">
            <a:avLst/>
          </a:prstGeom>
        </p:spPr>
      </p:pic>
      <p:sp>
        <p:nvSpPr>
          <p:cNvPr id="14"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民族复兴梦</a:t>
            </a:r>
            <a:endPar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pic>
        <p:nvPicPr>
          <p:cNvPr id="11" name="图片 10"/>
          <p:cNvPicPr>
            <a:picLocks noChangeAspect="1"/>
          </p:cNvPicPr>
          <p:nvPr/>
        </p:nvPicPr>
        <p:blipFill>
          <a:blip r:embed="rId2" cstate="email"/>
          <a:srcRect/>
          <a:stretch>
            <a:fillRect/>
          </a:stretch>
        </p:blipFill>
        <p:spPr>
          <a:xfrm flipH="1">
            <a:off x="-471745" y="2260821"/>
            <a:ext cx="5425728" cy="3930278"/>
          </a:xfrm>
          <a:prstGeom prst="rect">
            <a:avLst/>
          </a:prstGeom>
        </p:spPr>
      </p:pic>
      <p:grpSp>
        <p:nvGrpSpPr>
          <p:cNvPr id="2" name="组合 1"/>
          <p:cNvGrpSpPr/>
          <p:nvPr/>
        </p:nvGrpSpPr>
        <p:grpSpPr>
          <a:xfrm>
            <a:off x="4532371" y="2762445"/>
            <a:ext cx="6768420" cy="3042006"/>
            <a:chOff x="4532371" y="2623298"/>
            <a:chExt cx="6768420" cy="3042006"/>
          </a:xfrm>
        </p:grpSpPr>
        <p:sp>
          <p:nvSpPr>
            <p:cNvPr id="9" name="文本框 8"/>
            <p:cNvSpPr txBox="1"/>
            <p:nvPr/>
          </p:nvSpPr>
          <p:spPr>
            <a:xfrm>
              <a:off x="4700979" y="2683249"/>
              <a:ext cx="6508128" cy="2862322"/>
            </a:xfrm>
            <a:prstGeom prst="rect">
              <a:avLst/>
            </a:prstGeom>
            <a:noFill/>
          </p:spPr>
          <p:txBody>
            <a:bodyPr wrap="square" lIns="91439" tIns="45720" rIns="91439" bIns="45720" rtlCol="0">
              <a:spAutoFit/>
            </a:bodyPr>
            <a:lstStyle/>
            <a:p>
              <a:pPr lvl="0">
                <a:lnSpc>
                  <a:spcPct val="150000"/>
                </a:lnSpc>
                <a:defRPr/>
              </a:pPr>
              <a:r>
                <a:rPr kumimoji="1" lang="zh-CN" altLang="en-US" sz="2400" b="0" i="0" u="none" strike="noStrike" kern="0" cap="none" spc="0"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rPr>
                <a:t>　　</a:t>
              </a:r>
              <a:r>
                <a:rPr kumimoji="1" lang="zh-CN" altLang="en-US" sz="2400" kern="0" dirty="0">
                  <a:solidFill>
                    <a:sysClr val="windowText" lastClr="000000"/>
                  </a:solidFill>
                  <a:latin typeface="幼圆" panose="02010509060101010101" pitchFamily="49" charset="-122"/>
                  <a:ea typeface="幼圆" panose="02010509060101010101" pitchFamily="49" charset="-122"/>
                  <a:cs typeface="黑体" panose="02010609060101010101" charset="-122"/>
                  <a:sym typeface="+mn-ea"/>
                </a:rPr>
                <a:t>实现中华民族伟大复兴，体现了中华民族和中国人民的整体利益，是国家的梦、民族的梦，也是每个中国人的梦。实现伟大梦想，需要我们凝心聚力、坚韧不拔、锲而不舍，奋力开启时代新征程。</a:t>
              </a:r>
              <a:endParaRPr kumimoji="1" lang="en-US" altLang="zh-CN" sz="2400" b="0" i="0" u="none" strike="noStrike" kern="0" cap="none" spc="0"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endParaRPr>
            </a:p>
          </p:txBody>
        </p:sp>
        <p:sp>
          <p:nvSpPr>
            <p:cNvPr id="15" name="圆角矩形 14"/>
            <p:cNvSpPr/>
            <p:nvPr/>
          </p:nvSpPr>
          <p:spPr>
            <a:xfrm>
              <a:off x="4532371" y="2623298"/>
              <a:ext cx="6768420" cy="3042006"/>
            </a:xfrm>
            <a:prstGeom prst="roundRect">
              <a:avLst/>
            </a:prstGeom>
            <a:noFill/>
            <a:ln w="19050">
              <a:solidFill>
                <a:srgbClr val="B05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4" name="组合 13"/>
          <p:cNvGrpSpPr/>
          <p:nvPr/>
        </p:nvGrpSpPr>
        <p:grpSpPr>
          <a:xfrm>
            <a:off x="4849592" y="913033"/>
            <a:ext cx="2449666" cy="587704"/>
            <a:chOff x="5333125" y="1615177"/>
            <a:chExt cx="2316298" cy="587704"/>
          </a:xfrm>
        </p:grpSpPr>
        <p:sp>
          <p:nvSpPr>
            <p:cNvPr id="15"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16" name="文本框 15"/>
            <p:cNvSpPr txBox="1"/>
            <p:nvPr/>
          </p:nvSpPr>
          <p:spPr>
            <a:xfrm>
              <a:off x="5405861" y="1615177"/>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探究与分享</a:t>
              </a:r>
              <a:endPar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
        <p:nvSpPr>
          <p:cNvPr id="10"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新时代　新征程</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13944" y="1796053"/>
            <a:ext cx="11520962" cy="4570482"/>
            <a:chOff x="481591" y="2814460"/>
            <a:chExt cx="11520962" cy="4570482"/>
          </a:xfrm>
        </p:grpSpPr>
        <p:sp>
          <p:nvSpPr>
            <p:cNvPr id="12" name="圆角矩形 60"/>
            <p:cNvSpPr/>
            <p:nvPr/>
          </p:nvSpPr>
          <p:spPr>
            <a:xfrm>
              <a:off x="481591" y="2817389"/>
              <a:ext cx="11520962" cy="4567553"/>
            </a:xfrm>
            <a:prstGeom prst="roundRect">
              <a:avLst>
                <a:gd name="adj" fmla="val 8417"/>
              </a:avLst>
            </a:prstGeom>
            <a:ln>
              <a:solidFill>
                <a:srgbClr val="B05A92"/>
              </a:solidFill>
              <a:prstDash val="lgDash"/>
            </a:ln>
          </p:spPr>
          <p:style>
            <a:lnRef idx="1">
              <a:schemeClr val="accent1"/>
            </a:lnRef>
            <a:fillRef idx="0">
              <a:schemeClr val="accent1"/>
            </a:fillRef>
            <a:effectRef idx="0">
              <a:schemeClr val="accent1"/>
            </a:effectRef>
            <a:fontRef idx="minor">
              <a:schemeClr val="tx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文本框 12"/>
            <p:cNvSpPr txBox="1"/>
            <p:nvPr/>
          </p:nvSpPr>
          <p:spPr>
            <a:xfrm>
              <a:off x="572554" y="2814460"/>
              <a:ext cx="11313328" cy="4570482"/>
            </a:xfrm>
            <a:prstGeom prst="rect">
              <a:avLst/>
            </a:prstGeom>
            <a:noFill/>
          </p:spPr>
          <p:txBody>
            <a:bodyPr wrap="square" lIns="91439" tIns="45720" rIns="91439" bIns="45720" rtlCol="0" anchor="t">
              <a:spAutoFit/>
            </a:bodyPr>
            <a:lstStyle/>
            <a:p>
              <a:pPr lvl="0" algn="just">
                <a:lnSpc>
                  <a:spcPct val="150000"/>
                </a:lnSpc>
                <a:defRPr/>
              </a:pPr>
              <a:r>
                <a:rPr kumimoji="0" lang="zh-CN" altLang="en-US" sz="26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lang="en-US" altLang="zh-CN" sz="2400" kern="0">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rPr>
                <a:t>2017</a:t>
              </a:r>
              <a:r>
                <a:rPr lang="zh-CN" altLang="en-US"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年</a:t>
              </a:r>
              <a:r>
                <a:rPr lang="en-US" altLang="zh-CN" sz="2400" kern="0">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rPr>
                <a:t>9</a:t>
              </a:r>
              <a:r>
                <a:rPr lang="en-US" altLang="zh-CN"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a:t>
              </a:r>
              <a:r>
                <a:rPr lang="en-US" altLang="zh-CN" sz="2400" kern="0">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rPr>
                <a:t>12</a:t>
              </a:r>
              <a:r>
                <a:rPr lang="zh-CN" altLang="en-US"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月，“砥砺奋进的五年”大型成就展在北京展览馆举行，网上展馆同步开展。成就展开幕期间，现场参观人数累计达</a:t>
              </a:r>
              <a:r>
                <a:rPr lang="en-US" altLang="zh-CN" sz="2400" kern="0">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rPr>
                <a:t>266</a:t>
              </a:r>
              <a:r>
                <a:rPr lang="zh-CN" altLang="en-US"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万。一组组数据，一张张图片，一件件模型，让参观者具体、直观、全面、系统地感受到党的十八大以来我国在社会经济、科技文化、生态环境、人民生活等方面所取得的举世瞩目的伟大成就。</a:t>
              </a:r>
              <a:endParaRPr lang="en-US" altLang="zh-CN"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lvl="0" algn="just">
                <a:lnSpc>
                  <a:spcPct val="150000"/>
                </a:lnSpc>
                <a:defRPr/>
              </a:pPr>
              <a:r>
                <a:rPr lang="zh-CN" altLang="en-US"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振奋！自豪！看得心潮澎湃！”“咱们国家这五年真是干了不少事！”“中国梦一定能实现！”“希望能为伟大祖国的下一个五年、五十年贡献力量！”展览馆的电子屏幕滚动展示着观众留下的一句句感言。这些喝彩与祈愿，汇聚成一种信心、一种力量，感召着更多的人为实现中华民族伟大复兴的中国梦而奋斗。</a:t>
              </a:r>
              <a:endParaRPr kumimoji="0" lang="zh-CN" altLang="en-US" sz="2400" b="0" i="0" u="none" strike="noStrike" kern="0" cap="none" spc="0" normalizeH="0" baseline="0" noProof="0">
                <a:ln>
                  <a:noFill/>
                </a:ln>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grpSp>
      <p:pic>
        <p:nvPicPr>
          <p:cNvPr id="19" name="图片 18"/>
          <p:cNvPicPr>
            <a:picLocks noChangeAspect="1"/>
          </p:cNvPicPr>
          <p:nvPr/>
        </p:nvPicPr>
        <p:blipFill>
          <a:blip r:embed="rId1"/>
          <a:stretch>
            <a:fillRect/>
          </a:stretch>
        </p:blipFill>
        <p:spPr>
          <a:xfrm>
            <a:off x="10113732" y="-29685"/>
            <a:ext cx="2190750" cy="571500"/>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4" name="组合 13"/>
          <p:cNvGrpSpPr/>
          <p:nvPr/>
        </p:nvGrpSpPr>
        <p:grpSpPr>
          <a:xfrm>
            <a:off x="4849592" y="913033"/>
            <a:ext cx="2449666" cy="587704"/>
            <a:chOff x="5333125" y="1615177"/>
            <a:chExt cx="2316298" cy="587704"/>
          </a:xfrm>
        </p:grpSpPr>
        <p:sp>
          <p:nvSpPr>
            <p:cNvPr id="15"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16" name="文本框 15"/>
            <p:cNvSpPr txBox="1"/>
            <p:nvPr/>
          </p:nvSpPr>
          <p:spPr>
            <a:xfrm>
              <a:off x="5405861" y="1615177"/>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探究与分享</a:t>
              </a:r>
              <a:endPar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
        <p:nvSpPr>
          <p:cNvPr id="10"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新时代　新征程</a:t>
            </a:r>
            <a:endPar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pic>
        <p:nvPicPr>
          <p:cNvPr id="19" name="图片 18"/>
          <p:cNvPicPr>
            <a:picLocks noChangeAspect="1"/>
          </p:cNvPicPr>
          <p:nvPr/>
        </p:nvPicPr>
        <p:blipFill>
          <a:blip r:embed="rId1"/>
          <a:stretch>
            <a:fillRect/>
          </a:stretch>
        </p:blipFill>
        <p:spPr>
          <a:xfrm>
            <a:off x="10113732" y="-29685"/>
            <a:ext cx="2190750" cy="571500"/>
          </a:xfrm>
          <a:prstGeom prst="rect">
            <a:avLst/>
          </a:prstGeom>
        </p:spPr>
      </p:pic>
      <p:pic>
        <p:nvPicPr>
          <p:cNvPr id="3" name="图片 2"/>
          <p:cNvPicPr>
            <a:picLocks noChangeAspect="1"/>
          </p:cNvPicPr>
          <p:nvPr/>
        </p:nvPicPr>
        <p:blipFill>
          <a:blip r:embed="rId2"/>
          <a:stretch>
            <a:fillRect/>
          </a:stretch>
        </p:blipFill>
        <p:spPr>
          <a:xfrm>
            <a:off x="2766474" y="1871009"/>
            <a:ext cx="2876190" cy="1904762"/>
          </a:xfrm>
          <a:prstGeom prst="rect">
            <a:avLst/>
          </a:prstGeom>
        </p:spPr>
      </p:pic>
      <p:pic>
        <p:nvPicPr>
          <p:cNvPr id="4" name="图片 3"/>
          <p:cNvPicPr>
            <a:picLocks noChangeAspect="1"/>
          </p:cNvPicPr>
          <p:nvPr/>
        </p:nvPicPr>
        <p:blipFill>
          <a:blip r:embed="rId3" cstate="email"/>
          <a:stretch>
            <a:fillRect/>
          </a:stretch>
        </p:blipFill>
        <p:spPr>
          <a:xfrm>
            <a:off x="6463596" y="1866787"/>
            <a:ext cx="2849370" cy="1908984"/>
          </a:xfrm>
          <a:prstGeom prst="rect">
            <a:avLst/>
          </a:prstGeom>
        </p:spPr>
      </p:pic>
      <p:pic>
        <p:nvPicPr>
          <p:cNvPr id="5" name="图片 4"/>
          <p:cNvPicPr>
            <a:picLocks noChangeAspect="1"/>
          </p:cNvPicPr>
          <p:nvPr/>
        </p:nvPicPr>
        <p:blipFill>
          <a:blip r:embed="rId4"/>
          <a:stretch>
            <a:fillRect/>
          </a:stretch>
        </p:blipFill>
        <p:spPr>
          <a:xfrm>
            <a:off x="2923616" y="3943060"/>
            <a:ext cx="2561905" cy="2323809"/>
          </a:xfrm>
          <a:prstGeom prst="rect">
            <a:avLst/>
          </a:prstGeom>
        </p:spPr>
      </p:pic>
      <p:pic>
        <p:nvPicPr>
          <p:cNvPr id="6" name="图片 5"/>
          <p:cNvPicPr>
            <a:picLocks noChangeAspect="1"/>
          </p:cNvPicPr>
          <p:nvPr/>
        </p:nvPicPr>
        <p:blipFill>
          <a:blip r:embed="rId5" cstate="email"/>
          <a:stretch>
            <a:fillRect/>
          </a:stretch>
        </p:blipFill>
        <p:spPr>
          <a:xfrm>
            <a:off x="6463596" y="4142644"/>
            <a:ext cx="2849370" cy="1904762"/>
          </a:xfrm>
          <a:prstGeom prst="rect">
            <a:avLst/>
          </a:prstGeom>
        </p:spPr>
      </p:pic>
      <p:sp>
        <p:nvSpPr>
          <p:cNvPr id="17" name="文本框 16"/>
          <p:cNvSpPr txBox="1"/>
          <p:nvPr/>
        </p:nvSpPr>
        <p:spPr>
          <a:xfrm>
            <a:off x="1576899" y="2210647"/>
            <a:ext cx="1239037" cy="1477328"/>
          </a:xfrm>
          <a:prstGeom prst="rect">
            <a:avLst/>
          </a:prstGeom>
          <a:noFill/>
        </p:spPr>
        <p:txBody>
          <a:bodyPr wrap="square" rtlCol="0">
            <a:spAutoFit/>
          </a:bodyPr>
          <a:lstStyle/>
          <a:p>
            <a:pPr lvl="0">
              <a:defRPr/>
            </a:pPr>
            <a:r>
              <a:rPr lang="zh-CN" altLang="en-US" sz="2200" kern="0">
                <a:solidFill>
                  <a:sysClr val="windowText" lastClr="000000"/>
                </a:solidFill>
                <a:latin typeface="仿宋" panose="02010609060101010101" pitchFamily="49" charset="-122"/>
                <a:ea typeface="仿宋" panose="02010609060101010101" pitchFamily="49" charset="-122"/>
              </a:rPr>
              <a:t>东方红</a:t>
            </a:r>
            <a:r>
              <a:rPr lang="en-US" altLang="zh-CN" sz="2400" kern="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rPr>
              <a:t>400</a:t>
            </a:r>
            <a:r>
              <a:rPr lang="zh-CN" altLang="en-US" sz="2200" kern="0">
                <a:solidFill>
                  <a:sysClr val="windowText" lastClr="000000"/>
                </a:solidFill>
                <a:latin typeface="仿宋" panose="02010609060101010101" pitchFamily="49" charset="-122"/>
                <a:ea typeface="仿宋" panose="02010609060101010101" pitchFamily="49" charset="-122"/>
              </a:rPr>
              <a:t>马力重型拖拉机</a:t>
            </a:r>
            <a:endParaRPr kumimoji="0" lang="zh-CN" altLang="en-US" sz="2200" b="0" i="0" u="none" strike="noStrike" kern="0" cap="none" spc="0" normalizeH="0" baseline="0" noProof="0">
              <a:ln>
                <a:noFill/>
              </a:ln>
              <a:solidFill>
                <a:sysClr val="windowText" lastClr="000000"/>
              </a:solidFill>
              <a:effectLst/>
              <a:uLnTx/>
              <a:uFillTx/>
              <a:latin typeface="仿宋" panose="02010609060101010101" pitchFamily="49" charset="-122"/>
              <a:ea typeface="仿宋" panose="02010609060101010101" pitchFamily="49" charset="-122"/>
            </a:endParaRPr>
          </a:p>
        </p:txBody>
      </p:sp>
      <p:sp>
        <p:nvSpPr>
          <p:cNvPr id="18" name="文本框 17"/>
          <p:cNvSpPr txBox="1"/>
          <p:nvPr/>
        </p:nvSpPr>
        <p:spPr>
          <a:xfrm>
            <a:off x="9454239" y="2210647"/>
            <a:ext cx="1081239" cy="1477328"/>
          </a:xfrm>
          <a:prstGeom prst="rect">
            <a:avLst/>
          </a:prstGeom>
          <a:noFill/>
        </p:spPr>
        <p:txBody>
          <a:bodyPr wrap="square" rtlCol="0">
            <a:spAutoFit/>
          </a:bodyPr>
          <a:lstStyle/>
          <a:p>
            <a:pPr lvl="0">
              <a:defRPr/>
            </a:pPr>
            <a:r>
              <a:rPr lang="en-US" altLang="zh-CN" sz="2400" kern="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rPr>
              <a:t>5G</a:t>
            </a:r>
            <a:r>
              <a:rPr lang="zh-CN" altLang="en-US" sz="2200" kern="0">
                <a:solidFill>
                  <a:sysClr val="windowText" lastClr="000000"/>
                </a:solidFill>
                <a:latin typeface="仿宋" panose="02010609060101010101" pitchFamily="49" charset="-122"/>
                <a:ea typeface="仿宋" panose="02010609060101010101" pitchFamily="49" charset="-122"/>
              </a:rPr>
              <a:t>网络智能机械控制模型</a:t>
            </a:r>
            <a:endParaRPr kumimoji="0" lang="zh-CN" altLang="en-US" sz="2200" b="0" i="0" u="none" strike="noStrike" kern="0" cap="none" spc="0" normalizeH="0" baseline="0" noProof="0">
              <a:ln>
                <a:noFill/>
              </a:ln>
              <a:solidFill>
                <a:sysClr val="windowText" lastClr="000000"/>
              </a:solidFill>
              <a:effectLst/>
              <a:uLnTx/>
              <a:uFillTx/>
              <a:latin typeface="仿宋" panose="02010609060101010101" pitchFamily="49" charset="-122"/>
              <a:ea typeface="仿宋" panose="02010609060101010101" pitchFamily="49" charset="-122"/>
            </a:endParaRPr>
          </a:p>
        </p:txBody>
      </p:sp>
      <p:sp>
        <p:nvSpPr>
          <p:cNvPr id="20" name="文本框 19"/>
          <p:cNvSpPr txBox="1"/>
          <p:nvPr/>
        </p:nvSpPr>
        <p:spPr>
          <a:xfrm>
            <a:off x="1527749" y="4675162"/>
            <a:ext cx="1337336" cy="769441"/>
          </a:xfrm>
          <a:prstGeom prst="rect">
            <a:avLst/>
          </a:prstGeom>
          <a:noFill/>
        </p:spPr>
        <p:txBody>
          <a:bodyPr wrap="square" rtlCol="0">
            <a:spAutoFit/>
          </a:bodyPr>
          <a:lstStyle/>
          <a:p>
            <a:pPr lvl="0">
              <a:defRPr/>
            </a:pPr>
            <a:r>
              <a:rPr lang="zh-CN" altLang="en-US" sz="2200" kern="0">
                <a:solidFill>
                  <a:sysClr val="windowText" lastClr="000000"/>
                </a:solidFill>
                <a:latin typeface="仿宋" panose="02010609060101010101" pitchFamily="49" charset="-122"/>
                <a:ea typeface="仿宋" panose="02010609060101010101" pitchFamily="49" charset="-122"/>
              </a:rPr>
              <a:t>先进武器装备模型</a:t>
            </a:r>
            <a:endParaRPr kumimoji="0" lang="zh-CN" altLang="en-US" sz="2200" b="0" i="0" u="none" strike="noStrike" kern="0" cap="none" spc="0" normalizeH="0" baseline="0" noProof="0">
              <a:ln>
                <a:noFill/>
              </a:ln>
              <a:solidFill>
                <a:sysClr val="windowText" lastClr="000000"/>
              </a:solidFill>
              <a:effectLst/>
              <a:uLnTx/>
              <a:uFillTx/>
              <a:latin typeface="仿宋" panose="02010609060101010101" pitchFamily="49" charset="-122"/>
              <a:ea typeface="仿宋" panose="02010609060101010101" pitchFamily="49" charset="-122"/>
            </a:endParaRPr>
          </a:p>
        </p:txBody>
      </p:sp>
      <p:sp>
        <p:nvSpPr>
          <p:cNvPr id="21" name="文本框 20"/>
          <p:cNvSpPr txBox="1"/>
          <p:nvPr/>
        </p:nvSpPr>
        <p:spPr>
          <a:xfrm>
            <a:off x="9454239" y="4505884"/>
            <a:ext cx="1458926" cy="1107996"/>
          </a:xfrm>
          <a:prstGeom prst="rect">
            <a:avLst/>
          </a:prstGeom>
          <a:noFill/>
        </p:spPr>
        <p:txBody>
          <a:bodyPr wrap="square" rtlCol="0">
            <a:spAutoFit/>
          </a:bodyPr>
          <a:lstStyle/>
          <a:p>
            <a:pPr lvl="0">
              <a:defRPr/>
            </a:pPr>
            <a:r>
              <a:rPr lang="zh-CN" altLang="en-US" sz="2200" kern="0">
                <a:solidFill>
                  <a:sysClr val="windowText" lastClr="000000"/>
                </a:solidFill>
                <a:latin typeface="仿宋" panose="02010609060101010101" pitchFamily="49" charset="-122"/>
                <a:ea typeface="仿宋" panose="02010609060101010101" pitchFamily="49" charset="-122"/>
              </a:rPr>
              <a:t>“数字故宫”让文物活起来</a:t>
            </a:r>
            <a:endParaRPr kumimoji="0" lang="zh-CN" altLang="en-US" sz="2200" b="0" i="0" u="none" strike="noStrike" kern="0" cap="none" spc="0" normalizeH="0" baseline="0" noProof="0">
              <a:ln>
                <a:noFill/>
              </a:ln>
              <a:solidFill>
                <a:sysClr val="windowText" lastClr="000000"/>
              </a:solidFill>
              <a:effectLst/>
              <a:uLnTx/>
              <a:uFillTx/>
              <a:latin typeface="仿宋" panose="02010609060101010101" pitchFamily="49" charset="-122"/>
              <a:ea typeface="仿宋" panose="02010609060101010101" pitchFamily="49"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4" name="组合 13"/>
          <p:cNvGrpSpPr/>
          <p:nvPr/>
        </p:nvGrpSpPr>
        <p:grpSpPr>
          <a:xfrm>
            <a:off x="5048375" y="1083607"/>
            <a:ext cx="2449666" cy="587704"/>
            <a:chOff x="5333125" y="1615177"/>
            <a:chExt cx="2316298" cy="587704"/>
          </a:xfrm>
        </p:grpSpPr>
        <p:sp>
          <p:nvSpPr>
            <p:cNvPr id="15"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16" name="文本框 15"/>
            <p:cNvSpPr txBox="1"/>
            <p:nvPr/>
          </p:nvSpPr>
          <p:spPr>
            <a:xfrm>
              <a:off x="5405861" y="1615177"/>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探究与分享</a:t>
              </a:r>
              <a:endPar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
        <p:nvSpPr>
          <p:cNvPr id="10"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新时代　新征程</a:t>
            </a:r>
            <a:endPar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pic>
        <p:nvPicPr>
          <p:cNvPr id="19" name="图片 18"/>
          <p:cNvPicPr>
            <a:picLocks noChangeAspect="1"/>
          </p:cNvPicPr>
          <p:nvPr/>
        </p:nvPicPr>
        <p:blipFill>
          <a:blip r:embed="rId1"/>
          <a:stretch>
            <a:fillRect/>
          </a:stretch>
        </p:blipFill>
        <p:spPr>
          <a:xfrm>
            <a:off x="10113732" y="-29685"/>
            <a:ext cx="2190750" cy="571500"/>
          </a:xfrm>
          <a:prstGeom prst="rect">
            <a:avLst/>
          </a:prstGeom>
        </p:spPr>
      </p:pic>
      <p:pic>
        <p:nvPicPr>
          <p:cNvPr id="2" name="图片 1"/>
          <p:cNvPicPr>
            <a:picLocks noChangeAspect="1"/>
          </p:cNvPicPr>
          <p:nvPr/>
        </p:nvPicPr>
        <p:blipFill>
          <a:blip r:embed="rId2"/>
          <a:stretch>
            <a:fillRect/>
          </a:stretch>
        </p:blipFill>
        <p:spPr>
          <a:xfrm>
            <a:off x="1978713" y="2078964"/>
            <a:ext cx="3458493" cy="2286886"/>
          </a:xfrm>
          <a:prstGeom prst="rect">
            <a:avLst/>
          </a:prstGeom>
        </p:spPr>
      </p:pic>
      <p:pic>
        <p:nvPicPr>
          <p:cNvPr id="7" name="图片 6"/>
          <p:cNvPicPr>
            <a:picLocks noChangeAspect="1"/>
          </p:cNvPicPr>
          <p:nvPr/>
        </p:nvPicPr>
        <p:blipFill>
          <a:blip r:embed="rId3"/>
          <a:stretch>
            <a:fillRect/>
          </a:stretch>
        </p:blipFill>
        <p:spPr>
          <a:xfrm>
            <a:off x="6987209" y="2078964"/>
            <a:ext cx="3424697" cy="2286886"/>
          </a:xfrm>
          <a:prstGeom prst="rect">
            <a:avLst/>
          </a:prstGeom>
        </p:spPr>
      </p:pic>
      <p:sp>
        <p:nvSpPr>
          <p:cNvPr id="22" name="文本框 21"/>
          <p:cNvSpPr txBox="1"/>
          <p:nvPr/>
        </p:nvSpPr>
        <p:spPr>
          <a:xfrm>
            <a:off x="2218504" y="4533068"/>
            <a:ext cx="2978909" cy="430887"/>
          </a:xfrm>
          <a:prstGeom prst="rect">
            <a:avLst/>
          </a:prstGeom>
          <a:noFill/>
        </p:spPr>
        <p:txBody>
          <a:bodyPr wrap="square" rtlCol="0">
            <a:spAutoFit/>
          </a:bodyPr>
          <a:lstStyle/>
          <a:p>
            <a:pPr lvl="0" algn="ctr">
              <a:defRPr/>
            </a:pPr>
            <a:r>
              <a:rPr lang="zh-CN" altLang="en-US" sz="2200" kern="0">
                <a:solidFill>
                  <a:sysClr val="windowText" lastClr="000000"/>
                </a:solidFill>
                <a:latin typeface="仿宋" panose="02010609060101010101" pitchFamily="49" charset="-122"/>
                <a:ea typeface="仿宋" panose="02010609060101010101" pitchFamily="49" charset="-122"/>
              </a:rPr>
              <a:t>虚拟体验港珠澳大桥</a:t>
            </a:r>
            <a:endParaRPr kumimoji="0" lang="zh-CN" altLang="en-US" sz="2200" b="0" i="0" u="none" strike="noStrike" kern="0" cap="none" spc="0" normalizeH="0" baseline="0" noProof="0">
              <a:ln>
                <a:noFill/>
              </a:ln>
              <a:solidFill>
                <a:sysClr val="windowText" lastClr="000000"/>
              </a:solidFill>
              <a:effectLst/>
              <a:uLnTx/>
              <a:uFillTx/>
              <a:latin typeface="仿宋" panose="02010609060101010101" pitchFamily="49" charset="-122"/>
              <a:ea typeface="仿宋" panose="02010609060101010101" pitchFamily="49" charset="-122"/>
            </a:endParaRPr>
          </a:p>
        </p:txBody>
      </p:sp>
      <p:sp>
        <p:nvSpPr>
          <p:cNvPr id="23" name="文本框 22"/>
          <p:cNvSpPr txBox="1"/>
          <p:nvPr/>
        </p:nvSpPr>
        <p:spPr>
          <a:xfrm>
            <a:off x="7210102" y="4533068"/>
            <a:ext cx="2978909" cy="430887"/>
          </a:xfrm>
          <a:prstGeom prst="rect">
            <a:avLst/>
          </a:prstGeom>
          <a:noFill/>
        </p:spPr>
        <p:txBody>
          <a:bodyPr wrap="square" rtlCol="0">
            <a:spAutoFit/>
          </a:bodyPr>
          <a:lstStyle/>
          <a:p>
            <a:pPr lvl="0" algn="ctr">
              <a:defRPr/>
            </a:pPr>
            <a:r>
              <a:rPr lang="zh-CN" altLang="en-US" sz="2200" kern="0">
                <a:solidFill>
                  <a:sysClr val="windowText" lastClr="000000"/>
                </a:solidFill>
                <a:latin typeface="仿宋" panose="02010609060101010101" pitchFamily="49" charset="-122"/>
                <a:ea typeface="仿宋" panose="02010609060101010101" pitchFamily="49" charset="-122"/>
              </a:rPr>
              <a:t>中学生观展后留言</a:t>
            </a:r>
            <a:endParaRPr kumimoji="0" lang="zh-CN" altLang="en-US" sz="2200" b="0" i="0" u="none" strike="noStrike" kern="0" cap="none" spc="0" normalizeH="0" baseline="0" noProof="0">
              <a:ln>
                <a:noFill/>
              </a:ln>
              <a:solidFill>
                <a:sysClr val="windowText" lastClr="000000"/>
              </a:solidFill>
              <a:effectLst/>
              <a:uLnTx/>
              <a:uFillTx/>
              <a:latin typeface="仿宋" panose="02010609060101010101" pitchFamily="49" charset="-122"/>
              <a:ea typeface="仿宋" panose="02010609060101010101" pitchFamily="49" charset="-122"/>
            </a:endParaRPr>
          </a:p>
        </p:txBody>
      </p:sp>
      <p:cxnSp>
        <p:nvCxnSpPr>
          <p:cNvPr id="24" name="直接连接符 23"/>
          <p:cNvCxnSpPr/>
          <p:nvPr/>
        </p:nvCxnSpPr>
        <p:spPr>
          <a:xfrm flipV="1">
            <a:off x="24000" y="5191558"/>
            <a:ext cx="12168000" cy="0"/>
          </a:xfrm>
          <a:prstGeom prst="line">
            <a:avLst/>
          </a:prstGeom>
          <a:ln w="12700">
            <a:solidFill>
              <a:srgbClr val="B05A92"/>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400856" y="5623114"/>
            <a:ext cx="8363222" cy="646331"/>
          </a:xfrm>
          <a:prstGeom prst="rect">
            <a:avLst/>
          </a:prstGeom>
          <a:noFill/>
        </p:spPr>
        <p:txBody>
          <a:bodyPr wrap="square" lIns="91439" tIns="45720" rIns="91439" bIns="45720" rtlCol="0" anchor="t">
            <a:spAutoFit/>
          </a:bodyPr>
          <a:lstStyle/>
          <a:p>
            <a:pPr lvl="0" indent="720090">
              <a:lnSpc>
                <a:spcPct val="150000"/>
              </a:lnSpc>
              <a:defRPr/>
            </a:pPr>
            <a:r>
              <a:rPr lang="zh-CN" altLang="en-US" sz="2400" kern="0">
                <a:solidFill>
                  <a:sysClr val="windowText" lastClr="000000"/>
                </a:solidFill>
                <a:latin typeface="幼圆" panose="02010509060101010101" pitchFamily="49" charset="-122"/>
                <a:ea typeface="幼圆" panose="02010509060101010101" pitchFamily="49" charset="-122"/>
                <a:cs typeface="宋体" panose="02010600030101010101" pitchFamily="2" charset="-122"/>
                <a:sym typeface="+mn-ea"/>
              </a:rPr>
              <a:t>参观成就展，你最大的感受是什么？请写下你的留言。</a:t>
            </a:r>
            <a:endParaRPr kumimoji="0" lang="zh-CN" altLang="en-US" sz="2400" b="0" i="0" u="none" strike="noStrike" kern="0" cap="none" spc="0" normalizeH="0" baseline="0" noProof="0">
              <a:ln>
                <a:noFill/>
              </a:ln>
              <a:solidFill>
                <a:sysClr val="windowText" lastClr="000000"/>
              </a:solidFill>
              <a:effectLst/>
              <a:uLnTx/>
              <a:uFillTx/>
              <a:latin typeface="幼圆" panose="02010509060101010101" pitchFamily="49" charset="-122"/>
              <a:ea typeface="幼圆" panose="02010509060101010101" pitchFamily="49" charset="-122"/>
              <a:cs typeface="宋体" panose="02010600030101010101" pitchFamily="2" charset="-122"/>
              <a:sym typeface="+mn-ea"/>
            </a:endParaRPr>
          </a:p>
        </p:txBody>
      </p:sp>
      <p:pic>
        <p:nvPicPr>
          <p:cNvPr id="17" name="图片 16"/>
          <p:cNvPicPr>
            <a:picLocks noChangeAspect="1"/>
          </p:cNvPicPr>
          <p:nvPr/>
        </p:nvPicPr>
        <p:blipFill>
          <a:blip r:embed="rId4" cstate="email">
            <a:clrChange>
              <a:clrFrom>
                <a:srgbClr val="FFFFFF"/>
              </a:clrFrom>
              <a:clrTo>
                <a:srgbClr val="FFFFFF">
                  <a:alpha val="0"/>
                </a:srgbClr>
              </a:clrTo>
            </a:clrChange>
          </a:blip>
          <a:srcRect t="14834" b="16808"/>
          <a:stretch>
            <a:fillRect/>
          </a:stretch>
        </p:blipFill>
        <p:spPr>
          <a:xfrm rot="20838240">
            <a:off x="2283577" y="5523771"/>
            <a:ext cx="792765" cy="96415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866325" y="977696"/>
            <a:ext cx="7035284" cy="683264"/>
          </a:xfrm>
          <a:prstGeom prst="rect">
            <a:avLst/>
          </a:prstGeom>
          <a:noFill/>
        </p:spPr>
        <p:txBody>
          <a:bodyPr wrap="square" lIns="91439" tIns="45720" rIns="91439" bIns="45720" rtlCol="0">
            <a:spAutoFit/>
          </a:bodyPr>
          <a:lstStyle/>
          <a:p>
            <a:pPr marL="0" marR="0" lvl="0" indent="0" defTabSz="914400" eaLnBrk="1" fontAlgn="auto" latinLnBrk="0" hangingPunct="1">
              <a:lnSpc>
                <a:spcPct val="120000"/>
              </a:lnSpc>
              <a:spcBef>
                <a:spcPct val="0"/>
              </a:spcBef>
              <a:spcAft>
                <a:spcPct val="0"/>
              </a:spcAft>
              <a:buClrTx/>
              <a:buSzTx/>
              <a:buFontTx/>
              <a:buNone/>
              <a:defRPr/>
            </a:pPr>
            <a:r>
              <a:rPr kumimoji="0" lang="en-US" altLang="zh-CN" sz="3200" b="1" i="0" u="none" strike="noStrike" kern="0" cap="none" spc="301" normalizeH="0" baseline="0" noProof="0" dirty="0">
                <a:ln>
                  <a:noFill/>
                </a:ln>
                <a:solidFill>
                  <a:srgbClr val="B05A92"/>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3200" b="1" i="0" u="none" strike="noStrike" kern="0" cap="none" spc="301" normalizeH="0" baseline="0" noProof="0" dirty="0">
                <a:ln>
                  <a:noFill/>
                </a:ln>
                <a:solidFill>
                  <a:srgbClr val="B05A92"/>
                </a:solidFill>
                <a:effectLst/>
                <a:uLnTx/>
                <a:uFillTx/>
                <a:latin typeface="微软雅黑" panose="020B0503020204020204" pitchFamily="34" charset="-122"/>
                <a:ea typeface="微软雅黑" panose="020B0503020204020204" pitchFamily="34" charset="-122"/>
              </a:rPr>
              <a:t>．中国</a:t>
            </a:r>
            <a:r>
              <a:rPr lang="zh-CN" altLang="en-US" sz="3200" b="1" kern="0" spc="301" dirty="0">
                <a:solidFill>
                  <a:srgbClr val="B05A92"/>
                </a:solidFill>
                <a:latin typeface="微软雅黑" panose="020B0503020204020204" pitchFamily="34" charset="-122"/>
                <a:ea typeface="微软雅黑" panose="020B0503020204020204" pitchFamily="34" charset="-122"/>
              </a:rPr>
              <a:t>特色社会主义进入新时代</a:t>
            </a:r>
            <a:endParaRPr kumimoji="0" lang="zh-CN" altLang="en-US" sz="3200" b="1" i="0" u="none" strike="noStrike" kern="0" cap="none" spc="301" normalizeH="0" baseline="0" noProof="0" dirty="0">
              <a:ln>
                <a:noFill/>
              </a:ln>
              <a:solidFill>
                <a:srgbClr val="B05A92"/>
              </a:solidFill>
              <a:effectLst/>
              <a:uLnTx/>
              <a:uFillTx/>
              <a:latin typeface="微软雅黑" panose="020B0503020204020204" pitchFamily="34" charset="-122"/>
              <a:ea typeface="微软雅黑" panose="020B0503020204020204" pitchFamily="34" charset="-122"/>
            </a:endParaRPr>
          </a:p>
        </p:txBody>
      </p:sp>
      <p:sp>
        <p:nvSpPr>
          <p:cNvPr id="4" name="矩形: 圆角 3"/>
          <p:cNvSpPr/>
          <p:nvPr/>
        </p:nvSpPr>
        <p:spPr>
          <a:xfrm>
            <a:off x="740175" y="1141675"/>
            <a:ext cx="126150" cy="409043"/>
          </a:xfrm>
          <a:prstGeom prst="roundRect">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矩形: 圆角 11"/>
          <p:cNvSpPr/>
          <p:nvPr/>
        </p:nvSpPr>
        <p:spPr>
          <a:xfrm rot="2718769">
            <a:off x="250438" y="222042"/>
            <a:ext cx="246285" cy="239017"/>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0" name="图片 9"/>
          <p:cNvPicPr>
            <a:picLocks noChangeAspect="1"/>
          </p:cNvPicPr>
          <p:nvPr/>
        </p:nvPicPr>
        <p:blipFill>
          <a:blip r:embed="rId1"/>
          <a:stretch>
            <a:fillRect/>
          </a:stretch>
        </p:blipFill>
        <p:spPr>
          <a:xfrm>
            <a:off x="10113732" y="-29685"/>
            <a:ext cx="2190750" cy="571500"/>
          </a:xfrm>
          <a:prstGeom prst="rect">
            <a:avLst/>
          </a:prstGeom>
        </p:spPr>
      </p:pic>
      <p:sp>
        <p:nvSpPr>
          <p:cNvPr id="14"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新时代　新征程</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cstate="email"/>
          <a:srcRect/>
          <a:stretch>
            <a:fillRect/>
          </a:stretch>
        </p:blipFill>
        <p:spPr>
          <a:xfrm flipH="1">
            <a:off x="-571135" y="2166525"/>
            <a:ext cx="5425728" cy="3930278"/>
          </a:xfrm>
          <a:prstGeom prst="rect">
            <a:avLst/>
          </a:prstGeom>
        </p:spPr>
      </p:pic>
      <p:sp>
        <p:nvSpPr>
          <p:cNvPr id="9" name="文本框 8"/>
          <p:cNvSpPr txBox="1"/>
          <p:nvPr/>
        </p:nvSpPr>
        <p:spPr>
          <a:xfrm>
            <a:off x="4205368" y="2166525"/>
            <a:ext cx="7571385" cy="3970318"/>
          </a:xfrm>
          <a:prstGeom prst="rect">
            <a:avLst/>
          </a:prstGeom>
          <a:noFill/>
        </p:spPr>
        <p:txBody>
          <a:bodyPr wrap="square" lIns="91439" tIns="45720" rIns="91439" bIns="45720" rtlCol="0">
            <a:spAutoFit/>
          </a:bodyPr>
          <a:lstStyle/>
          <a:p>
            <a:pPr lvl="0">
              <a:lnSpc>
                <a:spcPct val="150000"/>
              </a:lnSpc>
              <a:defRPr/>
            </a:pPr>
            <a:r>
              <a:rPr kumimoji="1" lang="zh-CN" altLang="en-US" sz="2400" b="0" i="0" u="none" strike="noStrike" kern="0" cap="none" spc="0"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rPr>
              <a:t>　　</a:t>
            </a:r>
            <a:r>
              <a:rPr kumimoji="1" lang="zh-CN" altLang="en-US" sz="2400" kern="0" dirty="0">
                <a:solidFill>
                  <a:sysClr val="windowText" lastClr="000000"/>
                </a:solidFill>
                <a:latin typeface="幼圆" panose="02010509060101010101" pitchFamily="49" charset="-122"/>
                <a:ea typeface="幼圆" panose="02010509060101010101" pitchFamily="49" charset="-122"/>
                <a:cs typeface="黑体" panose="02010609060101010101" charset="-122"/>
                <a:sym typeface="+mn-ea"/>
              </a:rPr>
              <a:t>改革开放以来，中国共产党领导全国各族人民在建设中国特色社会主义伟大事业的征程上不断取得新的伟大成就。我国经济实力、科技实力、国防实力、综合国力进入世界前列，国际地位实现前所未有的提升，党的面貌、国家的面貌、人民的面貌、军队的面貌、中华民族的面貌发生了前所未有的变化，中华民族正以崭新姿态屹立于世界的东方。</a:t>
            </a:r>
            <a:endParaRPr kumimoji="1" lang="en-US" altLang="zh-CN" sz="2400" b="0" i="0" u="none" strike="noStrike" kern="0" cap="none" spc="0"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0" name="图片 9"/>
          <p:cNvPicPr>
            <a:picLocks noChangeAspect="1"/>
          </p:cNvPicPr>
          <p:nvPr/>
        </p:nvPicPr>
        <p:blipFill>
          <a:blip r:embed="rId1"/>
          <a:stretch>
            <a:fillRect/>
          </a:stretch>
        </p:blipFill>
        <p:spPr>
          <a:xfrm>
            <a:off x="10113732" y="-29685"/>
            <a:ext cx="2190750" cy="571500"/>
          </a:xfrm>
          <a:prstGeom prst="rect">
            <a:avLst/>
          </a:prstGeom>
        </p:spPr>
      </p:pic>
      <p:grpSp>
        <p:nvGrpSpPr>
          <p:cNvPr id="4" name="组合 3"/>
          <p:cNvGrpSpPr/>
          <p:nvPr/>
        </p:nvGrpSpPr>
        <p:grpSpPr>
          <a:xfrm>
            <a:off x="4865916" y="3242341"/>
            <a:ext cx="6440403" cy="2197717"/>
            <a:chOff x="4768704" y="2942030"/>
            <a:chExt cx="6440403" cy="2197717"/>
          </a:xfrm>
        </p:grpSpPr>
        <p:sp>
          <p:nvSpPr>
            <p:cNvPr id="34" name="文本框 33"/>
            <p:cNvSpPr txBox="1"/>
            <p:nvPr/>
          </p:nvSpPr>
          <p:spPr>
            <a:xfrm>
              <a:off x="4990483" y="3398886"/>
              <a:ext cx="6069716" cy="1284006"/>
            </a:xfrm>
            <a:prstGeom prst="rect">
              <a:avLst/>
            </a:prstGeom>
            <a:noFill/>
          </p:spPr>
          <p:txBody>
            <a:bodyPr wrap="square" rtlCol="0">
              <a:spAutoFit/>
            </a:bodyPr>
            <a:lstStyle/>
            <a:p>
              <a:pPr lvl="0">
                <a:lnSpc>
                  <a:spcPct val="150000"/>
                </a:lnSpc>
                <a:defRPr/>
              </a:pPr>
              <a:r>
                <a:rPr lang="zh-CN" altLang="en-US" sz="2800" kern="0">
                  <a:solidFill>
                    <a:sysClr val="windowText" lastClr="000000"/>
                  </a:solidFill>
                  <a:latin typeface="幼圆" panose="02010509060101010101" pitchFamily="49" charset="-122"/>
                  <a:ea typeface="幼圆" panose="02010509060101010101" pitchFamily="49" charset="-122"/>
                  <a:cs typeface="楷体" panose="02010609060101010101" pitchFamily="49" charset="-122"/>
                  <a:sym typeface="+mn-ea"/>
                </a:rPr>
                <a:t>　　分组讨论：我国发展新的历史方位是什么？</a:t>
              </a:r>
              <a:endParaRPr kumimoji="0" lang="zh-CN" altLang="en-US" sz="2800" b="0" i="0" u="none" strike="noStrike" kern="0" cap="none" spc="0" normalizeH="0" baseline="0" noProof="0">
                <a:ln>
                  <a:noFill/>
                </a:ln>
                <a:solidFill>
                  <a:sysClr val="windowText" lastClr="000000"/>
                </a:solidFill>
                <a:effectLst/>
                <a:uLnTx/>
                <a:uFillTx/>
                <a:latin typeface="幼圆" panose="02010509060101010101" pitchFamily="49" charset="-122"/>
                <a:ea typeface="幼圆" panose="02010509060101010101" pitchFamily="49" charset="-122"/>
                <a:cs typeface="楷体" panose="02010609060101010101" pitchFamily="49" charset="-122"/>
                <a:sym typeface="+mn-ea"/>
              </a:endParaRPr>
            </a:p>
          </p:txBody>
        </p:sp>
        <p:cxnSp>
          <p:nvCxnSpPr>
            <p:cNvPr id="17" name="直接连接符 16"/>
            <p:cNvCxnSpPr/>
            <p:nvPr/>
          </p:nvCxnSpPr>
          <p:spPr>
            <a:xfrm flipV="1">
              <a:off x="4801107" y="2942030"/>
              <a:ext cx="6408000" cy="0"/>
            </a:xfrm>
            <a:prstGeom prst="line">
              <a:avLst/>
            </a:prstGeom>
            <a:ln w="12700">
              <a:solidFill>
                <a:srgbClr val="B05A92"/>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4768704" y="5139747"/>
              <a:ext cx="6408000" cy="0"/>
            </a:xfrm>
            <a:prstGeom prst="line">
              <a:avLst/>
            </a:prstGeom>
            <a:ln w="12700">
              <a:solidFill>
                <a:srgbClr val="B05A92"/>
              </a:solidFill>
              <a:prstDash val="dash"/>
            </a:ln>
          </p:spPr>
          <p:style>
            <a:lnRef idx="1">
              <a:schemeClr val="accent1"/>
            </a:lnRef>
            <a:fillRef idx="0">
              <a:schemeClr val="accent1"/>
            </a:fillRef>
            <a:effectRef idx="0">
              <a:schemeClr val="accent1"/>
            </a:effectRef>
            <a:fontRef idx="minor">
              <a:schemeClr val="tx1"/>
            </a:fontRef>
          </p:style>
        </p:cxnSp>
      </p:grpSp>
      <p:sp>
        <p:nvSpPr>
          <p:cNvPr id="14"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新时代　新征程</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865916" y="1255380"/>
            <a:ext cx="2449666" cy="587704"/>
            <a:chOff x="5333125" y="1615177"/>
            <a:chExt cx="2316298" cy="587704"/>
          </a:xfrm>
        </p:grpSpPr>
        <p:sp>
          <p:nvSpPr>
            <p:cNvPr id="19"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20" name="文本框 19"/>
            <p:cNvSpPr txBox="1"/>
            <p:nvPr/>
          </p:nvSpPr>
          <p:spPr>
            <a:xfrm>
              <a:off x="5405861" y="1615177"/>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探究与分享</a:t>
              </a:r>
              <a:endPar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pic>
        <p:nvPicPr>
          <p:cNvPr id="3" name="图片 2"/>
          <p:cNvPicPr>
            <a:picLocks noChangeAspect="1"/>
          </p:cNvPicPr>
          <p:nvPr/>
        </p:nvPicPr>
        <p:blipFill>
          <a:blip r:embed="rId2" cstate="email"/>
          <a:srcRect l="1737" t="9229" r="1753" b="28637"/>
          <a:stretch>
            <a:fillRect/>
          </a:stretch>
        </p:blipFill>
        <p:spPr>
          <a:xfrm>
            <a:off x="960489" y="1906460"/>
            <a:ext cx="3108960" cy="3533598"/>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866325" y="977696"/>
            <a:ext cx="7035284" cy="683264"/>
          </a:xfrm>
          <a:prstGeom prst="rect">
            <a:avLst/>
          </a:prstGeom>
          <a:noFill/>
        </p:spPr>
        <p:txBody>
          <a:bodyPr wrap="square" lIns="91439" tIns="45720" rIns="91439" bIns="45720" rtlCol="0">
            <a:spAutoFit/>
          </a:bodyPr>
          <a:lstStyle/>
          <a:p>
            <a:pPr marL="0" marR="0" lvl="0" indent="0" defTabSz="914400" eaLnBrk="1" fontAlgn="auto" latinLnBrk="0" hangingPunct="1">
              <a:lnSpc>
                <a:spcPct val="120000"/>
              </a:lnSpc>
              <a:spcBef>
                <a:spcPct val="0"/>
              </a:spcBef>
              <a:spcAft>
                <a:spcPct val="0"/>
              </a:spcAft>
              <a:buClrTx/>
              <a:buSzTx/>
              <a:buFontTx/>
              <a:buNone/>
              <a:defRPr/>
            </a:pPr>
            <a:r>
              <a:rPr kumimoji="0" lang="en-US" altLang="zh-CN" sz="3200" b="1" i="0" u="none" strike="noStrike" kern="0" cap="none" spc="301" normalizeH="0" baseline="0" noProof="0" dirty="0" smtClean="0">
                <a:ln>
                  <a:noFill/>
                </a:ln>
                <a:solidFill>
                  <a:srgbClr val="B05A92"/>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3200" b="1" i="0" u="none" strike="noStrike" kern="0" cap="none" spc="301" normalizeH="0" baseline="0" noProof="0" dirty="0" smtClean="0">
                <a:ln>
                  <a:noFill/>
                </a:ln>
                <a:solidFill>
                  <a:srgbClr val="B05A92"/>
                </a:solidFill>
                <a:effectLst/>
                <a:uLnTx/>
                <a:uFillTx/>
                <a:latin typeface="微软雅黑" panose="020B0503020204020204" pitchFamily="34" charset="-122"/>
                <a:ea typeface="微软雅黑" panose="020B0503020204020204" pitchFamily="34" charset="-122"/>
              </a:rPr>
              <a:t>．</a:t>
            </a:r>
            <a:r>
              <a:rPr kumimoji="0" lang="zh-CN" altLang="en-US" sz="3200" b="1" i="0" u="none" strike="noStrike" kern="0" cap="none" spc="301" normalizeH="0" baseline="0" noProof="0" dirty="0">
                <a:ln>
                  <a:noFill/>
                </a:ln>
                <a:solidFill>
                  <a:srgbClr val="B05A92"/>
                </a:solidFill>
                <a:effectLst/>
                <a:uLnTx/>
                <a:uFillTx/>
                <a:latin typeface="微软雅黑" panose="020B0503020204020204" pitchFamily="34" charset="-122"/>
                <a:ea typeface="微软雅黑" panose="020B0503020204020204" pitchFamily="34" charset="-122"/>
              </a:rPr>
              <a:t>中国特色社会主义进入新时代</a:t>
            </a:r>
            <a:endParaRPr kumimoji="0" lang="zh-CN" altLang="en-US" sz="3200" b="1" i="0" u="none" strike="noStrike" kern="0" cap="none" spc="301" normalizeH="0" baseline="0" noProof="0" dirty="0">
              <a:ln>
                <a:noFill/>
              </a:ln>
              <a:solidFill>
                <a:srgbClr val="B05A92"/>
              </a:solidFill>
              <a:effectLst/>
              <a:uLnTx/>
              <a:uFillTx/>
              <a:latin typeface="微软雅黑" panose="020B0503020204020204" pitchFamily="34" charset="-122"/>
              <a:ea typeface="微软雅黑" panose="020B0503020204020204" pitchFamily="34" charset="-122"/>
            </a:endParaRPr>
          </a:p>
        </p:txBody>
      </p:sp>
      <p:sp>
        <p:nvSpPr>
          <p:cNvPr id="4" name="矩形: 圆角 3"/>
          <p:cNvSpPr/>
          <p:nvPr/>
        </p:nvSpPr>
        <p:spPr>
          <a:xfrm>
            <a:off x="740175" y="1141675"/>
            <a:ext cx="126150" cy="409043"/>
          </a:xfrm>
          <a:prstGeom prst="roundRect">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矩形: 圆角 11"/>
          <p:cNvSpPr/>
          <p:nvPr/>
        </p:nvSpPr>
        <p:spPr>
          <a:xfrm rot="2718769">
            <a:off x="250438" y="222042"/>
            <a:ext cx="246285" cy="239017"/>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0" name="图片 9"/>
          <p:cNvPicPr>
            <a:picLocks noChangeAspect="1"/>
          </p:cNvPicPr>
          <p:nvPr/>
        </p:nvPicPr>
        <p:blipFill>
          <a:blip r:embed="rId1"/>
          <a:stretch>
            <a:fillRect/>
          </a:stretch>
        </p:blipFill>
        <p:spPr>
          <a:xfrm>
            <a:off x="10113732" y="-29685"/>
            <a:ext cx="2190750" cy="571500"/>
          </a:xfrm>
          <a:prstGeom prst="rect">
            <a:avLst/>
          </a:prstGeom>
        </p:spPr>
      </p:pic>
      <p:sp>
        <p:nvSpPr>
          <p:cNvPr id="14"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新时代　新征程</a:t>
            </a:r>
            <a:endPar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pic>
        <p:nvPicPr>
          <p:cNvPr id="11" name="图片 10"/>
          <p:cNvPicPr>
            <a:picLocks noChangeAspect="1"/>
          </p:cNvPicPr>
          <p:nvPr/>
        </p:nvPicPr>
        <p:blipFill>
          <a:blip r:embed="rId2" cstate="email"/>
          <a:srcRect/>
          <a:stretch>
            <a:fillRect/>
          </a:stretch>
        </p:blipFill>
        <p:spPr>
          <a:xfrm flipH="1">
            <a:off x="-227500" y="2260820"/>
            <a:ext cx="5425728" cy="3930278"/>
          </a:xfrm>
          <a:prstGeom prst="rect">
            <a:avLst/>
          </a:prstGeom>
        </p:spPr>
      </p:pic>
      <p:grpSp>
        <p:nvGrpSpPr>
          <p:cNvPr id="2" name="组合 1"/>
          <p:cNvGrpSpPr/>
          <p:nvPr/>
        </p:nvGrpSpPr>
        <p:grpSpPr>
          <a:xfrm>
            <a:off x="5198229" y="2985340"/>
            <a:ext cx="5406760" cy="1891460"/>
            <a:chOff x="5317562" y="2786557"/>
            <a:chExt cx="5406760" cy="1891460"/>
          </a:xfrm>
        </p:grpSpPr>
        <p:sp>
          <p:nvSpPr>
            <p:cNvPr id="9" name="文本框 8"/>
            <p:cNvSpPr txBox="1"/>
            <p:nvPr/>
          </p:nvSpPr>
          <p:spPr>
            <a:xfrm>
              <a:off x="5638314" y="2786557"/>
              <a:ext cx="4765255" cy="1667764"/>
            </a:xfrm>
            <a:prstGeom prst="rect">
              <a:avLst/>
            </a:prstGeom>
            <a:noFill/>
          </p:spPr>
          <p:txBody>
            <a:bodyPr wrap="square" lIns="91439" tIns="45720" rIns="91439" bIns="45720" rtlCol="0">
              <a:spAutoFit/>
            </a:bodyPr>
            <a:lstStyle/>
            <a:p>
              <a:pPr lvl="0">
                <a:lnSpc>
                  <a:spcPct val="150000"/>
                </a:lnSpc>
                <a:defRPr/>
              </a:pPr>
              <a:r>
                <a:rPr kumimoji="1" lang="zh-CN" altLang="en-US" sz="2400" b="0" i="0" u="none" strike="noStrike" kern="0" cap="none" spc="0"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rPr>
                <a:t>　　</a:t>
              </a:r>
              <a:r>
                <a:rPr kumimoji="1" lang="zh-CN" altLang="en-US" sz="2400" kern="0" dirty="0">
                  <a:solidFill>
                    <a:sysClr val="windowText" lastClr="000000"/>
                  </a:solidFill>
                  <a:latin typeface="幼圆" panose="02010509060101010101" pitchFamily="49" charset="-122"/>
                  <a:ea typeface="幼圆" panose="02010509060101010101" pitchFamily="49" charset="-122"/>
                  <a:cs typeface="黑体" panose="02010609060101010101" charset="-122"/>
                  <a:sym typeface="+mn-ea"/>
                </a:rPr>
                <a:t>经过长期努力，中国特色社会主义进入了新时代，这是我国发展新的历史方位。</a:t>
              </a:r>
              <a:endParaRPr kumimoji="1" lang="en-US" altLang="zh-CN" sz="2400" b="0" i="0" u="none" strike="noStrike" kern="0" cap="none" spc="0"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endParaRPr>
            </a:p>
          </p:txBody>
        </p:sp>
        <p:sp>
          <p:nvSpPr>
            <p:cNvPr id="15" name="圆角矩形 14"/>
            <p:cNvSpPr/>
            <p:nvPr/>
          </p:nvSpPr>
          <p:spPr>
            <a:xfrm>
              <a:off x="5317562" y="2786557"/>
              <a:ext cx="5406760" cy="1891460"/>
            </a:xfrm>
            <a:prstGeom prst="roundRect">
              <a:avLst/>
            </a:prstGeom>
            <a:noFill/>
            <a:ln w="19050">
              <a:solidFill>
                <a:srgbClr val="B05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4" name="组合 13"/>
          <p:cNvGrpSpPr/>
          <p:nvPr/>
        </p:nvGrpSpPr>
        <p:grpSpPr>
          <a:xfrm>
            <a:off x="4739786" y="905621"/>
            <a:ext cx="2449666" cy="587704"/>
            <a:chOff x="5333125" y="1615177"/>
            <a:chExt cx="2316298" cy="587704"/>
          </a:xfrm>
        </p:grpSpPr>
        <p:sp>
          <p:nvSpPr>
            <p:cNvPr id="15"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16" name="文本框 15"/>
            <p:cNvSpPr txBox="1"/>
            <p:nvPr/>
          </p:nvSpPr>
          <p:spPr>
            <a:xfrm>
              <a:off x="5405861" y="1615177"/>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探究与分享</a:t>
              </a:r>
              <a:endPar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
        <p:nvSpPr>
          <p:cNvPr id="10"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新时代　新征程</a:t>
            </a:r>
            <a:endPar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grpSp>
        <p:nvGrpSpPr>
          <p:cNvPr id="2" name="组合 1"/>
          <p:cNvGrpSpPr/>
          <p:nvPr/>
        </p:nvGrpSpPr>
        <p:grpSpPr>
          <a:xfrm>
            <a:off x="1993936" y="1857130"/>
            <a:ext cx="7941366" cy="667409"/>
            <a:chOff x="1349107" y="2954423"/>
            <a:chExt cx="7941366" cy="1039692"/>
          </a:xfrm>
        </p:grpSpPr>
        <p:sp>
          <p:nvSpPr>
            <p:cNvPr id="12" name="圆角矩形 60"/>
            <p:cNvSpPr/>
            <p:nvPr/>
          </p:nvSpPr>
          <p:spPr>
            <a:xfrm>
              <a:off x="1349108" y="2954423"/>
              <a:ext cx="7941365" cy="1039692"/>
            </a:xfrm>
            <a:prstGeom prst="roundRect">
              <a:avLst>
                <a:gd name="adj" fmla="val 8417"/>
              </a:avLst>
            </a:prstGeom>
            <a:ln>
              <a:solidFill>
                <a:srgbClr val="B05A92"/>
              </a:solidFill>
              <a:prstDash val="lgDash"/>
            </a:ln>
          </p:spPr>
          <p:style>
            <a:lnRef idx="1">
              <a:schemeClr val="accent1"/>
            </a:lnRef>
            <a:fillRef idx="0">
              <a:schemeClr val="accent1"/>
            </a:fillRef>
            <a:effectRef idx="0">
              <a:schemeClr val="accent1"/>
            </a:effectRef>
            <a:fontRef idx="minor">
              <a:schemeClr val="tx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文本框 12"/>
            <p:cNvSpPr txBox="1"/>
            <p:nvPr/>
          </p:nvSpPr>
          <p:spPr>
            <a:xfrm>
              <a:off x="1349107" y="2954423"/>
              <a:ext cx="7941366" cy="932641"/>
            </a:xfrm>
            <a:prstGeom prst="rect">
              <a:avLst/>
            </a:prstGeom>
            <a:noFill/>
          </p:spPr>
          <p:txBody>
            <a:bodyPr wrap="square" lIns="91439" tIns="45720" rIns="91439" bIns="45720" rtlCol="0" anchor="t">
              <a:spAutoFit/>
            </a:bodyPr>
            <a:lstStyle/>
            <a:p>
              <a:pPr lvl="0" algn="ctr">
                <a:lnSpc>
                  <a:spcPct val="150000"/>
                </a:lnSpc>
                <a:defRPr/>
              </a:pPr>
              <a:r>
                <a:rPr lang="zh-CN" altLang="en-US" sz="26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关于新时代，几位同学从不同角度谈了自己的看法。</a:t>
              </a:r>
              <a:endParaRPr kumimoji="0" lang="zh-CN" altLang="en-US" sz="26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grpSp>
      <p:pic>
        <p:nvPicPr>
          <p:cNvPr id="19" name="图片 18"/>
          <p:cNvPicPr>
            <a:picLocks noChangeAspect="1"/>
          </p:cNvPicPr>
          <p:nvPr/>
        </p:nvPicPr>
        <p:blipFill>
          <a:blip r:embed="rId1"/>
          <a:stretch>
            <a:fillRect/>
          </a:stretch>
        </p:blipFill>
        <p:spPr>
          <a:xfrm>
            <a:off x="10113732" y="-29685"/>
            <a:ext cx="2190750" cy="571500"/>
          </a:xfrm>
          <a:prstGeom prst="rect">
            <a:avLst/>
          </a:prstGeom>
        </p:spPr>
      </p:pic>
      <p:pic>
        <p:nvPicPr>
          <p:cNvPr id="3" name="图片 2"/>
          <p:cNvPicPr>
            <a:picLocks noChangeAspect="1"/>
          </p:cNvPicPr>
          <p:nvPr/>
        </p:nvPicPr>
        <p:blipFill>
          <a:blip r:embed="rId2" cstate="email"/>
          <a:stretch>
            <a:fillRect/>
          </a:stretch>
        </p:blipFill>
        <p:spPr>
          <a:xfrm>
            <a:off x="1618473" y="2909384"/>
            <a:ext cx="1352381" cy="1736528"/>
          </a:xfrm>
          <a:prstGeom prst="rect">
            <a:avLst/>
          </a:prstGeom>
        </p:spPr>
      </p:pic>
      <p:grpSp>
        <p:nvGrpSpPr>
          <p:cNvPr id="6" name="组合 5"/>
          <p:cNvGrpSpPr/>
          <p:nvPr/>
        </p:nvGrpSpPr>
        <p:grpSpPr>
          <a:xfrm>
            <a:off x="3429892" y="3357488"/>
            <a:ext cx="7358828" cy="606996"/>
            <a:chOff x="3857462" y="3471383"/>
            <a:chExt cx="7358828" cy="606996"/>
          </a:xfrm>
        </p:grpSpPr>
        <p:sp>
          <p:nvSpPr>
            <p:cNvPr id="4" name="圆角矩形标注 3"/>
            <p:cNvSpPr/>
            <p:nvPr/>
          </p:nvSpPr>
          <p:spPr>
            <a:xfrm>
              <a:off x="3857462" y="3471383"/>
              <a:ext cx="7358828" cy="606996"/>
            </a:xfrm>
            <a:prstGeom prst="wedgeRoundRectCallout">
              <a:avLst>
                <a:gd name="adj1" fmla="val -55337"/>
                <a:gd name="adj2" fmla="val -11679"/>
                <a:gd name="adj3" fmla="val 16667"/>
              </a:avLst>
            </a:prstGeom>
            <a:noFill/>
            <a:ln w="19050">
              <a:solidFill>
                <a:srgbClr val="B05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952763" y="3556762"/>
              <a:ext cx="7263527" cy="461665"/>
            </a:xfrm>
            <a:prstGeom prst="rect">
              <a:avLst/>
            </a:prstGeom>
          </p:spPr>
          <p:txBody>
            <a:bodyPr wrap="none">
              <a:spAutoFit/>
            </a:bodyPr>
            <a:lstStyle/>
            <a:p>
              <a:r>
                <a:rPr lang="zh-CN" altLang="en-US" sz="24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rPr>
                <a:t>新时代是人民创造美好生活、实现共同富裕的时代。</a:t>
              </a:r>
              <a:endParaRPr lang="zh-CN" altLang="en-US" sz="24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endParaRPr>
            </a:p>
          </p:txBody>
        </p:sp>
      </p:grpSp>
      <p:pic>
        <p:nvPicPr>
          <p:cNvPr id="9" name="图片 8"/>
          <p:cNvPicPr>
            <a:picLocks noChangeAspect="1"/>
          </p:cNvPicPr>
          <p:nvPr/>
        </p:nvPicPr>
        <p:blipFill>
          <a:blip r:embed="rId3" cstate="email"/>
          <a:stretch>
            <a:fillRect/>
          </a:stretch>
        </p:blipFill>
        <p:spPr>
          <a:xfrm>
            <a:off x="9557549" y="4285999"/>
            <a:ext cx="1470172" cy="1742857"/>
          </a:xfrm>
          <a:prstGeom prst="rect">
            <a:avLst/>
          </a:prstGeom>
        </p:spPr>
      </p:pic>
      <p:grpSp>
        <p:nvGrpSpPr>
          <p:cNvPr id="18" name="组合 17"/>
          <p:cNvGrpSpPr/>
          <p:nvPr/>
        </p:nvGrpSpPr>
        <p:grpSpPr>
          <a:xfrm>
            <a:off x="2436482" y="5221179"/>
            <a:ext cx="6852124" cy="606996"/>
            <a:chOff x="3834774" y="3471383"/>
            <a:chExt cx="6852124" cy="606996"/>
          </a:xfrm>
        </p:grpSpPr>
        <p:sp>
          <p:nvSpPr>
            <p:cNvPr id="20" name="圆角矩形标注 19"/>
            <p:cNvSpPr/>
            <p:nvPr/>
          </p:nvSpPr>
          <p:spPr>
            <a:xfrm>
              <a:off x="3834774" y="3471383"/>
              <a:ext cx="6680825" cy="606996"/>
            </a:xfrm>
            <a:prstGeom prst="wedgeRoundRectCallout">
              <a:avLst>
                <a:gd name="adj1" fmla="val 55726"/>
                <a:gd name="adj2" fmla="val -42790"/>
                <a:gd name="adj3" fmla="val 16667"/>
              </a:avLst>
            </a:prstGeom>
            <a:noFill/>
            <a:ln w="19050">
              <a:solidFill>
                <a:srgbClr val="B05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038924" y="3559158"/>
              <a:ext cx="6647974" cy="461665"/>
            </a:xfrm>
            <a:prstGeom prst="rect">
              <a:avLst/>
            </a:prstGeom>
          </p:spPr>
          <p:txBody>
            <a:bodyPr wrap="none">
              <a:spAutoFit/>
            </a:bodyPr>
            <a:lstStyle/>
            <a:p>
              <a:r>
                <a:rPr lang="zh-CN" altLang="en-US" sz="24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rPr>
                <a:t>新时代是实现中华民族伟大复兴中国梦的时代。</a:t>
              </a:r>
              <a:endParaRPr lang="zh-CN" altLang="en-US" sz="24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endParaRPr>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4" name="组合 13"/>
          <p:cNvGrpSpPr/>
          <p:nvPr/>
        </p:nvGrpSpPr>
        <p:grpSpPr>
          <a:xfrm>
            <a:off x="4739786" y="905621"/>
            <a:ext cx="2449666" cy="587704"/>
            <a:chOff x="5333125" y="1615177"/>
            <a:chExt cx="2316298" cy="587704"/>
          </a:xfrm>
        </p:grpSpPr>
        <p:sp>
          <p:nvSpPr>
            <p:cNvPr id="15"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16" name="文本框 15"/>
            <p:cNvSpPr txBox="1"/>
            <p:nvPr/>
          </p:nvSpPr>
          <p:spPr>
            <a:xfrm>
              <a:off x="5405861" y="1615177"/>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探究与分享</a:t>
              </a:r>
              <a:endPar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
        <p:nvSpPr>
          <p:cNvPr id="10"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新时代　新征程</a:t>
            </a:r>
            <a:endPar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pic>
        <p:nvPicPr>
          <p:cNvPr id="19" name="图片 18"/>
          <p:cNvPicPr>
            <a:picLocks noChangeAspect="1"/>
          </p:cNvPicPr>
          <p:nvPr/>
        </p:nvPicPr>
        <p:blipFill>
          <a:blip r:embed="rId1"/>
          <a:stretch>
            <a:fillRect/>
          </a:stretch>
        </p:blipFill>
        <p:spPr>
          <a:xfrm>
            <a:off x="10113732" y="-29685"/>
            <a:ext cx="2190750" cy="571500"/>
          </a:xfrm>
          <a:prstGeom prst="rect">
            <a:avLst/>
          </a:prstGeom>
        </p:spPr>
      </p:pic>
      <p:grpSp>
        <p:nvGrpSpPr>
          <p:cNvPr id="6" name="组合 5"/>
          <p:cNvGrpSpPr/>
          <p:nvPr/>
        </p:nvGrpSpPr>
        <p:grpSpPr>
          <a:xfrm>
            <a:off x="3142776" y="2380109"/>
            <a:ext cx="6743275" cy="606996"/>
            <a:chOff x="3857462" y="3471383"/>
            <a:chExt cx="6743275" cy="606996"/>
          </a:xfrm>
        </p:grpSpPr>
        <p:sp>
          <p:nvSpPr>
            <p:cNvPr id="4" name="圆角矩形标注 3"/>
            <p:cNvSpPr/>
            <p:nvPr/>
          </p:nvSpPr>
          <p:spPr>
            <a:xfrm>
              <a:off x="3857462" y="3471383"/>
              <a:ext cx="6658137" cy="606996"/>
            </a:xfrm>
            <a:prstGeom prst="wedgeRoundRectCallout">
              <a:avLst>
                <a:gd name="adj1" fmla="val -55337"/>
                <a:gd name="adj2" fmla="val -11679"/>
                <a:gd name="adj3" fmla="val 16667"/>
              </a:avLst>
            </a:prstGeom>
            <a:noFill/>
            <a:ln w="19050">
              <a:solidFill>
                <a:srgbClr val="B05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矩形 4"/>
            <p:cNvSpPr/>
            <p:nvPr/>
          </p:nvSpPr>
          <p:spPr>
            <a:xfrm>
              <a:off x="3952763" y="3556762"/>
              <a:ext cx="6647974" cy="461665"/>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rPr>
                <a:t>新时代是全面建设社会主义现代化国家的时代。</a:t>
              </a:r>
              <a:endParaRPr kumimoji="0" lang="zh-CN" altLang="en-US"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endParaRPr>
            </a:p>
          </p:txBody>
        </p:sp>
      </p:grpSp>
      <p:grpSp>
        <p:nvGrpSpPr>
          <p:cNvPr id="18" name="组合 17"/>
          <p:cNvGrpSpPr/>
          <p:nvPr/>
        </p:nvGrpSpPr>
        <p:grpSpPr>
          <a:xfrm>
            <a:off x="3108853" y="3716005"/>
            <a:ext cx="6465260" cy="864179"/>
            <a:chOff x="6272866" y="3471048"/>
            <a:chExt cx="5022645" cy="864179"/>
          </a:xfrm>
        </p:grpSpPr>
        <p:sp>
          <p:nvSpPr>
            <p:cNvPr id="20" name="圆角矩形标注 19"/>
            <p:cNvSpPr/>
            <p:nvPr/>
          </p:nvSpPr>
          <p:spPr>
            <a:xfrm>
              <a:off x="6272866" y="3471048"/>
              <a:ext cx="5022645" cy="835807"/>
            </a:xfrm>
            <a:prstGeom prst="wedgeRoundRectCallout">
              <a:avLst>
                <a:gd name="adj1" fmla="val 55064"/>
                <a:gd name="adj2" fmla="val -42790"/>
                <a:gd name="adj3" fmla="val 16667"/>
              </a:avLst>
            </a:prstGeom>
            <a:noFill/>
            <a:ln w="19050">
              <a:solidFill>
                <a:srgbClr val="B05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矩形 20"/>
            <p:cNvSpPr/>
            <p:nvPr/>
          </p:nvSpPr>
          <p:spPr>
            <a:xfrm>
              <a:off x="6429168" y="3504230"/>
              <a:ext cx="4710042" cy="830997"/>
            </a:xfrm>
            <a:prstGeom prst="rect">
              <a:avLst/>
            </a:prstGeom>
          </p:spPr>
          <p:txBody>
            <a:bodyPr wrap="square">
              <a:spAutoFit/>
            </a:bodyPr>
            <a:lstStyle/>
            <a:p>
              <a:pPr lvl="0"/>
              <a:r>
                <a:rPr lang="zh-CN" altLang="en-US" sz="24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rPr>
                <a:t>    新时代是中国日益走近世界舞台中央、不断为人类作出更大贡献的时代。</a:t>
              </a:r>
              <a:endParaRPr kumimoji="0" lang="zh-CN" altLang="en-US"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endParaRPr>
            </a:p>
          </p:txBody>
        </p:sp>
      </p:grpSp>
      <p:pic>
        <p:nvPicPr>
          <p:cNvPr id="8" name="图片 7"/>
          <p:cNvPicPr>
            <a:picLocks noChangeAspect="1"/>
          </p:cNvPicPr>
          <p:nvPr/>
        </p:nvPicPr>
        <p:blipFill>
          <a:blip r:embed="rId2" cstate="email"/>
          <a:stretch>
            <a:fillRect/>
          </a:stretch>
        </p:blipFill>
        <p:spPr>
          <a:xfrm>
            <a:off x="1105272" y="1782103"/>
            <a:ext cx="1463961" cy="1659575"/>
          </a:xfrm>
          <a:prstGeom prst="rect">
            <a:avLst/>
          </a:prstGeom>
        </p:spPr>
      </p:pic>
      <p:pic>
        <p:nvPicPr>
          <p:cNvPr id="23" name="图片 22"/>
          <p:cNvPicPr>
            <a:picLocks noChangeAspect="1"/>
          </p:cNvPicPr>
          <p:nvPr/>
        </p:nvPicPr>
        <p:blipFill>
          <a:blip r:embed="rId3" cstate="email"/>
          <a:stretch>
            <a:fillRect/>
          </a:stretch>
        </p:blipFill>
        <p:spPr>
          <a:xfrm>
            <a:off x="10113732" y="2966004"/>
            <a:ext cx="1428571" cy="1680672"/>
          </a:xfrm>
          <a:prstGeom prst="rect">
            <a:avLst/>
          </a:prstGeom>
        </p:spPr>
      </p:pic>
      <p:cxnSp>
        <p:nvCxnSpPr>
          <p:cNvPr id="24" name="直接连接符 23"/>
          <p:cNvCxnSpPr/>
          <p:nvPr/>
        </p:nvCxnSpPr>
        <p:spPr>
          <a:xfrm flipV="1">
            <a:off x="24000" y="5121984"/>
            <a:ext cx="12168000" cy="0"/>
          </a:xfrm>
          <a:prstGeom prst="line">
            <a:avLst/>
          </a:prstGeom>
          <a:ln w="12700">
            <a:solidFill>
              <a:srgbClr val="B05A92"/>
            </a:solidFill>
            <a:prstDash val="dash"/>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02015" y="5282288"/>
            <a:ext cx="11020420" cy="1200329"/>
          </a:xfrm>
          <a:prstGeom prst="rect">
            <a:avLst/>
          </a:prstGeom>
          <a:noFill/>
        </p:spPr>
        <p:txBody>
          <a:bodyPr wrap="square" lIns="91439" tIns="45720" rIns="91439" bIns="45720" rtlCol="0" anchor="t">
            <a:spAutoFit/>
          </a:bodyPr>
          <a:lstStyle/>
          <a:p>
            <a:pPr lvl="0" indent="720090">
              <a:lnSpc>
                <a:spcPct val="150000"/>
              </a:lnSpc>
              <a:defRPr/>
            </a:pPr>
            <a:r>
              <a:rPr lang="en-US" altLang="zh-CN" sz="2400" kern="0">
                <a:solidFill>
                  <a:sysClr val="windowText" lastClr="000000"/>
                </a:solidFill>
                <a:latin typeface="Times New Roman" panose="02020603050405020304" pitchFamily="18" charset="0"/>
                <a:ea typeface="幼圆" panose="02010509060101010101" pitchFamily="49" charset="-122"/>
                <a:cs typeface="Times New Roman" panose="02020603050405020304" pitchFamily="18" charset="0"/>
                <a:sym typeface="+mn-ea"/>
              </a:rPr>
              <a:t>1</a:t>
            </a:r>
            <a:r>
              <a:rPr lang="zh-CN" altLang="en-US" sz="2400" kern="0">
                <a:solidFill>
                  <a:sysClr val="windowText" lastClr="000000"/>
                </a:solidFill>
                <a:latin typeface="幼圆" panose="02010509060101010101" pitchFamily="49" charset="-122"/>
                <a:ea typeface="幼圆" panose="02010509060101010101" pitchFamily="49" charset="-122"/>
                <a:cs typeface="宋体" panose="02010600030101010101" pitchFamily="2" charset="-122"/>
                <a:sym typeface="+mn-ea"/>
              </a:rPr>
              <a:t>．结合自己的生活感受或者时政新闻，与同学分享你对新时代的理解。 </a:t>
            </a:r>
            <a:endParaRPr lang="en-US" altLang="zh-CN" sz="2400" kern="0">
              <a:solidFill>
                <a:sysClr val="windowText" lastClr="000000"/>
              </a:solidFill>
              <a:latin typeface="幼圆" panose="02010509060101010101" pitchFamily="49" charset="-122"/>
              <a:ea typeface="幼圆" panose="02010509060101010101" pitchFamily="49" charset="-122"/>
              <a:cs typeface="宋体" panose="02010600030101010101" pitchFamily="2" charset="-122"/>
              <a:sym typeface="+mn-ea"/>
            </a:endParaRPr>
          </a:p>
          <a:p>
            <a:pPr lvl="0" indent="720090">
              <a:lnSpc>
                <a:spcPct val="150000"/>
              </a:lnSpc>
              <a:defRPr/>
            </a:pPr>
            <a:r>
              <a:rPr lang="en-US" altLang="zh-CN" sz="2400" kern="0">
                <a:solidFill>
                  <a:sysClr val="windowText" lastClr="000000"/>
                </a:solidFill>
                <a:latin typeface="Times New Roman" panose="02020603050405020304" pitchFamily="18" charset="0"/>
                <a:ea typeface="幼圆" panose="02010509060101010101" pitchFamily="49" charset="-122"/>
                <a:cs typeface="Times New Roman" panose="02020603050405020304" pitchFamily="18" charset="0"/>
                <a:sym typeface="+mn-ea"/>
              </a:rPr>
              <a:t>2</a:t>
            </a:r>
            <a:r>
              <a:rPr lang="zh-CN" altLang="en-US" sz="2400" kern="0">
                <a:solidFill>
                  <a:sysClr val="windowText" lastClr="000000"/>
                </a:solidFill>
                <a:latin typeface="幼圆" panose="02010509060101010101" pitchFamily="49" charset="-122"/>
                <a:ea typeface="幼圆" panose="02010509060101010101" pitchFamily="49" charset="-122"/>
                <a:cs typeface="宋体" panose="02010600030101010101" pitchFamily="2" charset="-122"/>
                <a:sym typeface="+mn-ea"/>
              </a:rPr>
              <a:t>．新时代任重道远。在你看来，新时代还面临哪些挑战和困难？</a:t>
            </a:r>
            <a:endParaRPr kumimoji="0" lang="zh-CN" altLang="en-US" sz="2400" b="0" i="0" u="none" strike="noStrike" kern="0" cap="none" spc="0" normalizeH="0" baseline="0" noProof="0">
              <a:ln>
                <a:noFill/>
              </a:ln>
              <a:solidFill>
                <a:sysClr val="windowText" lastClr="000000"/>
              </a:solidFill>
              <a:effectLst/>
              <a:uLnTx/>
              <a:uFillTx/>
              <a:latin typeface="幼圆" panose="02010509060101010101" pitchFamily="49" charset="-122"/>
              <a:ea typeface="幼圆" panose="02010509060101010101" pitchFamily="49" charset="-122"/>
              <a:cs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866325" y="977696"/>
            <a:ext cx="7035284" cy="683264"/>
          </a:xfrm>
          <a:prstGeom prst="rect">
            <a:avLst/>
          </a:prstGeom>
          <a:noFill/>
        </p:spPr>
        <p:txBody>
          <a:bodyPr wrap="square" lIns="91439" tIns="45720" rIns="91439" bIns="45720" rtlCol="0">
            <a:spAutoFit/>
          </a:bodyPr>
          <a:lstStyle/>
          <a:p>
            <a:pPr marL="0" marR="0" lvl="0" indent="0" defTabSz="914400" eaLnBrk="1" fontAlgn="auto" latinLnBrk="0" hangingPunct="1">
              <a:lnSpc>
                <a:spcPct val="120000"/>
              </a:lnSpc>
              <a:spcBef>
                <a:spcPct val="0"/>
              </a:spcBef>
              <a:spcAft>
                <a:spcPct val="0"/>
              </a:spcAft>
              <a:buClrTx/>
              <a:buSzTx/>
              <a:buFontTx/>
              <a:buNone/>
              <a:defRPr/>
            </a:pPr>
            <a:r>
              <a:rPr kumimoji="0" lang="en-US" altLang="zh-CN" sz="3200" b="1" i="0" u="none" strike="noStrike" kern="0" cap="none" spc="301" normalizeH="0" baseline="0" noProof="0" dirty="0">
                <a:ln>
                  <a:noFill/>
                </a:ln>
                <a:solidFill>
                  <a:srgbClr val="B05A92"/>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3200" b="1" i="0" u="none" strike="noStrike" kern="0" cap="none" spc="301" normalizeH="0" baseline="0" noProof="0" dirty="0">
                <a:ln>
                  <a:noFill/>
                </a:ln>
                <a:solidFill>
                  <a:srgbClr val="B05A92"/>
                </a:solidFill>
                <a:effectLst/>
                <a:uLnTx/>
                <a:uFillTx/>
                <a:latin typeface="微软雅黑" panose="020B0503020204020204" pitchFamily="34" charset="-122"/>
                <a:ea typeface="微软雅黑" panose="020B0503020204020204" pitchFamily="34" charset="-122"/>
              </a:rPr>
              <a:t>．中国特色社会主义进入新时代</a:t>
            </a:r>
            <a:endParaRPr kumimoji="0" lang="zh-CN" altLang="en-US" sz="3200" b="1" i="0" u="none" strike="noStrike" kern="0" cap="none" spc="301" normalizeH="0" baseline="0" noProof="0" dirty="0">
              <a:ln>
                <a:noFill/>
              </a:ln>
              <a:solidFill>
                <a:srgbClr val="B05A92"/>
              </a:solidFill>
              <a:effectLst/>
              <a:uLnTx/>
              <a:uFillTx/>
              <a:latin typeface="微软雅黑" panose="020B0503020204020204" pitchFamily="34" charset="-122"/>
              <a:ea typeface="微软雅黑" panose="020B0503020204020204" pitchFamily="34" charset="-122"/>
            </a:endParaRPr>
          </a:p>
        </p:txBody>
      </p:sp>
      <p:sp>
        <p:nvSpPr>
          <p:cNvPr id="4" name="矩形: 圆角 3"/>
          <p:cNvSpPr/>
          <p:nvPr/>
        </p:nvSpPr>
        <p:spPr>
          <a:xfrm>
            <a:off x="740175" y="1141675"/>
            <a:ext cx="126150" cy="409043"/>
          </a:xfrm>
          <a:prstGeom prst="roundRect">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矩形: 圆角 11"/>
          <p:cNvSpPr/>
          <p:nvPr/>
        </p:nvSpPr>
        <p:spPr>
          <a:xfrm rot="2718769">
            <a:off x="250438" y="222042"/>
            <a:ext cx="246285" cy="239017"/>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0" name="图片 9"/>
          <p:cNvPicPr>
            <a:picLocks noChangeAspect="1"/>
          </p:cNvPicPr>
          <p:nvPr/>
        </p:nvPicPr>
        <p:blipFill>
          <a:blip r:embed="rId1"/>
          <a:stretch>
            <a:fillRect/>
          </a:stretch>
        </p:blipFill>
        <p:spPr>
          <a:xfrm>
            <a:off x="10113732" y="-29685"/>
            <a:ext cx="2190750" cy="571500"/>
          </a:xfrm>
          <a:prstGeom prst="rect">
            <a:avLst/>
          </a:prstGeom>
        </p:spPr>
      </p:pic>
      <p:sp>
        <p:nvSpPr>
          <p:cNvPr id="14"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新时代　新征程</a:t>
            </a:r>
            <a:endParaRPr kumimoji="0" lang="zh-CN" altLang="en-US" sz="20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sp>
        <p:nvSpPr>
          <p:cNvPr id="9" name="文本框 8"/>
          <p:cNvSpPr txBox="1"/>
          <p:nvPr/>
        </p:nvSpPr>
        <p:spPr>
          <a:xfrm>
            <a:off x="1003852" y="2096841"/>
            <a:ext cx="9967831" cy="3970318"/>
          </a:xfrm>
          <a:prstGeom prst="rect">
            <a:avLst/>
          </a:prstGeom>
          <a:noFill/>
        </p:spPr>
        <p:txBody>
          <a:bodyPr wrap="square" lIns="91439" tIns="45720" rIns="91439" bIns="45720" rtlCol="0">
            <a:spAutoFit/>
          </a:bodyPr>
          <a:lstStyle/>
          <a:p>
            <a:pPr lvl="0">
              <a:lnSpc>
                <a:spcPct val="150000"/>
              </a:lnSpc>
              <a:defRPr/>
            </a:pPr>
            <a:r>
              <a:rPr kumimoji="1" lang="zh-CN" altLang="en-US" sz="2400" b="0" i="0" u="none" strike="noStrike" kern="0" cap="none" spc="0"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rPr>
              <a:t>　　</a:t>
            </a:r>
            <a:r>
              <a:rPr kumimoji="1" lang="zh-CN" altLang="en-US" sz="2400" kern="0" dirty="0">
                <a:solidFill>
                  <a:sysClr val="windowText" lastClr="000000"/>
                </a:solidFill>
                <a:latin typeface="幼圆" panose="02010509060101010101" pitchFamily="49" charset="-122"/>
                <a:ea typeface="幼圆" panose="02010509060101010101" pitchFamily="49" charset="-122"/>
                <a:cs typeface="黑体" panose="02010609060101010101" charset="-122"/>
                <a:sym typeface="+mn-ea"/>
              </a:rPr>
              <a:t>中国特色社会主义进入新时代，意味着近代以来久经磨难的中华民族迎来了从站起来、富起来到强起来的伟大飞跃，迎来了实现中华民族伟大复兴的光明前景；意味着科学社会主义在</a:t>
            </a:r>
            <a:r>
              <a:rPr kumimoji="1" lang="en-US" altLang="zh-CN" sz="2400" kern="0" dirty="0">
                <a:solidFill>
                  <a:sysClr val="windowText" lastClr="000000"/>
                </a:solidFill>
                <a:latin typeface="Times New Roman" panose="02020603050405020304" pitchFamily="18" charset="0"/>
                <a:ea typeface="幼圆" panose="02010509060101010101" pitchFamily="49" charset="-122"/>
                <a:cs typeface="Times New Roman" panose="02020603050405020304" pitchFamily="18" charset="0"/>
                <a:sym typeface="+mn-ea"/>
              </a:rPr>
              <a:t>21</a:t>
            </a:r>
            <a:r>
              <a:rPr kumimoji="1" lang="zh-CN" altLang="en-US" sz="2400" kern="0" dirty="0">
                <a:solidFill>
                  <a:sysClr val="windowText" lastClr="000000"/>
                </a:solidFill>
                <a:latin typeface="幼圆" panose="02010509060101010101" pitchFamily="49" charset="-122"/>
                <a:ea typeface="幼圆" panose="02010509060101010101" pitchFamily="49" charset="-122"/>
                <a:cs typeface="黑体" panose="02010609060101010101" charset="-122"/>
                <a:sym typeface="+mn-ea"/>
              </a:rPr>
              <a:t>世纪的中国焕发出强大生机活力，在世界上高高举起了中国特色社会主义伟大旗帜；意味着中国特色社会主义道路、理论、制度、文化不断发展，拓展了发展中国家走向现代化的途径，给世界上那些既希望加快发展又希望保持自身独立性的国家和民族提供了全新选择，为解决人类问题贡献了中国智慧和中国方案。</a:t>
            </a:r>
            <a:endParaRPr kumimoji="1" lang="en-US" altLang="zh-CN" sz="2400" b="0" i="0" u="none" strike="noStrike" kern="0" cap="none" spc="0"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93753" y="2925436"/>
            <a:ext cx="6408000" cy="2118205"/>
            <a:chOff x="4801107" y="2942030"/>
            <a:chExt cx="6408000" cy="2118205"/>
          </a:xfrm>
        </p:grpSpPr>
        <p:sp>
          <p:nvSpPr>
            <p:cNvPr id="34" name="文本框 33"/>
            <p:cNvSpPr txBox="1"/>
            <p:nvPr/>
          </p:nvSpPr>
          <p:spPr>
            <a:xfrm>
              <a:off x="4801107" y="3359130"/>
              <a:ext cx="6355362" cy="1383665"/>
            </a:xfrm>
            <a:prstGeom prst="rect">
              <a:avLst/>
            </a:prstGeom>
            <a:noFill/>
          </p:spPr>
          <p:txBody>
            <a:bodyPr wrap="square" rtlCol="0">
              <a:spAutoFit/>
            </a:bodyPr>
            <a:lstStyle/>
            <a:p>
              <a:pPr lvl="0">
                <a:lnSpc>
                  <a:spcPct val="150000"/>
                </a:lnSpc>
                <a:defRPr/>
              </a:pPr>
              <a:r>
                <a:rPr kumimoji="0" lang="zh-CN" altLang="en-US" sz="2800" b="0" i="0" u="none" strike="noStrike" kern="0" cap="none" spc="0" normalizeH="0" baseline="0" noProof="0">
                  <a:ln>
                    <a:noFill/>
                  </a:ln>
                  <a:solidFill>
                    <a:sysClr val="windowText" lastClr="000000"/>
                  </a:solidFill>
                  <a:effectLst/>
                  <a:uLnTx/>
                  <a:uFillTx/>
                  <a:latin typeface="幼圆" panose="02010509060101010101" pitchFamily="49" charset="-122"/>
                  <a:ea typeface="幼圆" panose="02010509060101010101" pitchFamily="49" charset="-122"/>
                  <a:cs typeface="楷体" panose="02010609060101010101" pitchFamily="49" charset="-122"/>
                  <a:sym typeface="+mn-ea"/>
                </a:rPr>
                <a:t>　</a:t>
              </a:r>
              <a:r>
                <a:rPr lang="zh-CN" altLang="en-US" sz="2800" kern="0">
                  <a:solidFill>
                    <a:sysClr val="windowText" lastClr="000000"/>
                  </a:solidFill>
                  <a:latin typeface="幼圆" panose="02010509060101010101" pitchFamily="49" charset="-122"/>
                  <a:ea typeface="幼圆" panose="02010509060101010101" pitchFamily="49" charset="-122"/>
                  <a:cs typeface="楷体" panose="02010609060101010101" pitchFamily="49" charset="-122"/>
                  <a:sym typeface="+mn-ea"/>
                </a:rPr>
                <a:t>　你心目中的未来中国是什么样的？说出来与同学分享。</a:t>
              </a:r>
              <a:endParaRPr kumimoji="0" lang="zh-CN" altLang="en-US" sz="2800" b="0" i="0" u="none" strike="noStrike" kern="0" cap="none" spc="0" normalizeH="0" baseline="0" noProof="0">
                <a:ln>
                  <a:noFill/>
                </a:ln>
                <a:solidFill>
                  <a:sysClr val="windowText" lastClr="000000"/>
                </a:solidFill>
                <a:effectLst/>
                <a:uLnTx/>
                <a:uFillTx/>
                <a:latin typeface="幼圆" panose="02010509060101010101" pitchFamily="49" charset="-122"/>
                <a:ea typeface="幼圆" panose="02010509060101010101" pitchFamily="49" charset="-122"/>
                <a:cs typeface="楷体" panose="02010609060101010101" pitchFamily="49" charset="-122"/>
                <a:sym typeface="+mn-ea"/>
              </a:endParaRPr>
            </a:p>
          </p:txBody>
        </p:sp>
        <p:cxnSp>
          <p:nvCxnSpPr>
            <p:cNvPr id="17" name="直接连接符 16"/>
            <p:cNvCxnSpPr/>
            <p:nvPr/>
          </p:nvCxnSpPr>
          <p:spPr>
            <a:xfrm flipV="1">
              <a:off x="4801107" y="2942030"/>
              <a:ext cx="6408000" cy="0"/>
            </a:xfrm>
            <a:prstGeom prst="line">
              <a:avLst/>
            </a:prstGeom>
            <a:ln w="12700">
              <a:solidFill>
                <a:srgbClr val="B05A92"/>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4801107" y="5060235"/>
              <a:ext cx="6408000" cy="0"/>
            </a:xfrm>
            <a:prstGeom prst="line">
              <a:avLst/>
            </a:prstGeom>
            <a:ln w="12700">
              <a:solidFill>
                <a:srgbClr val="B05A92"/>
              </a:solidFill>
              <a:prstDash val="dash"/>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1" cstate="email"/>
          <a:srcRect l="1737" t="9229" r="1753" b="28637"/>
          <a:stretch>
            <a:fillRect/>
          </a:stretch>
        </p:blipFill>
        <p:spPr>
          <a:xfrm>
            <a:off x="794682" y="1817008"/>
            <a:ext cx="3108960" cy="3533598"/>
          </a:xfrm>
          <a:prstGeom prst="rect">
            <a:avLst/>
          </a:prstGeom>
        </p:spPr>
      </p:pic>
      <p:pic>
        <p:nvPicPr>
          <p:cNvPr id="13" name="图片 12"/>
          <p:cNvPicPr>
            <a:picLocks noChangeAspect="1"/>
          </p:cNvPicPr>
          <p:nvPr/>
        </p:nvPicPr>
        <p:blipFill>
          <a:blip r:embed="rId2"/>
          <a:stretch>
            <a:fillRect/>
          </a:stretch>
        </p:blipFill>
        <p:spPr>
          <a:xfrm>
            <a:off x="-100668" y="0"/>
            <a:ext cx="1790700" cy="571500"/>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4" name="组合 13"/>
          <p:cNvGrpSpPr/>
          <p:nvPr/>
        </p:nvGrpSpPr>
        <p:grpSpPr>
          <a:xfrm>
            <a:off x="4849592" y="913033"/>
            <a:ext cx="2449666" cy="587704"/>
            <a:chOff x="5333125" y="1615177"/>
            <a:chExt cx="2316298" cy="587704"/>
          </a:xfrm>
        </p:grpSpPr>
        <p:sp>
          <p:nvSpPr>
            <p:cNvPr id="15"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16" name="文本框 15"/>
            <p:cNvSpPr txBox="1"/>
            <p:nvPr/>
          </p:nvSpPr>
          <p:spPr>
            <a:xfrm>
              <a:off x="5405861" y="1615177"/>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探究与分享</a:t>
              </a:r>
              <a:endPar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
        <p:nvSpPr>
          <p:cNvPr id="10"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新时代　新征程</a:t>
            </a:r>
            <a:endPar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grpSp>
        <p:nvGrpSpPr>
          <p:cNvPr id="2" name="组合 1"/>
          <p:cNvGrpSpPr/>
          <p:nvPr/>
        </p:nvGrpSpPr>
        <p:grpSpPr>
          <a:xfrm>
            <a:off x="447261" y="1740494"/>
            <a:ext cx="11211340" cy="4596223"/>
            <a:chOff x="653370" y="2788719"/>
            <a:chExt cx="11211340" cy="4596223"/>
          </a:xfrm>
        </p:grpSpPr>
        <p:sp>
          <p:nvSpPr>
            <p:cNvPr id="12" name="圆角矩形 60"/>
            <p:cNvSpPr/>
            <p:nvPr/>
          </p:nvSpPr>
          <p:spPr>
            <a:xfrm>
              <a:off x="653370" y="2817389"/>
              <a:ext cx="11211340" cy="4567553"/>
            </a:xfrm>
            <a:prstGeom prst="roundRect">
              <a:avLst>
                <a:gd name="adj" fmla="val 8417"/>
              </a:avLst>
            </a:prstGeom>
            <a:ln>
              <a:solidFill>
                <a:srgbClr val="B05A92"/>
              </a:solidFill>
              <a:prstDash val="lgDash"/>
            </a:ln>
          </p:spPr>
          <p:style>
            <a:lnRef idx="1">
              <a:schemeClr val="accent1"/>
            </a:lnRef>
            <a:fillRef idx="0">
              <a:schemeClr val="accent1"/>
            </a:fillRef>
            <a:effectRef idx="0">
              <a:schemeClr val="accent1"/>
            </a:effectRef>
            <a:fontRef idx="minor">
              <a:schemeClr val="tx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文本框 12"/>
            <p:cNvSpPr txBox="1"/>
            <p:nvPr/>
          </p:nvSpPr>
          <p:spPr>
            <a:xfrm>
              <a:off x="814954" y="2788719"/>
              <a:ext cx="10974310" cy="4483920"/>
            </a:xfrm>
            <a:prstGeom prst="rect">
              <a:avLst/>
            </a:prstGeom>
            <a:noFill/>
          </p:spPr>
          <p:txBody>
            <a:bodyPr wrap="square" lIns="91439" tIns="45720" rIns="91439" bIns="45720" rtlCol="0" anchor="t">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26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kumimoji="0" lang="zh-CN" altLang="en-US"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在解决新时代的新矛盾时，我们在实践中形成了“新思想”，这就是习近平新时代中国特色社会主义思想。这不是一般的理论创新，而是党在指导思想上的理论创新。党的十九大通过的党章（修正案）已经把它同马克思列宁主义、毛泽东思想、邓小平理论、“三个代表”重要思想、科学发展观一道确立为党的行动指南。</a:t>
              </a:r>
              <a:endParaRPr kumimoji="0" lang="zh-CN" altLang="en-US"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习近平新时代中国特色社会主义思想的历史地位怎么定位？党的十九大报告从五个方面作了阐述：第一，是对马列主义、毛泽东思想、邓小平理论、“三个代表”重要思想和科学发展观的继承和发展；第二，是马克思主义中国化的最新</a:t>
              </a:r>
              <a:endParaRPr kumimoji="0" lang="zh-CN" altLang="en-US"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grpSp>
      <p:pic>
        <p:nvPicPr>
          <p:cNvPr id="19" name="图片 18"/>
          <p:cNvPicPr>
            <a:picLocks noChangeAspect="1"/>
          </p:cNvPicPr>
          <p:nvPr/>
        </p:nvPicPr>
        <p:blipFill>
          <a:blip r:embed="rId1"/>
          <a:stretch>
            <a:fillRect/>
          </a:stretch>
        </p:blipFill>
        <p:spPr>
          <a:xfrm>
            <a:off x="10113732" y="-29685"/>
            <a:ext cx="2190750" cy="571500"/>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4" name="组合 13"/>
          <p:cNvGrpSpPr/>
          <p:nvPr/>
        </p:nvGrpSpPr>
        <p:grpSpPr>
          <a:xfrm>
            <a:off x="4968862" y="964389"/>
            <a:ext cx="2449666" cy="587704"/>
            <a:chOff x="5333125" y="1615177"/>
            <a:chExt cx="2316298" cy="587704"/>
          </a:xfrm>
        </p:grpSpPr>
        <p:sp>
          <p:nvSpPr>
            <p:cNvPr id="15"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16" name="文本框 15"/>
            <p:cNvSpPr txBox="1"/>
            <p:nvPr/>
          </p:nvSpPr>
          <p:spPr>
            <a:xfrm>
              <a:off x="5405861" y="1615177"/>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探究与分享</a:t>
              </a:r>
              <a:endPar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
        <p:nvSpPr>
          <p:cNvPr id="10"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新时代　新征程</a:t>
            </a:r>
            <a:endPar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grpSp>
        <p:nvGrpSpPr>
          <p:cNvPr id="2" name="组合 1"/>
          <p:cNvGrpSpPr/>
          <p:nvPr/>
        </p:nvGrpSpPr>
        <p:grpSpPr>
          <a:xfrm>
            <a:off x="490330" y="1918252"/>
            <a:ext cx="11244102" cy="2128815"/>
            <a:chOff x="653370" y="2817390"/>
            <a:chExt cx="11244102" cy="3260036"/>
          </a:xfrm>
        </p:grpSpPr>
        <p:sp>
          <p:nvSpPr>
            <p:cNvPr id="12" name="圆角矩形 60"/>
            <p:cNvSpPr/>
            <p:nvPr/>
          </p:nvSpPr>
          <p:spPr>
            <a:xfrm>
              <a:off x="653370" y="2817390"/>
              <a:ext cx="11211340" cy="3260036"/>
            </a:xfrm>
            <a:prstGeom prst="roundRect">
              <a:avLst>
                <a:gd name="adj" fmla="val 8417"/>
              </a:avLst>
            </a:prstGeom>
            <a:ln>
              <a:solidFill>
                <a:srgbClr val="B05A92"/>
              </a:solidFill>
              <a:prstDash val="lgDash"/>
            </a:ln>
          </p:spPr>
          <p:style>
            <a:lnRef idx="1">
              <a:schemeClr val="accent1"/>
            </a:lnRef>
            <a:fillRef idx="0">
              <a:schemeClr val="accent1"/>
            </a:fillRef>
            <a:effectRef idx="0">
              <a:schemeClr val="accent1"/>
            </a:effectRef>
            <a:fontRef idx="minor">
              <a:schemeClr val="tx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文本框 12"/>
            <p:cNvSpPr txBox="1"/>
            <p:nvPr/>
          </p:nvSpPr>
          <p:spPr>
            <a:xfrm>
              <a:off x="892922" y="3211752"/>
              <a:ext cx="11004550" cy="1667764"/>
            </a:xfrm>
            <a:prstGeom prst="rect">
              <a:avLst/>
            </a:prstGeom>
            <a:noFill/>
          </p:spPr>
          <p:txBody>
            <a:bodyPr wrap="square" lIns="91439" tIns="45720" rIns="91439" bIns="45720" rtlCol="0" anchor="t">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成果；第三，是党和人民实践经验和集体智慧的结晶；第四，是中国特色社会主义理论体系的重要组成部分；第五，是全党全国人民为实现中华民族伟大复兴而奋斗的行动指南。“行动指南”在我们党的历史上，指的就是党的指导思想。</a:t>
              </a:r>
              <a:endParaRPr kumimoji="0" lang="zh-CN" altLang="en-US"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grpSp>
      <p:pic>
        <p:nvPicPr>
          <p:cNvPr id="19" name="图片 18"/>
          <p:cNvPicPr>
            <a:picLocks noChangeAspect="1"/>
          </p:cNvPicPr>
          <p:nvPr/>
        </p:nvPicPr>
        <p:blipFill>
          <a:blip r:embed="rId1"/>
          <a:stretch>
            <a:fillRect/>
          </a:stretch>
        </p:blipFill>
        <p:spPr>
          <a:xfrm>
            <a:off x="10113732" y="-29685"/>
            <a:ext cx="2190750" cy="571500"/>
          </a:xfrm>
          <a:prstGeom prst="rect">
            <a:avLst/>
          </a:prstGeom>
        </p:spPr>
      </p:pic>
      <p:sp>
        <p:nvSpPr>
          <p:cNvPr id="17" name="文本框 16"/>
          <p:cNvSpPr txBox="1"/>
          <p:nvPr/>
        </p:nvSpPr>
        <p:spPr>
          <a:xfrm>
            <a:off x="1988785" y="4898785"/>
            <a:ext cx="9899106" cy="559769"/>
          </a:xfrm>
          <a:prstGeom prst="rect">
            <a:avLst/>
          </a:prstGeom>
          <a:noFill/>
        </p:spPr>
        <p:txBody>
          <a:bodyPr wrap="square" lIns="91439" tIns="45720" rIns="91439" bIns="45720" rtlCol="0" anchor="t">
            <a:spAutoFit/>
          </a:bodyPr>
          <a:lstStyle/>
          <a:p>
            <a:pPr lvl="0" indent="720090">
              <a:lnSpc>
                <a:spcPct val="150000"/>
              </a:lnSpc>
              <a:defRPr/>
            </a:pPr>
            <a:r>
              <a:rPr lang="zh-CN" altLang="en-US" sz="2400" kern="0">
                <a:solidFill>
                  <a:sysClr val="windowText" lastClr="000000"/>
                </a:solidFill>
                <a:latin typeface="幼圆" panose="02010509060101010101" pitchFamily="49" charset="-122"/>
                <a:ea typeface="幼圆" panose="02010509060101010101" pitchFamily="49" charset="-122"/>
                <a:cs typeface="宋体" panose="02010600030101010101" pitchFamily="2" charset="-122"/>
                <a:sym typeface="+mn-ea"/>
              </a:rPr>
              <a:t>进入新时代，中国特色社会主义伟大事业的指导思想是什么</a:t>
            </a:r>
            <a:r>
              <a:rPr lang="en-US" altLang="zh-CN" sz="2400" kern="0">
                <a:solidFill>
                  <a:sysClr val="windowText" lastClr="000000"/>
                </a:solidFill>
                <a:latin typeface="幼圆" panose="02010509060101010101" pitchFamily="49" charset="-122"/>
                <a:ea typeface="幼圆" panose="02010509060101010101" pitchFamily="49" charset="-122"/>
                <a:cs typeface="宋体" panose="02010600030101010101" pitchFamily="2" charset="-122"/>
                <a:sym typeface="+mn-ea"/>
              </a:rPr>
              <a:t>?</a:t>
            </a:r>
            <a:endParaRPr lang="en-US" altLang="zh-CN" sz="2400" kern="0">
              <a:solidFill>
                <a:sysClr val="windowText" lastClr="000000"/>
              </a:solidFill>
              <a:latin typeface="幼圆" panose="02010509060101010101" pitchFamily="49" charset="-122"/>
              <a:ea typeface="幼圆" panose="02010509060101010101" pitchFamily="49" charset="-122"/>
              <a:cs typeface="宋体" panose="02010600030101010101" pitchFamily="2" charset="-122"/>
              <a:sym typeface="+mn-ea"/>
            </a:endParaRPr>
          </a:p>
        </p:txBody>
      </p:sp>
      <p:pic>
        <p:nvPicPr>
          <p:cNvPr id="18" name="图片 17"/>
          <p:cNvPicPr>
            <a:picLocks noChangeAspect="1"/>
          </p:cNvPicPr>
          <p:nvPr/>
        </p:nvPicPr>
        <p:blipFill>
          <a:blip r:embed="rId2" cstate="email">
            <a:clrChange>
              <a:clrFrom>
                <a:srgbClr val="FFFFFF"/>
              </a:clrFrom>
              <a:clrTo>
                <a:srgbClr val="FFFFFF">
                  <a:alpha val="0"/>
                </a:srgbClr>
              </a:clrTo>
            </a:clrChange>
          </a:blip>
          <a:srcRect t="14834" b="16808"/>
          <a:stretch>
            <a:fillRect/>
          </a:stretch>
        </p:blipFill>
        <p:spPr>
          <a:xfrm rot="20838240">
            <a:off x="2085043" y="4696592"/>
            <a:ext cx="792765" cy="96415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866325" y="977696"/>
            <a:ext cx="11175199" cy="683264"/>
          </a:xfrm>
          <a:prstGeom prst="rect">
            <a:avLst/>
          </a:prstGeom>
          <a:noFill/>
        </p:spPr>
        <p:txBody>
          <a:bodyPr wrap="square" lIns="91439" tIns="45720" rIns="91439" bIns="45720" rtlCol="0">
            <a:spAutoFit/>
          </a:bodyPr>
          <a:lstStyle/>
          <a:p>
            <a:pPr lvl="0">
              <a:lnSpc>
                <a:spcPct val="120000"/>
              </a:lnSpc>
              <a:defRPr/>
            </a:pPr>
            <a:r>
              <a:rPr kumimoji="0" lang="en-US" altLang="zh-CN" sz="3200" b="1" i="0" u="none" strike="noStrike" kern="0" cap="none" spc="301" normalizeH="0" baseline="0" noProof="0" dirty="0">
                <a:ln>
                  <a:noFill/>
                </a:ln>
                <a:solidFill>
                  <a:srgbClr val="B05A92"/>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3200" b="1" kern="0" spc="301" dirty="0">
                <a:solidFill>
                  <a:srgbClr val="B05A92"/>
                </a:solidFill>
                <a:latin typeface="微软雅黑" panose="020B0503020204020204" pitchFamily="34" charset="-122"/>
                <a:ea typeface="微软雅黑" panose="020B0503020204020204" pitchFamily="34" charset="-122"/>
              </a:rPr>
              <a:t>．新时代催生新理论</a:t>
            </a:r>
            <a:r>
              <a:rPr lang="zh-CN" altLang="en-US" sz="3200" b="1" kern="0" spc="301" dirty="0">
                <a:solidFill>
                  <a:srgbClr val="B05A92"/>
                </a:solidFill>
                <a:latin typeface="宋体" panose="02010600030101010101" pitchFamily="2" charset="-122"/>
                <a:ea typeface="宋体" panose="02010600030101010101" pitchFamily="2" charset="-122"/>
              </a:rPr>
              <a:t>，</a:t>
            </a:r>
            <a:r>
              <a:rPr lang="zh-CN" altLang="en-US" sz="3200" b="1" kern="0" spc="301" dirty="0">
                <a:solidFill>
                  <a:srgbClr val="B05A92"/>
                </a:solidFill>
                <a:latin typeface="微软雅黑" panose="020B0503020204020204" pitchFamily="34" charset="-122"/>
                <a:ea typeface="微软雅黑" panose="020B0503020204020204" pitchFamily="34" charset="-122"/>
              </a:rPr>
              <a:t>新理论指引新征程</a:t>
            </a:r>
            <a:endParaRPr kumimoji="0" lang="zh-CN" altLang="en-US" sz="3200" b="1" i="0" u="none" strike="noStrike" kern="0" cap="none" spc="301" normalizeH="0" baseline="0" noProof="0" dirty="0">
              <a:ln>
                <a:noFill/>
              </a:ln>
              <a:solidFill>
                <a:srgbClr val="B05A92"/>
              </a:solidFill>
              <a:effectLst/>
              <a:uLnTx/>
              <a:uFillTx/>
              <a:latin typeface="微软雅黑" panose="020B0503020204020204" pitchFamily="34" charset="-122"/>
              <a:ea typeface="微软雅黑" panose="020B0503020204020204" pitchFamily="34" charset="-122"/>
            </a:endParaRPr>
          </a:p>
        </p:txBody>
      </p:sp>
      <p:sp>
        <p:nvSpPr>
          <p:cNvPr id="4" name="矩形: 圆角 3"/>
          <p:cNvSpPr/>
          <p:nvPr/>
        </p:nvSpPr>
        <p:spPr>
          <a:xfrm>
            <a:off x="740175" y="1141675"/>
            <a:ext cx="126150" cy="409043"/>
          </a:xfrm>
          <a:prstGeom prst="roundRect">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矩形: 圆角 11"/>
          <p:cNvSpPr/>
          <p:nvPr/>
        </p:nvSpPr>
        <p:spPr>
          <a:xfrm rot="2718769">
            <a:off x="250438" y="222042"/>
            <a:ext cx="246285" cy="239017"/>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0" name="图片 9"/>
          <p:cNvPicPr>
            <a:picLocks noChangeAspect="1"/>
          </p:cNvPicPr>
          <p:nvPr/>
        </p:nvPicPr>
        <p:blipFill>
          <a:blip r:embed="rId1"/>
          <a:stretch>
            <a:fillRect/>
          </a:stretch>
        </p:blipFill>
        <p:spPr>
          <a:xfrm>
            <a:off x="10113732" y="-29685"/>
            <a:ext cx="2190750" cy="571500"/>
          </a:xfrm>
          <a:prstGeom prst="rect">
            <a:avLst/>
          </a:prstGeom>
        </p:spPr>
      </p:pic>
      <p:sp>
        <p:nvSpPr>
          <p:cNvPr id="14"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新时代　新征程</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cstate="email"/>
          <a:srcRect/>
          <a:stretch>
            <a:fillRect/>
          </a:stretch>
        </p:blipFill>
        <p:spPr>
          <a:xfrm flipH="1">
            <a:off x="111360" y="2210422"/>
            <a:ext cx="5135199" cy="3719825"/>
          </a:xfrm>
          <a:prstGeom prst="rect">
            <a:avLst/>
          </a:prstGeom>
        </p:spPr>
      </p:pic>
      <p:grpSp>
        <p:nvGrpSpPr>
          <p:cNvPr id="3" name="组合 2"/>
          <p:cNvGrpSpPr/>
          <p:nvPr/>
        </p:nvGrpSpPr>
        <p:grpSpPr>
          <a:xfrm>
            <a:off x="5142895" y="2362173"/>
            <a:ext cx="5904230" cy="3416321"/>
            <a:chOff x="4858327" y="2866028"/>
            <a:chExt cx="5480580" cy="3416321"/>
          </a:xfrm>
        </p:grpSpPr>
        <p:sp>
          <p:nvSpPr>
            <p:cNvPr id="9" name="文本框 8"/>
            <p:cNvSpPr txBox="1"/>
            <p:nvPr/>
          </p:nvSpPr>
          <p:spPr>
            <a:xfrm>
              <a:off x="4858327" y="2866028"/>
              <a:ext cx="5480580" cy="3415030"/>
            </a:xfrm>
            <a:prstGeom prst="rect">
              <a:avLst/>
            </a:prstGeom>
            <a:noFill/>
          </p:spPr>
          <p:txBody>
            <a:bodyPr wrap="square" lIns="91439" tIns="45720" rIns="91439" bIns="45720" rtlCol="0">
              <a:spAutoFit/>
            </a:bodyPr>
            <a:lstStyle/>
            <a:p>
              <a:pPr lvl="0">
                <a:lnSpc>
                  <a:spcPct val="150000"/>
                </a:lnSpc>
                <a:defRPr/>
              </a:pPr>
              <a:r>
                <a:rPr kumimoji="1" lang="zh-CN" altLang="en-US" sz="2400" b="0" i="0" u="none" strike="noStrike" kern="0" cap="none" spc="0"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rPr>
                <a:t>　　</a:t>
              </a:r>
              <a:r>
                <a:rPr kumimoji="1" lang="zh-CN" altLang="en-US" sz="2400" kern="0" dirty="0">
                  <a:solidFill>
                    <a:sysClr val="windowText" lastClr="000000"/>
                  </a:solidFill>
                  <a:latin typeface="幼圆" panose="02010509060101010101" pitchFamily="49" charset="-122"/>
                  <a:ea typeface="幼圆" panose="02010509060101010101" pitchFamily="49" charset="-122"/>
                  <a:cs typeface="黑体" panose="02010609060101010101" charset="-122"/>
                  <a:sym typeface="+mn-ea"/>
                </a:rPr>
                <a:t>进入新时代，中国共产党领导全国各族人民，在马克思列宁主义、毛泽东思想、邓小平理论、“三个代表”重要思想、科学发展观、习近平新时代中国特色社会主义思想的指引下，全面擘画中国特色社会主义伟大事业。</a:t>
              </a:r>
              <a:endParaRPr kumimoji="1" lang="en-US" altLang="zh-CN" sz="2400" kern="0" dirty="0">
                <a:solidFill>
                  <a:sysClr val="windowText" lastClr="000000"/>
                </a:solidFill>
                <a:latin typeface="幼圆" panose="02010509060101010101" pitchFamily="49" charset="-122"/>
                <a:ea typeface="幼圆" panose="02010509060101010101" pitchFamily="49" charset="-122"/>
                <a:cs typeface="黑体" panose="02010609060101010101" charset="-122"/>
                <a:sym typeface="+mn-ea"/>
              </a:endParaRPr>
            </a:p>
          </p:txBody>
        </p:sp>
        <p:sp>
          <p:nvSpPr>
            <p:cNvPr id="15" name="圆角矩形 14"/>
            <p:cNvSpPr/>
            <p:nvPr/>
          </p:nvSpPr>
          <p:spPr>
            <a:xfrm>
              <a:off x="4858327" y="2866028"/>
              <a:ext cx="5480103" cy="3416321"/>
            </a:xfrm>
            <a:prstGeom prst="roundRect">
              <a:avLst/>
            </a:prstGeom>
            <a:noFill/>
            <a:ln w="19050">
              <a:solidFill>
                <a:srgbClr val="B05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rot="2718769">
            <a:off x="250438" y="222042"/>
            <a:ext cx="246285" cy="239017"/>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0" name="图片 9"/>
          <p:cNvPicPr>
            <a:picLocks noChangeAspect="1"/>
          </p:cNvPicPr>
          <p:nvPr/>
        </p:nvPicPr>
        <p:blipFill>
          <a:blip r:embed="rId1"/>
          <a:stretch>
            <a:fillRect/>
          </a:stretch>
        </p:blipFill>
        <p:spPr>
          <a:xfrm>
            <a:off x="10113732" y="-29685"/>
            <a:ext cx="2190750" cy="571500"/>
          </a:xfrm>
          <a:prstGeom prst="rect">
            <a:avLst/>
          </a:prstGeom>
        </p:spPr>
      </p:pic>
      <p:sp>
        <p:nvSpPr>
          <p:cNvPr id="14"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新时代　新征程</a:t>
            </a:r>
            <a:endPar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pic>
        <p:nvPicPr>
          <p:cNvPr id="11" name="图片 10"/>
          <p:cNvPicPr>
            <a:picLocks noChangeAspect="1"/>
          </p:cNvPicPr>
          <p:nvPr/>
        </p:nvPicPr>
        <p:blipFill>
          <a:blip r:embed="rId2" cstate="email"/>
          <a:srcRect/>
          <a:stretch>
            <a:fillRect/>
          </a:stretch>
        </p:blipFill>
        <p:spPr>
          <a:xfrm flipH="1">
            <a:off x="-177808" y="1625690"/>
            <a:ext cx="5425728" cy="3930278"/>
          </a:xfrm>
          <a:prstGeom prst="rect">
            <a:avLst/>
          </a:prstGeom>
        </p:spPr>
      </p:pic>
      <p:grpSp>
        <p:nvGrpSpPr>
          <p:cNvPr id="2" name="组合 1"/>
          <p:cNvGrpSpPr/>
          <p:nvPr/>
        </p:nvGrpSpPr>
        <p:grpSpPr>
          <a:xfrm>
            <a:off x="5112682" y="1886276"/>
            <a:ext cx="5903781" cy="3085448"/>
            <a:chOff x="5317561" y="2786556"/>
            <a:chExt cx="5903781" cy="3997924"/>
          </a:xfrm>
        </p:grpSpPr>
        <p:sp>
          <p:nvSpPr>
            <p:cNvPr id="9" name="文本框 8"/>
            <p:cNvSpPr txBox="1"/>
            <p:nvPr/>
          </p:nvSpPr>
          <p:spPr>
            <a:xfrm>
              <a:off x="5557450" y="2987193"/>
              <a:ext cx="5424002" cy="3596650"/>
            </a:xfrm>
            <a:prstGeom prst="rect">
              <a:avLst/>
            </a:prstGeom>
            <a:noFill/>
          </p:spPr>
          <p:txBody>
            <a:bodyPr wrap="square" lIns="91439" tIns="45720" rIns="91439" bIns="45720" rtlCol="0">
              <a:spAutoFit/>
            </a:bodyPr>
            <a:lstStyle/>
            <a:p>
              <a:pPr lvl="0">
                <a:lnSpc>
                  <a:spcPct val="150000"/>
                </a:lnSpc>
                <a:defRPr/>
              </a:pPr>
              <a:r>
                <a:rPr kumimoji="1" lang="zh-CN" altLang="en-US" sz="2400" b="0" i="0" u="none" strike="noStrike" kern="0" cap="none" spc="0"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rPr>
                <a:t>　　</a:t>
              </a:r>
              <a:r>
                <a:rPr kumimoji="1" lang="zh-CN" altLang="en-US" sz="2400" kern="0" dirty="0">
                  <a:solidFill>
                    <a:sysClr val="windowText" lastClr="000000"/>
                  </a:solidFill>
                  <a:latin typeface="幼圆" panose="02010509060101010101" pitchFamily="49" charset="-122"/>
                  <a:ea typeface="幼圆" panose="02010509060101010101" pitchFamily="49" charset="-122"/>
                  <a:cs typeface="黑体" panose="02010609060101010101" charset="-122"/>
                  <a:sym typeface="+mn-ea"/>
                </a:rPr>
                <a:t>在我国全面建成小康社会、实现第一个百年奋斗目标之后，我们乘势而上开启了全面建设社会主义现代化国家新征程，向第二个百年奋斗目标进军，以中国式现代化推进中华民族伟大复兴。</a:t>
              </a:r>
              <a:endParaRPr kumimoji="1" lang="en-US" altLang="zh-CN" sz="2400" b="0" i="0" u="none" strike="noStrike" kern="0" cap="none" spc="0"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endParaRPr>
            </a:p>
          </p:txBody>
        </p:sp>
        <p:sp>
          <p:nvSpPr>
            <p:cNvPr id="15" name="圆角矩形 14"/>
            <p:cNvSpPr/>
            <p:nvPr/>
          </p:nvSpPr>
          <p:spPr>
            <a:xfrm>
              <a:off x="5317561" y="2786556"/>
              <a:ext cx="5903781" cy="3997924"/>
            </a:xfrm>
            <a:prstGeom prst="roundRect">
              <a:avLst/>
            </a:prstGeom>
            <a:noFill/>
            <a:ln w="19050">
              <a:solidFill>
                <a:srgbClr val="B05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4" name="组合 13"/>
          <p:cNvGrpSpPr/>
          <p:nvPr/>
        </p:nvGrpSpPr>
        <p:grpSpPr>
          <a:xfrm>
            <a:off x="4831296" y="989276"/>
            <a:ext cx="2449664" cy="595738"/>
            <a:chOff x="5333125" y="1615177"/>
            <a:chExt cx="2316296" cy="595738"/>
          </a:xfrm>
        </p:grpSpPr>
        <p:sp>
          <p:nvSpPr>
            <p:cNvPr id="15"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16" name="文本框 15"/>
            <p:cNvSpPr txBox="1"/>
            <p:nvPr/>
          </p:nvSpPr>
          <p:spPr>
            <a:xfrm>
              <a:off x="5405859" y="1626140"/>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探究与分享</a:t>
              </a:r>
              <a:endPar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
        <p:nvSpPr>
          <p:cNvPr id="10"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新时代　新征程</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91917" y="1909490"/>
            <a:ext cx="10813458" cy="3970610"/>
            <a:chOff x="481591" y="2585526"/>
            <a:chExt cx="10745711" cy="3970610"/>
          </a:xfrm>
        </p:grpSpPr>
        <p:sp>
          <p:nvSpPr>
            <p:cNvPr id="12" name="圆角矩形 60"/>
            <p:cNvSpPr/>
            <p:nvPr/>
          </p:nvSpPr>
          <p:spPr>
            <a:xfrm>
              <a:off x="481591" y="2585526"/>
              <a:ext cx="10745711" cy="3970610"/>
            </a:xfrm>
            <a:prstGeom prst="roundRect">
              <a:avLst>
                <a:gd name="adj" fmla="val 8417"/>
              </a:avLst>
            </a:prstGeom>
            <a:ln>
              <a:solidFill>
                <a:srgbClr val="B05A92"/>
              </a:solidFill>
              <a:prstDash val="lgDash"/>
            </a:ln>
          </p:spPr>
          <p:style>
            <a:lnRef idx="1">
              <a:schemeClr val="accent1"/>
            </a:lnRef>
            <a:fillRef idx="0">
              <a:schemeClr val="accent1"/>
            </a:fillRef>
            <a:effectRef idx="0">
              <a:schemeClr val="accent1"/>
            </a:effectRef>
            <a:fontRef idx="minor">
              <a:schemeClr val="tx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文本框 12"/>
            <p:cNvSpPr txBox="1"/>
            <p:nvPr/>
          </p:nvSpPr>
          <p:spPr>
            <a:xfrm>
              <a:off x="773678" y="3159868"/>
              <a:ext cx="10153475" cy="2821926"/>
            </a:xfrm>
            <a:prstGeom prst="rect">
              <a:avLst/>
            </a:prstGeom>
            <a:noFill/>
          </p:spPr>
          <p:txBody>
            <a:bodyPr wrap="square" lIns="91439" tIns="45720" rIns="91439" bIns="45720" rtlCol="0" anchor="t">
              <a:spAutoFit/>
            </a:bodyPr>
            <a:lstStyle/>
            <a:p>
              <a:pPr>
                <a:lnSpc>
                  <a:spcPct val="150000"/>
                </a:lnSpc>
              </a:pPr>
              <a:r>
                <a:rPr kumimoji="0" lang="zh-CN" altLang="en-US" sz="26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lang="zh-CN" altLang="en-US" sz="24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习近平总书记在党的十九大报告中对新时代推进社会主义现代化建设、实现第二个百年奋斗目标作出了分两个阶段推进的战略安排。这就是，</a:t>
              </a:r>
              <a:r>
                <a:rPr lang="zh-CN" altLang="en-US" sz="24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rPr>
                <a:t>从</a:t>
              </a:r>
              <a:r>
                <a:rPr lang="en-US" altLang="zh-CN" sz="2400" kern="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rPr>
                <a:t>2020</a:t>
              </a:r>
              <a:r>
                <a:rPr lang="zh-CN" altLang="en-US" sz="24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rPr>
                <a:t>年到</a:t>
              </a:r>
              <a:r>
                <a:rPr lang="en-US" altLang="zh-CN" sz="2400" kern="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rPr>
                <a:t>2035</a:t>
              </a:r>
              <a:r>
                <a:rPr lang="zh-CN" altLang="en-US" sz="24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rPr>
                <a:t>年，在全面建成小康社会的基础上，再奋斗</a:t>
              </a:r>
              <a:r>
                <a:rPr lang="en-US" altLang="zh-CN" sz="2400" kern="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rPr>
                <a:t>15</a:t>
              </a:r>
              <a:r>
                <a:rPr lang="zh-CN" altLang="en-US" sz="24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rPr>
                <a:t>年，基本实现社会主义现代化；从</a:t>
              </a:r>
              <a:r>
                <a:rPr lang="en-US" altLang="zh-CN" sz="2400" kern="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rPr>
                <a:t>2035</a:t>
              </a:r>
              <a:r>
                <a:rPr lang="zh-CN" altLang="en-US" sz="24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rPr>
                <a:t>年到本世纪中叶，在基本实现现代化的基础上，再奋斗</a:t>
              </a:r>
              <a:r>
                <a:rPr lang="en-US" altLang="zh-CN" sz="2400" kern="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rPr>
                <a:t>15</a:t>
              </a:r>
              <a:r>
                <a:rPr lang="zh-CN" altLang="en-US" sz="24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rPr>
                <a:t>年，把我国建成富强民主文明和谐美丽的社会主义现代化强国。</a:t>
              </a:r>
              <a:endParaRPr lang="zh-CN" altLang="en-US" sz="24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endParaRPr>
            </a:p>
          </p:txBody>
        </p:sp>
      </p:grpSp>
      <p:pic>
        <p:nvPicPr>
          <p:cNvPr id="19" name="图片 18"/>
          <p:cNvPicPr>
            <a:picLocks noChangeAspect="1"/>
          </p:cNvPicPr>
          <p:nvPr/>
        </p:nvPicPr>
        <p:blipFill>
          <a:blip r:embed="rId1"/>
          <a:stretch>
            <a:fillRect/>
          </a:stretch>
        </p:blipFill>
        <p:spPr>
          <a:xfrm>
            <a:off x="10113732" y="-29685"/>
            <a:ext cx="2190750" cy="571500"/>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0" name="图片 9"/>
          <p:cNvPicPr>
            <a:picLocks noChangeAspect="1"/>
          </p:cNvPicPr>
          <p:nvPr/>
        </p:nvPicPr>
        <p:blipFill>
          <a:blip r:embed="rId1"/>
          <a:stretch>
            <a:fillRect/>
          </a:stretch>
        </p:blipFill>
        <p:spPr>
          <a:xfrm>
            <a:off x="10113732" y="-29685"/>
            <a:ext cx="2190750" cy="571500"/>
          </a:xfrm>
          <a:prstGeom prst="rect">
            <a:avLst/>
          </a:prstGeom>
        </p:spPr>
      </p:pic>
      <p:grpSp>
        <p:nvGrpSpPr>
          <p:cNvPr id="4" name="组合 3"/>
          <p:cNvGrpSpPr/>
          <p:nvPr/>
        </p:nvGrpSpPr>
        <p:grpSpPr>
          <a:xfrm>
            <a:off x="4834450" y="3242341"/>
            <a:ext cx="6471869" cy="2197717"/>
            <a:chOff x="4737238" y="2942030"/>
            <a:chExt cx="6471869" cy="2197717"/>
          </a:xfrm>
        </p:grpSpPr>
        <p:sp>
          <p:nvSpPr>
            <p:cNvPr id="34" name="文本框 33"/>
            <p:cNvSpPr txBox="1"/>
            <p:nvPr/>
          </p:nvSpPr>
          <p:spPr>
            <a:xfrm>
              <a:off x="4737238" y="3372948"/>
              <a:ext cx="6471869" cy="1383665"/>
            </a:xfrm>
            <a:prstGeom prst="rect">
              <a:avLst/>
            </a:prstGeom>
            <a:noFill/>
          </p:spPr>
          <p:txBody>
            <a:bodyPr wrap="square" rtlCol="0">
              <a:spAutoFit/>
            </a:bodyPr>
            <a:lstStyle/>
            <a:p>
              <a:pPr lvl="0">
                <a:lnSpc>
                  <a:spcPct val="150000"/>
                </a:lnSpc>
                <a:defRPr/>
              </a:pPr>
              <a:r>
                <a:rPr kumimoji="0" lang="zh-CN" altLang="en-US" sz="2800" b="0" i="0" u="none" strike="noStrike" kern="0" cap="none" spc="0" normalizeH="0" baseline="0" noProof="0">
                  <a:ln>
                    <a:noFill/>
                  </a:ln>
                  <a:solidFill>
                    <a:sysClr val="windowText" lastClr="000000"/>
                  </a:solidFill>
                  <a:effectLst/>
                  <a:uLnTx/>
                  <a:uFillTx/>
                  <a:latin typeface="幼圆" panose="02010509060101010101" pitchFamily="49" charset="-122"/>
                  <a:ea typeface="幼圆" panose="02010509060101010101" pitchFamily="49" charset="-122"/>
                  <a:cs typeface="楷体" panose="02010609060101010101" pitchFamily="49" charset="-122"/>
                  <a:sym typeface="+mn-ea"/>
                </a:rPr>
                <a:t>　</a:t>
              </a:r>
              <a:r>
                <a:rPr lang="zh-CN" altLang="en-US" sz="2800" kern="0">
                  <a:solidFill>
                    <a:sysClr val="windowText" lastClr="000000"/>
                  </a:solidFill>
                  <a:latin typeface="幼圆" panose="02010509060101010101" pitchFamily="49" charset="-122"/>
                  <a:ea typeface="幼圆" panose="02010509060101010101" pitchFamily="49" charset="-122"/>
                  <a:cs typeface="楷体" panose="02010609060101010101" pitchFamily="49" charset="-122"/>
                  <a:sym typeface="+mn-ea"/>
                </a:rPr>
                <a:t>　从</a:t>
              </a:r>
              <a:r>
                <a:rPr lang="en-US" altLang="zh-CN" sz="2800" kern="0">
                  <a:solidFill>
                    <a:sysClr val="windowText" lastClr="000000"/>
                  </a:solidFill>
                  <a:latin typeface="Times New Roman" panose="02020603050405020304" pitchFamily="18" charset="0"/>
                  <a:ea typeface="幼圆" panose="02010509060101010101" pitchFamily="49" charset="-122"/>
                  <a:cs typeface="Times New Roman" panose="02020603050405020304" pitchFamily="18" charset="0"/>
                  <a:sym typeface="+mn-ea"/>
                </a:rPr>
                <a:t>2020</a:t>
              </a:r>
              <a:r>
                <a:rPr lang="zh-CN" altLang="en-US" sz="2800" kern="0">
                  <a:solidFill>
                    <a:sysClr val="windowText" lastClr="000000"/>
                  </a:solidFill>
                  <a:latin typeface="幼圆" panose="02010509060101010101" pitchFamily="49" charset="-122"/>
                  <a:ea typeface="幼圆" panose="02010509060101010101" pitchFamily="49" charset="-122"/>
                  <a:cs typeface="楷体" panose="02010609060101010101" pitchFamily="49" charset="-122"/>
                  <a:sym typeface="+mn-ea"/>
                </a:rPr>
                <a:t>年到本世纪中叶可以分两个阶段</a:t>
              </a:r>
              <a:r>
                <a:rPr lang="zh-CN" altLang="en-US" sz="2800" kern="0">
                  <a:solidFill>
                    <a:srgbClr val="FF0000"/>
                  </a:solidFill>
                  <a:latin typeface="幼圆" panose="02010509060101010101" pitchFamily="49" charset="-122"/>
                  <a:ea typeface="幼圆" panose="02010509060101010101" pitchFamily="49" charset="-122"/>
                  <a:cs typeface="楷体" panose="02010609060101010101" pitchFamily="49" charset="-122"/>
                  <a:sym typeface="+mn-ea"/>
                </a:rPr>
                <a:t>，</a:t>
              </a:r>
              <a:r>
                <a:rPr lang="zh-CN" altLang="en-US" sz="2800" kern="0">
                  <a:solidFill>
                    <a:sysClr val="windowText" lastClr="000000"/>
                  </a:solidFill>
                  <a:latin typeface="幼圆" panose="02010509060101010101" pitchFamily="49" charset="-122"/>
                  <a:ea typeface="幼圆" panose="02010509060101010101" pitchFamily="49" charset="-122"/>
                  <a:cs typeface="楷体" panose="02010609060101010101" pitchFamily="49" charset="-122"/>
                  <a:sym typeface="+mn-ea"/>
                </a:rPr>
                <a:t>你知道这两个阶段的内容吗？</a:t>
              </a:r>
              <a:endParaRPr kumimoji="0" lang="zh-CN" altLang="en-US" sz="2800" b="0" i="0" u="none" strike="noStrike" kern="0" cap="none" spc="0" normalizeH="0" baseline="0" noProof="0">
                <a:ln>
                  <a:noFill/>
                </a:ln>
                <a:solidFill>
                  <a:sysClr val="windowText" lastClr="000000"/>
                </a:solidFill>
                <a:effectLst/>
                <a:uLnTx/>
                <a:uFillTx/>
                <a:latin typeface="幼圆" panose="02010509060101010101" pitchFamily="49" charset="-122"/>
                <a:ea typeface="幼圆" panose="02010509060101010101" pitchFamily="49" charset="-122"/>
                <a:cs typeface="楷体" panose="02010609060101010101" pitchFamily="49" charset="-122"/>
                <a:sym typeface="+mn-ea"/>
              </a:endParaRPr>
            </a:p>
          </p:txBody>
        </p:sp>
        <p:cxnSp>
          <p:nvCxnSpPr>
            <p:cNvPr id="17" name="直接连接符 16"/>
            <p:cNvCxnSpPr/>
            <p:nvPr/>
          </p:nvCxnSpPr>
          <p:spPr>
            <a:xfrm flipV="1">
              <a:off x="4801107" y="2942030"/>
              <a:ext cx="6408000" cy="0"/>
            </a:xfrm>
            <a:prstGeom prst="line">
              <a:avLst/>
            </a:prstGeom>
            <a:ln w="12700">
              <a:solidFill>
                <a:srgbClr val="B05A92"/>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4768704" y="5139747"/>
              <a:ext cx="6408000" cy="0"/>
            </a:xfrm>
            <a:prstGeom prst="line">
              <a:avLst/>
            </a:prstGeom>
            <a:ln w="12700">
              <a:solidFill>
                <a:srgbClr val="B05A92"/>
              </a:solidFill>
              <a:prstDash val="dash"/>
            </a:ln>
          </p:spPr>
          <p:style>
            <a:lnRef idx="1">
              <a:schemeClr val="accent1"/>
            </a:lnRef>
            <a:fillRef idx="0">
              <a:schemeClr val="accent1"/>
            </a:fillRef>
            <a:effectRef idx="0">
              <a:schemeClr val="accent1"/>
            </a:effectRef>
            <a:fontRef idx="minor">
              <a:schemeClr val="tx1"/>
            </a:fontRef>
          </p:style>
        </p:cxnSp>
      </p:grpSp>
      <p:sp>
        <p:nvSpPr>
          <p:cNvPr id="14"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新时代　新征程</a:t>
            </a:r>
            <a:endPar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pic>
        <p:nvPicPr>
          <p:cNvPr id="3" name="图片 2"/>
          <p:cNvPicPr>
            <a:picLocks noChangeAspect="1"/>
          </p:cNvPicPr>
          <p:nvPr/>
        </p:nvPicPr>
        <p:blipFill>
          <a:blip r:embed="rId2" cstate="email"/>
          <a:srcRect l="1737" t="9229" r="1753" b="28637"/>
          <a:stretch>
            <a:fillRect/>
          </a:stretch>
        </p:blipFill>
        <p:spPr>
          <a:xfrm>
            <a:off x="960489" y="1906460"/>
            <a:ext cx="3108960" cy="3533598"/>
          </a:xfrm>
          <a:prstGeom prst="rect">
            <a:avLst/>
          </a:prstGeom>
        </p:spPr>
      </p:pic>
      <p:grpSp>
        <p:nvGrpSpPr>
          <p:cNvPr id="16" name="组合 15"/>
          <p:cNvGrpSpPr/>
          <p:nvPr/>
        </p:nvGrpSpPr>
        <p:grpSpPr>
          <a:xfrm>
            <a:off x="4995125" y="1555917"/>
            <a:ext cx="2449664" cy="595738"/>
            <a:chOff x="5333125" y="1615177"/>
            <a:chExt cx="2316296" cy="595738"/>
          </a:xfrm>
        </p:grpSpPr>
        <p:sp>
          <p:nvSpPr>
            <p:cNvPr id="19"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20" name="文本框 19"/>
            <p:cNvSpPr txBox="1"/>
            <p:nvPr/>
          </p:nvSpPr>
          <p:spPr>
            <a:xfrm>
              <a:off x="5405859" y="1626140"/>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探究与分享</a:t>
              </a:r>
              <a:endPar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4" name="组合 13"/>
          <p:cNvGrpSpPr/>
          <p:nvPr/>
        </p:nvGrpSpPr>
        <p:grpSpPr>
          <a:xfrm>
            <a:off x="4730608" y="892418"/>
            <a:ext cx="2668327" cy="587704"/>
            <a:chOff x="5333125" y="1615177"/>
            <a:chExt cx="2523054" cy="587704"/>
          </a:xfrm>
        </p:grpSpPr>
        <p:sp>
          <p:nvSpPr>
            <p:cNvPr id="15"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16" name="文本框 15"/>
            <p:cNvSpPr txBox="1"/>
            <p:nvPr/>
          </p:nvSpPr>
          <p:spPr>
            <a:xfrm>
              <a:off x="5612617" y="1618106"/>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相关链接</a:t>
              </a:r>
              <a:endPar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
        <p:nvSpPr>
          <p:cNvPr id="10"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新时代　新征程</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91370" y="1749254"/>
            <a:ext cx="10946805" cy="4471432"/>
            <a:chOff x="481591" y="2585526"/>
            <a:chExt cx="10946805" cy="4471432"/>
          </a:xfrm>
        </p:grpSpPr>
        <p:sp>
          <p:nvSpPr>
            <p:cNvPr id="12" name="圆角矩形 60"/>
            <p:cNvSpPr/>
            <p:nvPr/>
          </p:nvSpPr>
          <p:spPr>
            <a:xfrm>
              <a:off x="481591" y="2585526"/>
              <a:ext cx="10946805" cy="4471432"/>
            </a:xfrm>
            <a:prstGeom prst="roundRect">
              <a:avLst>
                <a:gd name="adj" fmla="val 8417"/>
              </a:avLst>
            </a:prstGeom>
            <a:ln>
              <a:solidFill>
                <a:srgbClr val="B05A92"/>
              </a:solidFill>
              <a:prstDash val="lgDash"/>
            </a:ln>
          </p:spPr>
          <p:style>
            <a:lnRef idx="1">
              <a:schemeClr val="accent1"/>
            </a:lnRef>
            <a:fillRef idx="0">
              <a:schemeClr val="accent1"/>
            </a:fillRef>
            <a:effectRef idx="0">
              <a:schemeClr val="accent1"/>
            </a:effectRef>
            <a:fontRef idx="minor">
              <a:schemeClr val="tx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文本框 12"/>
            <p:cNvSpPr txBox="1"/>
            <p:nvPr/>
          </p:nvSpPr>
          <p:spPr>
            <a:xfrm>
              <a:off x="656969" y="3014459"/>
              <a:ext cx="10596047" cy="4016484"/>
            </a:xfrm>
            <a:prstGeom prst="rect">
              <a:avLst/>
            </a:prstGeom>
            <a:noFill/>
          </p:spPr>
          <p:txBody>
            <a:bodyPr wrap="square" lIns="91439" tIns="45720" rIns="91439" bIns="45720" rtlCol="0" anchor="t">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26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kumimoji="0" lang="zh-CN" altLang="en-US"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展望</a:t>
              </a:r>
              <a:r>
                <a:rPr kumimoji="0" lang="en-US" altLang="zh-CN" sz="2400" b="0" i="0" u="none" strike="noStrike" kern="0" cap="none" spc="0" normalizeH="0" baseline="0" noProof="0">
                  <a:ln>
                    <a:noFill/>
                  </a:ln>
                  <a:solidFill>
                    <a:sysClr val="windowText" lastClr="00000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rPr>
                <a:t>2035</a:t>
              </a:r>
              <a:r>
                <a:rPr kumimoji="0" lang="zh-CN" altLang="en-US"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年，我国将基本实现社会主义现代化。</a:t>
              </a:r>
              <a:endParaRPr kumimoji="0" lang="en-US" altLang="zh-CN"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✧经济实力、科技实力、综合国力将大幅跃升，经济总量和城乡居民人均收入将再迈上新的大台阶，关键核心技术实现重大突破，进入创新型国家前列。</a:t>
              </a:r>
              <a:endParaRPr kumimoji="0" lang="en-US" altLang="zh-CN"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✧基本实现新型工业化、信息化、城镇化、农业现代化，建成现代化经济体系。</a:t>
              </a:r>
              <a:endParaRPr kumimoji="0" lang="en-US" altLang="zh-CN"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✧基本实现国家治理体系和治理能力现代化，人民平等参与、平等发展权利得到充分保障，基本建成法治国家、法治政府、法治社会。</a:t>
              </a:r>
              <a:endParaRPr kumimoji="0" lang="en-US" altLang="zh-CN"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grpSp>
      <p:pic>
        <p:nvPicPr>
          <p:cNvPr id="19" name="图片 18"/>
          <p:cNvPicPr>
            <a:picLocks noChangeAspect="1"/>
          </p:cNvPicPr>
          <p:nvPr/>
        </p:nvPicPr>
        <p:blipFill>
          <a:blip r:embed="rId1"/>
          <a:stretch>
            <a:fillRect/>
          </a:stretch>
        </p:blipFill>
        <p:spPr>
          <a:xfrm>
            <a:off x="10113732" y="-29685"/>
            <a:ext cx="2190750" cy="571500"/>
          </a:xfrm>
          <a:prstGeom prst="rect">
            <a:avLst/>
          </a:prstGeom>
        </p:spPr>
      </p:pic>
      <p:sp>
        <p:nvSpPr>
          <p:cNvPr id="3" name="矩形 2"/>
          <p:cNvSpPr/>
          <p:nvPr/>
        </p:nvSpPr>
        <p:spPr>
          <a:xfrm>
            <a:off x="4895221" y="1826596"/>
            <a:ext cx="2526654" cy="492443"/>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600" b="1" i="0" u="none" strike="noStrike" kern="0" cap="none" spc="0" normalizeH="0" baseline="0" noProof="0">
                <a:ln>
                  <a:noFill/>
                </a:ln>
                <a:solidFill>
                  <a:srgbClr val="B05A92"/>
                </a:solidFill>
                <a:effectLst/>
                <a:uLnTx/>
                <a:uFillTx/>
                <a:latin typeface="Times New Roman" panose="02020603050405020304" pitchFamily="18" charset="0"/>
                <a:ea typeface="楷体" panose="02010609060101010101" pitchFamily="49" charset="-122"/>
                <a:cs typeface="Times New Roman" panose="02020603050405020304" pitchFamily="18" charset="0"/>
              </a:rPr>
              <a:t>2035</a:t>
            </a:r>
            <a:r>
              <a:rPr kumimoji="0" lang="zh-CN" altLang="en-US" sz="2600" b="1" i="0" u="none" strike="noStrike" kern="0" cap="none" spc="0" normalizeH="0" baseline="0" noProof="0">
                <a:ln>
                  <a:noFill/>
                </a:ln>
                <a:solidFill>
                  <a:srgbClr val="B05A92"/>
                </a:solidFill>
                <a:effectLst/>
                <a:uLnTx/>
                <a:uFillTx/>
                <a:latin typeface="楷体" panose="02010609060101010101" pitchFamily="49" charset="-122"/>
                <a:ea typeface="楷体" panose="02010609060101010101" pitchFamily="49" charset="-122"/>
                <a:cs typeface="楷体" panose="02010609060101010101" pitchFamily="49" charset="-122"/>
              </a:rPr>
              <a:t>年远景目标</a:t>
            </a:r>
            <a:endParaRPr kumimoji="0" lang="zh-CN" altLang="en-US" sz="2600" b="1" i="0" u="none" strike="noStrike" kern="0" cap="none" spc="0" normalizeH="0" baseline="0" noProof="0">
              <a:ln>
                <a:noFill/>
              </a:ln>
              <a:solidFill>
                <a:srgbClr val="B05A92"/>
              </a:solidFill>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4" name="组合 13"/>
          <p:cNvGrpSpPr/>
          <p:nvPr/>
        </p:nvGrpSpPr>
        <p:grpSpPr>
          <a:xfrm>
            <a:off x="4730608" y="892418"/>
            <a:ext cx="2668327" cy="587704"/>
            <a:chOff x="5333125" y="1615177"/>
            <a:chExt cx="2523054" cy="587704"/>
          </a:xfrm>
        </p:grpSpPr>
        <p:sp>
          <p:nvSpPr>
            <p:cNvPr id="15"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16" name="文本框 15"/>
            <p:cNvSpPr txBox="1"/>
            <p:nvPr/>
          </p:nvSpPr>
          <p:spPr>
            <a:xfrm>
              <a:off x="5612617" y="1618106"/>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相关链接</a:t>
              </a:r>
              <a:endPar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
        <p:nvSpPr>
          <p:cNvPr id="10"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新时代　新征程</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83941" y="1620045"/>
            <a:ext cx="11294537" cy="4933658"/>
            <a:chOff x="481591" y="2585526"/>
            <a:chExt cx="11294537" cy="4933658"/>
          </a:xfrm>
        </p:grpSpPr>
        <p:sp>
          <p:nvSpPr>
            <p:cNvPr id="12" name="圆角矩形 60"/>
            <p:cNvSpPr/>
            <p:nvPr/>
          </p:nvSpPr>
          <p:spPr>
            <a:xfrm>
              <a:off x="481591" y="2585526"/>
              <a:ext cx="11294537" cy="4860268"/>
            </a:xfrm>
            <a:prstGeom prst="roundRect">
              <a:avLst>
                <a:gd name="adj" fmla="val 8417"/>
              </a:avLst>
            </a:prstGeom>
            <a:ln>
              <a:solidFill>
                <a:srgbClr val="B05A92"/>
              </a:solidFill>
              <a:prstDash val="lgDash"/>
            </a:ln>
          </p:spPr>
          <p:style>
            <a:lnRef idx="1">
              <a:schemeClr val="accent1"/>
            </a:lnRef>
            <a:fillRef idx="0">
              <a:schemeClr val="accent1"/>
            </a:fillRef>
            <a:effectRef idx="0">
              <a:schemeClr val="accent1"/>
            </a:effectRef>
            <a:fontRef idx="minor">
              <a:schemeClr val="tx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文本框 12"/>
            <p:cNvSpPr txBox="1"/>
            <p:nvPr/>
          </p:nvSpPr>
          <p:spPr>
            <a:xfrm>
              <a:off x="697124" y="2585526"/>
              <a:ext cx="10863470" cy="4933658"/>
            </a:xfrm>
            <a:prstGeom prst="rect">
              <a:avLst/>
            </a:prstGeom>
            <a:noFill/>
          </p:spPr>
          <p:txBody>
            <a:bodyPr wrap="square" lIns="91439" tIns="45720" rIns="91439" bIns="45720" rtlCol="0" anchor="t">
              <a:spAutoFit/>
            </a:bodyPr>
            <a:lstStyle/>
            <a:p>
              <a:pPr lvl="0" algn="just">
                <a:lnSpc>
                  <a:spcPct val="130000"/>
                </a:lnSpc>
                <a:defRPr/>
              </a:pPr>
              <a:r>
                <a:rPr lang="zh-CN" altLang="en-US" sz="26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lang="zh-CN" altLang="en-US"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✧建成文化强国、教育强国、人才强国、体育强国、健康中国，国民素质和社会文明程度达到新高度，国家文化软实力显著增强。</a:t>
              </a:r>
              <a:endParaRPr lang="en-US" altLang="zh-CN"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lvl="0" algn="just">
                <a:lnSpc>
                  <a:spcPct val="130000"/>
                </a:lnSpc>
                <a:defRPr/>
              </a:pPr>
              <a:r>
                <a:rPr lang="zh-CN" altLang="en-US"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✧广泛形成绿色生产生活方式，碳排放达峰后稳中有降，生态环境根本好转，美丽中国建设目标基本实现。</a:t>
              </a:r>
              <a:endParaRPr lang="en-US" altLang="zh-CN"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lvl="0" algn="just">
                <a:lnSpc>
                  <a:spcPct val="130000"/>
                </a:lnSpc>
                <a:defRPr/>
              </a:pPr>
              <a:r>
                <a:rPr lang="zh-CN" altLang="en-US"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✧形成对外开放新格局，参与国际经济合作和竞争新优势明显增强。</a:t>
              </a:r>
              <a:endParaRPr lang="en-US" altLang="zh-CN"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lvl="0" algn="just">
                <a:lnSpc>
                  <a:spcPct val="130000"/>
                </a:lnSpc>
                <a:defRPr/>
              </a:pPr>
              <a:r>
                <a:rPr lang="zh-CN" altLang="en-US"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✧人均国内生产总值达到中等发达国家水平，中等收入群体显著扩大，基本公共服务实现均等化，城乡区域发展差距和居民生活水平差距显著缩小。</a:t>
              </a:r>
              <a:endParaRPr lang="en-US" altLang="zh-CN"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lvl="0" algn="just">
                <a:lnSpc>
                  <a:spcPct val="130000"/>
                </a:lnSpc>
                <a:defRPr/>
              </a:pPr>
              <a:r>
                <a:rPr lang="zh-CN" altLang="en-US"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✧平安中国建设达到更高水平，基本实现国防和军队现代化。</a:t>
              </a:r>
              <a:endParaRPr lang="en-US" altLang="zh-CN"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lvl="0" algn="just">
                <a:lnSpc>
                  <a:spcPct val="130000"/>
                </a:lnSpc>
                <a:defRPr/>
              </a:pPr>
              <a:r>
                <a:rPr lang="zh-CN" altLang="en-US"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✧人民生活更加美好，人的全面发展、全体人民共同富裕取得更为明显的实质性进展。</a:t>
              </a:r>
              <a:endParaRPr kumimoji="0" lang="zh-CN" altLang="en-US" sz="2400" b="0" i="0" u="none" strike="noStrike" kern="0" cap="none" spc="0" normalizeH="0" baseline="0" noProof="0">
                <a:ln>
                  <a:noFill/>
                </a:ln>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grpSp>
      <p:pic>
        <p:nvPicPr>
          <p:cNvPr id="19" name="图片 18"/>
          <p:cNvPicPr>
            <a:picLocks noChangeAspect="1"/>
          </p:cNvPicPr>
          <p:nvPr/>
        </p:nvPicPr>
        <p:blipFill>
          <a:blip r:embed="rId1"/>
          <a:stretch>
            <a:fillRect/>
          </a:stretch>
        </p:blipFill>
        <p:spPr>
          <a:xfrm>
            <a:off x="10113732" y="-29685"/>
            <a:ext cx="2190750" cy="571500"/>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866325" y="977696"/>
            <a:ext cx="11175199" cy="683264"/>
          </a:xfrm>
          <a:prstGeom prst="rect">
            <a:avLst/>
          </a:prstGeom>
          <a:noFill/>
        </p:spPr>
        <p:txBody>
          <a:bodyPr wrap="square" lIns="91439" tIns="45720" rIns="91439" bIns="45720" rtlCol="0">
            <a:spAutoFit/>
          </a:bodyPr>
          <a:lstStyle/>
          <a:p>
            <a:pPr marL="0" marR="0" lvl="0" indent="0" defTabSz="914400" eaLnBrk="1" fontAlgn="auto" latinLnBrk="0" hangingPunct="1">
              <a:lnSpc>
                <a:spcPct val="120000"/>
              </a:lnSpc>
              <a:spcBef>
                <a:spcPct val="0"/>
              </a:spcBef>
              <a:spcAft>
                <a:spcPct val="0"/>
              </a:spcAft>
              <a:buClrTx/>
              <a:buSzTx/>
              <a:buFontTx/>
              <a:buNone/>
              <a:defRPr/>
            </a:pPr>
            <a:r>
              <a:rPr kumimoji="0" lang="en-US" altLang="zh-CN" sz="3200" b="1" i="0" u="none" strike="noStrike" kern="0" cap="none" spc="301" normalizeH="0" baseline="0" noProof="0" dirty="0">
                <a:ln>
                  <a:noFill/>
                </a:ln>
                <a:solidFill>
                  <a:srgbClr val="B05A92"/>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3200" b="1" i="0" u="none" strike="noStrike" kern="0" cap="none" spc="301" normalizeH="0" baseline="0" noProof="0" dirty="0">
                <a:ln>
                  <a:noFill/>
                </a:ln>
                <a:solidFill>
                  <a:srgbClr val="B05A92"/>
                </a:solidFill>
                <a:effectLst/>
                <a:uLnTx/>
                <a:uFillTx/>
                <a:latin typeface="微软雅黑" panose="020B0503020204020204" pitchFamily="34" charset="-122"/>
                <a:ea typeface="微软雅黑" panose="020B0503020204020204" pitchFamily="34" charset="-122"/>
              </a:rPr>
              <a:t>．新时代开启新征程</a:t>
            </a:r>
            <a:endParaRPr kumimoji="0" lang="zh-CN" altLang="en-US" sz="3200" b="1" i="0" u="none" strike="noStrike" kern="0" cap="none" spc="301" normalizeH="0" baseline="0" noProof="0" dirty="0">
              <a:ln>
                <a:noFill/>
              </a:ln>
              <a:solidFill>
                <a:srgbClr val="B05A92"/>
              </a:solidFill>
              <a:effectLst/>
              <a:uLnTx/>
              <a:uFillTx/>
              <a:latin typeface="微软雅黑" panose="020B0503020204020204" pitchFamily="34" charset="-122"/>
              <a:ea typeface="微软雅黑" panose="020B0503020204020204" pitchFamily="34" charset="-122"/>
            </a:endParaRPr>
          </a:p>
        </p:txBody>
      </p:sp>
      <p:sp>
        <p:nvSpPr>
          <p:cNvPr id="4" name="矩形: 圆角 3"/>
          <p:cNvSpPr/>
          <p:nvPr/>
        </p:nvSpPr>
        <p:spPr>
          <a:xfrm>
            <a:off x="740175" y="1141675"/>
            <a:ext cx="126150" cy="409043"/>
          </a:xfrm>
          <a:prstGeom prst="roundRect">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矩形: 圆角 11"/>
          <p:cNvSpPr/>
          <p:nvPr/>
        </p:nvSpPr>
        <p:spPr>
          <a:xfrm rot="2718769">
            <a:off x="250438" y="222042"/>
            <a:ext cx="246285" cy="239017"/>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0" name="图片 9"/>
          <p:cNvPicPr>
            <a:picLocks noChangeAspect="1"/>
          </p:cNvPicPr>
          <p:nvPr/>
        </p:nvPicPr>
        <p:blipFill>
          <a:blip r:embed="rId1"/>
          <a:stretch>
            <a:fillRect/>
          </a:stretch>
        </p:blipFill>
        <p:spPr>
          <a:xfrm>
            <a:off x="10113732" y="-29685"/>
            <a:ext cx="2190750" cy="571500"/>
          </a:xfrm>
          <a:prstGeom prst="rect">
            <a:avLst/>
          </a:prstGeom>
        </p:spPr>
      </p:pic>
      <p:sp>
        <p:nvSpPr>
          <p:cNvPr id="14"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新时代　新征程</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cstate="email"/>
          <a:srcRect/>
          <a:stretch>
            <a:fillRect/>
          </a:stretch>
        </p:blipFill>
        <p:spPr>
          <a:xfrm flipH="1">
            <a:off x="-564500" y="2260818"/>
            <a:ext cx="5135199" cy="3719825"/>
          </a:xfrm>
          <a:prstGeom prst="rect">
            <a:avLst/>
          </a:prstGeom>
        </p:spPr>
      </p:pic>
      <p:grpSp>
        <p:nvGrpSpPr>
          <p:cNvPr id="3" name="组合 2"/>
          <p:cNvGrpSpPr/>
          <p:nvPr/>
        </p:nvGrpSpPr>
        <p:grpSpPr>
          <a:xfrm>
            <a:off x="3975779" y="2316010"/>
            <a:ext cx="7752394" cy="3609443"/>
            <a:chOff x="4858327" y="2672906"/>
            <a:chExt cx="5784146" cy="3609443"/>
          </a:xfrm>
        </p:grpSpPr>
        <p:sp>
          <p:nvSpPr>
            <p:cNvPr id="9" name="文本框 8"/>
            <p:cNvSpPr txBox="1"/>
            <p:nvPr/>
          </p:nvSpPr>
          <p:spPr>
            <a:xfrm>
              <a:off x="5042137" y="2711402"/>
              <a:ext cx="5398447" cy="3416320"/>
            </a:xfrm>
            <a:prstGeom prst="rect">
              <a:avLst/>
            </a:prstGeom>
            <a:noFill/>
          </p:spPr>
          <p:txBody>
            <a:bodyPr wrap="square" lIns="91439" tIns="45720" rIns="91439" bIns="45720" rtlCol="0">
              <a:spAutoFit/>
            </a:bodyPr>
            <a:lstStyle/>
            <a:p>
              <a:pPr lvl="0">
                <a:lnSpc>
                  <a:spcPct val="150000"/>
                </a:lnSpc>
                <a:defRPr/>
              </a:pPr>
              <a:r>
                <a:rPr kumimoji="1" lang="zh-CN" altLang="en-US" sz="2400" b="0" i="0" u="none" strike="noStrike" kern="0" cap="none" spc="0"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rPr>
                <a:t>　　</a:t>
              </a:r>
              <a:r>
                <a:rPr kumimoji="1" lang="zh-CN" altLang="en-US" sz="2400" kern="0" dirty="0">
                  <a:solidFill>
                    <a:sysClr val="windowText" lastClr="000000"/>
                  </a:solidFill>
                  <a:latin typeface="幼圆" panose="02010509060101010101" pitchFamily="49" charset="-122"/>
                  <a:ea typeface="幼圆" panose="02010509060101010101" pitchFamily="49" charset="-122"/>
                  <a:cs typeface="黑体" panose="02010609060101010101" charset="-122"/>
                  <a:sym typeface="+mn-ea"/>
                </a:rPr>
                <a:t>综合分析国际国内形势和我国发展条件，从</a:t>
              </a:r>
              <a:r>
                <a:rPr kumimoji="1" lang="en-US" altLang="zh-CN" sz="2400" kern="0" dirty="0">
                  <a:solidFill>
                    <a:sysClr val="windowText" lastClr="000000"/>
                  </a:solidFill>
                  <a:latin typeface="Times New Roman" panose="02020603050405020304" pitchFamily="18" charset="0"/>
                  <a:ea typeface="幼圆" panose="02010509060101010101" pitchFamily="49" charset="-122"/>
                  <a:cs typeface="Times New Roman" panose="02020603050405020304" pitchFamily="18" charset="0"/>
                  <a:sym typeface="+mn-ea"/>
                </a:rPr>
                <a:t>2020</a:t>
              </a:r>
              <a:r>
                <a:rPr kumimoji="1" lang="zh-CN" altLang="en-US" sz="2400" kern="0" dirty="0">
                  <a:solidFill>
                    <a:sysClr val="windowText" lastClr="000000"/>
                  </a:solidFill>
                  <a:latin typeface="幼圆" panose="02010509060101010101" pitchFamily="49" charset="-122"/>
                  <a:ea typeface="幼圆" panose="02010509060101010101" pitchFamily="49" charset="-122"/>
                  <a:cs typeface="黑体" panose="02010609060101010101" charset="-122"/>
                  <a:sym typeface="+mn-ea"/>
                </a:rPr>
                <a:t>年到本世纪中叶可以分两个阶段。第一个阶段，从</a:t>
              </a:r>
              <a:r>
                <a:rPr kumimoji="1" lang="en-US" altLang="zh-CN" sz="2400" kern="0" dirty="0">
                  <a:solidFill>
                    <a:sysClr val="windowText" lastClr="000000"/>
                  </a:solidFill>
                  <a:latin typeface="Times New Roman" panose="02020603050405020304" pitchFamily="18" charset="0"/>
                  <a:ea typeface="幼圆" panose="02010509060101010101" pitchFamily="49" charset="-122"/>
                  <a:cs typeface="Times New Roman" panose="02020603050405020304" pitchFamily="18" charset="0"/>
                  <a:sym typeface="+mn-ea"/>
                </a:rPr>
                <a:t>2020</a:t>
              </a:r>
              <a:r>
                <a:rPr kumimoji="1" lang="zh-CN" altLang="en-US" sz="2400" kern="0" dirty="0">
                  <a:solidFill>
                    <a:sysClr val="windowText" lastClr="000000"/>
                  </a:solidFill>
                  <a:latin typeface="幼圆" panose="02010509060101010101" pitchFamily="49" charset="-122"/>
                  <a:ea typeface="幼圆" panose="02010509060101010101" pitchFamily="49" charset="-122"/>
                  <a:cs typeface="黑体" panose="02010609060101010101" charset="-122"/>
                  <a:sym typeface="+mn-ea"/>
                </a:rPr>
                <a:t>年到</a:t>
              </a:r>
              <a:r>
                <a:rPr kumimoji="1" lang="en-US" altLang="zh-CN" sz="2400" kern="0" dirty="0">
                  <a:solidFill>
                    <a:sysClr val="windowText" lastClr="000000"/>
                  </a:solidFill>
                  <a:latin typeface="Times New Roman" panose="02020603050405020304" pitchFamily="18" charset="0"/>
                  <a:ea typeface="幼圆" panose="02010509060101010101" pitchFamily="49" charset="-122"/>
                  <a:cs typeface="Times New Roman" panose="02020603050405020304" pitchFamily="18" charset="0"/>
                  <a:sym typeface="+mn-ea"/>
                </a:rPr>
                <a:t>2035</a:t>
              </a:r>
              <a:r>
                <a:rPr kumimoji="1" lang="zh-CN" altLang="en-US" sz="2400" kern="0" dirty="0">
                  <a:solidFill>
                    <a:sysClr val="windowText" lastClr="000000"/>
                  </a:solidFill>
                  <a:latin typeface="幼圆" panose="02010509060101010101" pitchFamily="49" charset="-122"/>
                  <a:ea typeface="幼圆" panose="02010509060101010101" pitchFamily="49" charset="-122"/>
                  <a:cs typeface="黑体" panose="02010609060101010101" charset="-122"/>
                  <a:sym typeface="+mn-ea"/>
                </a:rPr>
                <a:t>年，在全面建成小康社会的基础上，基本实现社会主义现代化。第二个阶段，从</a:t>
              </a:r>
              <a:r>
                <a:rPr kumimoji="1" lang="en-US" altLang="zh-CN" sz="2400" kern="0" dirty="0">
                  <a:solidFill>
                    <a:sysClr val="windowText" lastClr="000000"/>
                  </a:solidFill>
                  <a:latin typeface="Times New Roman" panose="02020603050405020304" pitchFamily="18" charset="0"/>
                  <a:ea typeface="幼圆" panose="02010509060101010101" pitchFamily="49" charset="-122"/>
                  <a:cs typeface="Times New Roman" panose="02020603050405020304" pitchFamily="18" charset="0"/>
                  <a:sym typeface="+mn-ea"/>
                </a:rPr>
                <a:t>2035</a:t>
              </a:r>
              <a:r>
                <a:rPr kumimoji="1" lang="zh-CN" altLang="en-US" sz="2400" kern="0" dirty="0">
                  <a:solidFill>
                    <a:sysClr val="windowText" lastClr="000000"/>
                  </a:solidFill>
                  <a:latin typeface="幼圆" panose="02010509060101010101" pitchFamily="49" charset="-122"/>
                  <a:ea typeface="幼圆" panose="02010509060101010101" pitchFamily="49" charset="-122"/>
                  <a:cs typeface="黑体" panose="02010609060101010101" charset="-122"/>
                  <a:sym typeface="+mn-ea"/>
                </a:rPr>
                <a:t>年到本世纪中叶，在基本实现现代化的基础上，把我国建成富强民主文明和谐美丽的社会主义现代化强国。</a:t>
              </a:r>
              <a:endParaRPr kumimoji="1" lang="en-US" altLang="zh-CN" sz="2400" kern="0" dirty="0">
                <a:solidFill>
                  <a:sysClr val="windowText" lastClr="000000"/>
                </a:solidFill>
                <a:latin typeface="幼圆" panose="02010509060101010101" pitchFamily="49" charset="-122"/>
                <a:ea typeface="幼圆" panose="02010509060101010101" pitchFamily="49" charset="-122"/>
                <a:cs typeface="黑体" panose="02010609060101010101" charset="-122"/>
                <a:sym typeface="+mn-ea"/>
              </a:endParaRPr>
            </a:p>
          </p:txBody>
        </p:sp>
        <p:sp>
          <p:nvSpPr>
            <p:cNvPr id="15" name="圆角矩形 14"/>
            <p:cNvSpPr/>
            <p:nvPr/>
          </p:nvSpPr>
          <p:spPr>
            <a:xfrm>
              <a:off x="4858327" y="2672906"/>
              <a:ext cx="5784146" cy="3609443"/>
            </a:xfrm>
            <a:prstGeom prst="roundRect">
              <a:avLst/>
            </a:prstGeom>
            <a:noFill/>
            <a:ln w="19050">
              <a:solidFill>
                <a:srgbClr val="B05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4" name="组合 13"/>
          <p:cNvGrpSpPr/>
          <p:nvPr/>
        </p:nvGrpSpPr>
        <p:grpSpPr>
          <a:xfrm>
            <a:off x="5205702" y="820573"/>
            <a:ext cx="2449666" cy="587704"/>
            <a:chOff x="5333125" y="1615177"/>
            <a:chExt cx="2316298" cy="587704"/>
          </a:xfrm>
        </p:grpSpPr>
        <p:sp>
          <p:nvSpPr>
            <p:cNvPr id="15"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16" name="文本框 15"/>
            <p:cNvSpPr txBox="1"/>
            <p:nvPr/>
          </p:nvSpPr>
          <p:spPr>
            <a:xfrm>
              <a:off x="5405861" y="1615177"/>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探究与分享</a:t>
              </a:r>
              <a:endPar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
        <p:nvSpPr>
          <p:cNvPr id="10" name="标题 1"/>
          <p:cNvSpPr txBox="1"/>
          <p:nvPr/>
        </p:nvSpPr>
        <p:spPr>
          <a:xfrm>
            <a:off x="505386"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新时代　新征程</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45142" y="1594374"/>
            <a:ext cx="11036674" cy="3642979"/>
            <a:chOff x="774650" y="2462895"/>
            <a:chExt cx="10710214" cy="3642979"/>
          </a:xfrm>
        </p:grpSpPr>
        <p:sp>
          <p:nvSpPr>
            <p:cNvPr id="12" name="圆角矩形 60"/>
            <p:cNvSpPr/>
            <p:nvPr/>
          </p:nvSpPr>
          <p:spPr>
            <a:xfrm>
              <a:off x="774650" y="2462895"/>
              <a:ext cx="10710214" cy="3642979"/>
            </a:xfrm>
            <a:prstGeom prst="roundRect">
              <a:avLst>
                <a:gd name="adj" fmla="val 8417"/>
              </a:avLst>
            </a:prstGeom>
            <a:ln>
              <a:solidFill>
                <a:srgbClr val="B05A92"/>
              </a:solidFill>
              <a:prstDash val="lgDash"/>
            </a:ln>
          </p:spPr>
          <p:style>
            <a:lnRef idx="1">
              <a:schemeClr val="accent1"/>
            </a:lnRef>
            <a:fillRef idx="0">
              <a:schemeClr val="accent1"/>
            </a:fillRef>
            <a:effectRef idx="0">
              <a:schemeClr val="accent1"/>
            </a:effectRef>
            <a:fontRef idx="minor">
              <a:schemeClr val="tx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文本框 12"/>
            <p:cNvSpPr txBox="1"/>
            <p:nvPr/>
          </p:nvSpPr>
          <p:spPr>
            <a:xfrm>
              <a:off x="1003707" y="2873421"/>
              <a:ext cx="10252100" cy="2907665"/>
            </a:xfrm>
            <a:prstGeom prst="rect">
              <a:avLst/>
            </a:prstGeom>
            <a:noFill/>
          </p:spPr>
          <p:txBody>
            <a:bodyPr wrap="square" lIns="91439" tIns="45720" rIns="91439" bIns="45720" rtlCol="0" anchor="t">
              <a:spAutoFit/>
            </a:bodyPr>
            <a:lstStyle/>
            <a:p>
              <a:pPr lvl="0" algn="just">
                <a:lnSpc>
                  <a:spcPct val="150000"/>
                </a:lnSpc>
                <a:defRPr/>
              </a:pPr>
              <a:r>
                <a:rPr kumimoji="0" lang="zh-CN" altLang="en-US" sz="26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lang="en-US" altLang="zh-CN" sz="2400" kern="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rPr>
                <a:t>2021</a:t>
              </a:r>
              <a:r>
                <a:rPr lang="zh-CN" altLang="en-US" sz="24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年</a:t>
              </a:r>
              <a:r>
                <a:rPr lang="en-US" altLang="zh-CN" sz="2400" kern="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rPr>
                <a:t>7</a:t>
              </a:r>
              <a:r>
                <a:rPr lang="zh-CN" altLang="en-US" sz="24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月</a:t>
              </a:r>
              <a:r>
                <a:rPr lang="en-US" altLang="zh-CN" sz="2400" kern="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rPr>
                <a:t>1</a:t>
              </a:r>
              <a:r>
                <a:rPr lang="zh-CN" altLang="en-US" sz="24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日，庆祝中国共产党成立</a:t>
              </a:r>
              <a:r>
                <a:rPr lang="en-US" altLang="zh-CN" sz="2400" kern="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rPr>
                <a:t>100</a:t>
              </a:r>
              <a:r>
                <a:rPr lang="zh-CN" altLang="en-US" sz="24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周年大会在北京天安门广场隆重举行。中共中央总书记、国家主席、中央军委主席习近平发表重要讲话。习近平在讲话中指出，</a:t>
              </a:r>
              <a:r>
                <a:rPr lang="zh-CN" altLang="en-US" sz="2400" kern="0">
                  <a:solidFill>
                    <a:srgbClr val="FF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一百</a:t>
              </a:r>
              <a:r>
                <a:rPr lang="zh-CN" altLang="en-US" sz="24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年前，中国共产党的先驱们创建了中国共产党，形成了坚持真理、坚守理想，践行初心、担当使命，不怕牺牲、英勇斗争，对党忠诚、不负人民的伟大建党精神，这是中国共产党的精神之源。</a:t>
              </a:r>
              <a:endParaRPr lang="zh-CN" altLang="en-US" sz="24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grpSp>
      <p:pic>
        <p:nvPicPr>
          <p:cNvPr id="19" name="图片 18"/>
          <p:cNvPicPr>
            <a:picLocks noChangeAspect="1"/>
          </p:cNvPicPr>
          <p:nvPr/>
        </p:nvPicPr>
        <p:blipFill>
          <a:blip r:embed="rId1"/>
          <a:stretch>
            <a:fillRect/>
          </a:stretch>
        </p:blipFill>
        <p:spPr>
          <a:xfrm>
            <a:off x="10113732" y="-29685"/>
            <a:ext cx="2190750" cy="571500"/>
          </a:xfrm>
          <a:prstGeom prst="rect">
            <a:avLst/>
          </a:prstGeom>
        </p:spPr>
      </p:pic>
      <p:pic>
        <p:nvPicPr>
          <p:cNvPr id="17" name="图片 16"/>
          <p:cNvPicPr>
            <a:picLocks noChangeAspect="1"/>
          </p:cNvPicPr>
          <p:nvPr/>
        </p:nvPicPr>
        <p:blipFill>
          <a:blip r:embed="rId2" cstate="email">
            <a:clrChange>
              <a:clrFrom>
                <a:srgbClr val="FFFFFF"/>
              </a:clrFrom>
              <a:clrTo>
                <a:srgbClr val="FFFFFF">
                  <a:alpha val="0"/>
                </a:srgbClr>
              </a:clrTo>
            </a:clrChange>
          </a:blip>
          <a:srcRect t="14834" b="16808"/>
          <a:stretch>
            <a:fillRect/>
          </a:stretch>
        </p:blipFill>
        <p:spPr>
          <a:xfrm rot="20838240">
            <a:off x="1244399" y="5498779"/>
            <a:ext cx="792765" cy="964153"/>
          </a:xfrm>
          <a:prstGeom prst="rect">
            <a:avLst/>
          </a:prstGeom>
        </p:spPr>
      </p:pic>
      <p:sp>
        <p:nvSpPr>
          <p:cNvPr id="18" name="文本框 17"/>
          <p:cNvSpPr txBox="1"/>
          <p:nvPr/>
        </p:nvSpPr>
        <p:spPr>
          <a:xfrm>
            <a:off x="1104732" y="5502233"/>
            <a:ext cx="10574682" cy="662554"/>
          </a:xfrm>
          <a:prstGeom prst="rect">
            <a:avLst/>
          </a:prstGeom>
          <a:noFill/>
        </p:spPr>
        <p:txBody>
          <a:bodyPr wrap="square" rtlCol="0">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sz="2800" b="0" i="0" u="none" strike="noStrike" kern="0" cap="none" spc="0" normalizeH="0" baseline="0" noProof="0">
                <a:ln>
                  <a:noFill/>
                </a:ln>
                <a:solidFill>
                  <a:sysClr val="windowText" lastClr="000000"/>
                </a:solidFill>
                <a:effectLst/>
                <a:uLnTx/>
                <a:uFillTx/>
                <a:latin typeface="幼圆" panose="02010509060101010101" pitchFamily="49" charset="-122"/>
                <a:ea typeface="幼圆" panose="02010509060101010101" pitchFamily="49" charset="-122"/>
                <a:cs typeface="楷体" panose="02010609060101010101" pitchFamily="49" charset="-122"/>
                <a:sym typeface="+mn-ea"/>
              </a:rPr>
              <a:t>　　</a:t>
            </a:r>
            <a:r>
              <a:rPr kumimoji="0" lang="zh-CN" altLang="en-US" sz="2400" b="0" i="0" u="none" strike="noStrike" kern="0" cap="none" spc="0" normalizeH="0" baseline="0" noProof="0">
                <a:ln>
                  <a:noFill/>
                </a:ln>
                <a:solidFill>
                  <a:sysClr val="windowText" lastClr="000000"/>
                </a:solidFill>
                <a:effectLst/>
                <a:uLnTx/>
                <a:uFillTx/>
                <a:latin typeface="幼圆" panose="02010509060101010101" pitchFamily="49" charset="-122"/>
                <a:ea typeface="幼圆" panose="02010509060101010101" pitchFamily="49" charset="-122"/>
                <a:cs typeface="楷体" panose="02010609060101010101" pitchFamily="49" charset="-122"/>
                <a:sym typeface="+mn-ea"/>
              </a:rPr>
              <a:t>在新的伟大征程的背景下，你如何理解“办好中国的事情，关键在党”？</a:t>
            </a:r>
            <a:endParaRPr kumimoji="0" lang="zh-CN" altLang="en-US" sz="2400" b="0" i="0" u="none" strike="noStrike" kern="0" cap="none" spc="0" normalizeH="0" baseline="0" noProof="0">
              <a:ln>
                <a:noFill/>
              </a:ln>
              <a:solidFill>
                <a:sysClr val="windowText" lastClr="000000"/>
              </a:solidFill>
              <a:effectLst/>
              <a:uLnTx/>
              <a:uFillTx/>
              <a:latin typeface="幼圆" panose="02010509060101010101" pitchFamily="49" charset="-122"/>
              <a:ea typeface="幼圆" panose="02010509060101010101" pitchFamily="49" charset="-122"/>
              <a:cs typeface="楷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4" name="组合 13"/>
          <p:cNvGrpSpPr/>
          <p:nvPr/>
        </p:nvGrpSpPr>
        <p:grpSpPr>
          <a:xfrm>
            <a:off x="4869760" y="918341"/>
            <a:ext cx="2449666" cy="587704"/>
            <a:chOff x="5333125" y="1615177"/>
            <a:chExt cx="2316298" cy="587704"/>
          </a:xfrm>
        </p:grpSpPr>
        <p:sp>
          <p:nvSpPr>
            <p:cNvPr id="15"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16" name="文本框 15"/>
            <p:cNvSpPr txBox="1"/>
            <p:nvPr/>
          </p:nvSpPr>
          <p:spPr>
            <a:xfrm>
              <a:off x="5405861" y="1615177"/>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探究与分享</a:t>
              </a:r>
              <a:endPar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
        <p:nvSpPr>
          <p:cNvPr id="10"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民族复兴梦</a:t>
            </a:r>
            <a:endParaRPr kumimoji="0" lang="zh-CN" altLang="en-US" sz="20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sp>
        <p:nvSpPr>
          <p:cNvPr id="13" name="文本框 12"/>
          <p:cNvSpPr txBox="1"/>
          <p:nvPr/>
        </p:nvSpPr>
        <p:spPr>
          <a:xfrm>
            <a:off x="939859" y="1686546"/>
            <a:ext cx="10676407" cy="598690"/>
          </a:xfrm>
          <a:prstGeom prst="rect">
            <a:avLst/>
          </a:prstGeom>
          <a:noFill/>
        </p:spPr>
        <p:txBody>
          <a:bodyPr wrap="square" lIns="91439" tIns="45720" rIns="91439" bIns="45720" rtlCol="0" anchor="t">
            <a:spAutoFit/>
          </a:bodyPr>
          <a:lstStyle/>
          <a:p>
            <a:pPr lvl="0" algn="just">
              <a:lnSpc>
                <a:spcPct val="150000"/>
              </a:lnSpc>
              <a:defRPr/>
            </a:pPr>
            <a:r>
              <a:rPr kumimoji="0" lang="zh-CN" altLang="en-US" sz="26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lang="zh-CN" altLang="en-US" sz="26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我们每个人都有自己的梦想。下面请大家说一说自己的梦想是什么。</a:t>
            </a:r>
            <a:endParaRPr lang="zh-CN" altLang="en-US" sz="26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pic>
        <p:nvPicPr>
          <p:cNvPr id="19" name="图片 18"/>
          <p:cNvPicPr>
            <a:picLocks noChangeAspect="1"/>
          </p:cNvPicPr>
          <p:nvPr/>
        </p:nvPicPr>
        <p:blipFill>
          <a:blip r:embed="rId1"/>
          <a:stretch>
            <a:fillRect/>
          </a:stretch>
        </p:blipFill>
        <p:spPr>
          <a:xfrm>
            <a:off x="10113732" y="-29685"/>
            <a:ext cx="2190750" cy="571500"/>
          </a:xfrm>
          <a:prstGeom prst="rect">
            <a:avLst/>
          </a:prstGeom>
        </p:spPr>
      </p:pic>
      <p:pic>
        <p:nvPicPr>
          <p:cNvPr id="17" name="图片 16"/>
          <p:cNvPicPr>
            <a:picLocks noChangeAspect="1"/>
          </p:cNvPicPr>
          <p:nvPr/>
        </p:nvPicPr>
        <p:blipFill>
          <a:blip r:embed="rId2" cstate="email"/>
          <a:srcRect/>
          <a:stretch>
            <a:fillRect/>
          </a:stretch>
        </p:blipFill>
        <p:spPr>
          <a:xfrm flipH="1">
            <a:off x="-429477" y="2379043"/>
            <a:ext cx="5135199" cy="3719825"/>
          </a:xfrm>
          <a:prstGeom prst="rect">
            <a:avLst/>
          </a:prstGeom>
        </p:spPr>
      </p:pic>
      <p:grpSp>
        <p:nvGrpSpPr>
          <p:cNvPr id="18" name="组合 17"/>
          <p:cNvGrpSpPr/>
          <p:nvPr/>
        </p:nvGrpSpPr>
        <p:grpSpPr>
          <a:xfrm>
            <a:off x="4228364" y="3078841"/>
            <a:ext cx="7149708" cy="2958261"/>
            <a:chOff x="4858327" y="2866028"/>
            <a:chExt cx="5360166" cy="2958261"/>
          </a:xfrm>
        </p:grpSpPr>
        <p:sp>
          <p:nvSpPr>
            <p:cNvPr id="20" name="文本框 19"/>
            <p:cNvSpPr txBox="1"/>
            <p:nvPr/>
          </p:nvSpPr>
          <p:spPr>
            <a:xfrm>
              <a:off x="5005891" y="2866029"/>
              <a:ext cx="5212602" cy="2775760"/>
            </a:xfrm>
            <a:prstGeom prst="rect">
              <a:avLst/>
            </a:prstGeom>
            <a:noFill/>
          </p:spPr>
          <p:txBody>
            <a:bodyPr wrap="square" lIns="91439" tIns="45720" rIns="91439" bIns="45720" rtlCol="0">
              <a:spAutoFit/>
            </a:bodyPr>
            <a:lstStyle/>
            <a:p>
              <a:pPr lvl="0">
                <a:lnSpc>
                  <a:spcPct val="150000"/>
                </a:lnSpc>
                <a:defRPr/>
              </a:pPr>
              <a:r>
                <a:rPr kumimoji="1" lang="zh-CN" altLang="en-US" sz="2400" b="0" i="0" u="none" strike="noStrike" kern="0" cap="none" spc="0" normalizeH="0" baseline="0" noProof="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rPr>
                <a:t>　　</a:t>
              </a:r>
              <a:r>
                <a:rPr kumimoji="1" lang="zh-CN" altLang="en-US" sz="2400" kern="0">
                  <a:solidFill>
                    <a:sysClr val="windowText" lastClr="000000"/>
                  </a:solidFill>
                  <a:latin typeface="幼圆" panose="02010509060101010101" pitchFamily="49" charset="-122"/>
                  <a:ea typeface="幼圆" panose="02010509060101010101" pitchFamily="49" charset="-122"/>
                  <a:cs typeface="黑体" panose="02010609060101010101" charset="-122"/>
                  <a:sym typeface="+mn-ea"/>
                </a:rPr>
                <a:t>大家都谈了自己的梦想，这些梦想实际上反映了同学们对美好生活的向往。我们每个人都有着对自己未来生活的美好向往，而我们生活的国家和社会，也有着自己的美好向往。</a:t>
              </a:r>
              <a:r>
                <a:rPr kumimoji="1" lang="zh-CN" altLang="en-US" sz="2400" b="1" kern="0">
                  <a:solidFill>
                    <a:srgbClr val="B05A92"/>
                  </a:solidFill>
                  <a:latin typeface="幼圆" panose="02010509060101010101" pitchFamily="49" charset="-122"/>
                  <a:ea typeface="幼圆" panose="02010509060101010101" pitchFamily="49" charset="-122"/>
                  <a:cs typeface="黑体" panose="02010609060101010101" charset="-122"/>
                  <a:sym typeface="+mn-ea"/>
                </a:rPr>
                <a:t>那么，千百年来，中华民族追求的社会理想是什么呢？</a:t>
              </a:r>
              <a:endParaRPr kumimoji="1" lang="en-US" altLang="zh-CN" sz="2400" b="1" kern="0">
                <a:solidFill>
                  <a:srgbClr val="B05A92"/>
                </a:solidFill>
                <a:latin typeface="幼圆" panose="02010509060101010101" pitchFamily="49" charset="-122"/>
                <a:ea typeface="幼圆" panose="02010509060101010101" pitchFamily="49" charset="-122"/>
                <a:cs typeface="黑体" panose="02010609060101010101" charset="-122"/>
                <a:sym typeface="+mn-ea"/>
              </a:endParaRPr>
            </a:p>
          </p:txBody>
        </p:sp>
        <p:sp>
          <p:nvSpPr>
            <p:cNvPr id="21" name="圆角矩形 20"/>
            <p:cNvSpPr/>
            <p:nvPr/>
          </p:nvSpPr>
          <p:spPr>
            <a:xfrm>
              <a:off x="4858327" y="2866028"/>
              <a:ext cx="5360166" cy="2958261"/>
            </a:xfrm>
            <a:prstGeom prst="roundRect">
              <a:avLst/>
            </a:prstGeom>
            <a:noFill/>
            <a:ln w="19050">
              <a:solidFill>
                <a:srgbClr val="B05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866325" y="977696"/>
            <a:ext cx="11175199" cy="683264"/>
          </a:xfrm>
          <a:prstGeom prst="rect">
            <a:avLst/>
          </a:prstGeom>
          <a:noFill/>
        </p:spPr>
        <p:txBody>
          <a:bodyPr wrap="square" lIns="91439" tIns="45720" rIns="91439" bIns="45720" rtlCol="0">
            <a:spAutoFit/>
          </a:bodyPr>
          <a:lstStyle/>
          <a:p>
            <a:pPr marL="0" marR="0" lvl="0" indent="0" defTabSz="914400" eaLnBrk="1" fontAlgn="auto" latinLnBrk="0" hangingPunct="1">
              <a:lnSpc>
                <a:spcPct val="120000"/>
              </a:lnSpc>
              <a:spcBef>
                <a:spcPct val="0"/>
              </a:spcBef>
              <a:spcAft>
                <a:spcPct val="0"/>
              </a:spcAft>
              <a:buClrTx/>
              <a:buSzTx/>
              <a:buFontTx/>
              <a:buNone/>
              <a:defRPr/>
            </a:pPr>
            <a:r>
              <a:rPr kumimoji="0" lang="en-US" altLang="zh-CN" sz="3200" b="1" i="0" u="none" strike="noStrike" kern="0" cap="none" spc="301" normalizeH="0" baseline="0" noProof="0">
                <a:ln>
                  <a:noFill/>
                </a:ln>
                <a:solidFill>
                  <a:srgbClr val="B05A92"/>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3200" b="1" i="0" u="none" strike="noStrike" kern="0" cap="none" spc="301" normalizeH="0" baseline="0" noProof="0">
                <a:ln>
                  <a:noFill/>
                </a:ln>
                <a:solidFill>
                  <a:srgbClr val="B05A92"/>
                </a:solidFill>
                <a:effectLst/>
                <a:uLnTx/>
                <a:uFillTx/>
                <a:latin typeface="微软雅黑" panose="020B0503020204020204" pitchFamily="34" charset="-122"/>
                <a:ea typeface="微软雅黑" panose="020B0503020204020204" pitchFamily="34" charset="-122"/>
              </a:rPr>
              <a:t>．新时代开启新征程</a:t>
            </a:r>
            <a:endParaRPr kumimoji="0" lang="zh-CN" altLang="en-US" sz="3200" b="1" i="0" u="none" strike="noStrike" kern="0" cap="none" spc="301" normalizeH="0" baseline="0" noProof="0">
              <a:ln>
                <a:noFill/>
              </a:ln>
              <a:solidFill>
                <a:srgbClr val="B05A92"/>
              </a:solidFill>
              <a:effectLst/>
              <a:uLnTx/>
              <a:uFillTx/>
              <a:latin typeface="微软雅黑" panose="020B0503020204020204" pitchFamily="34" charset="-122"/>
              <a:ea typeface="微软雅黑" panose="020B0503020204020204" pitchFamily="34" charset="-122"/>
            </a:endParaRPr>
          </a:p>
        </p:txBody>
      </p:sp>
      <p:sp>
        <p:nvSpPr>
          <p:cNvPr id="4" name="矩形: 圆角 3"/>
          <p:cNvSpPr/>
          <p:nvPr/>
        </p:nvSpPr>
        <p:spPr>
          <a:xfrm>
            <a:off x="740175" y="1141675"/>
            <a:ext cx="126150" cy="409043"/>
          </a:xfrm>
          <a:prstGeom prst="roundRect">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矩形: 圆角 11"/>
          <p:cNvSpPr/>
          <p:nvPr/>
        </p:nvSpPr>
        <p:spPr>
          <a:xfrm rot="2718769">
            <a:off x="250438" y="222042"/>
            <a:ext cx="246285" cy="239017"/>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0" name="图片 9"/>
          <p:cNvPicPr>
            <a:picLocks noChangeAspect="1"/>
          </p:cNvPicPr>
          <p:nvPr/>
        </p:nvPicPr>
        <p:blipFill>
          <a:blip r:embed="rId1"/>
          <a:stretch>
            <a:fillRect/>
          </a:stretch>
        </p:blipFill>
        <p:spPr>
          <a:xfrm>
            <a:off x="10113732" y="-29685"/>
            <a:ext cx="2190750" cy="571500"/>
          </a:xfrm>
          <a:prstGeom prst="rect">
            <a:avLst/>
          </a:prstGeom>
        </p:spPr>
      </p:pic>
      <p:sp>
        <p:nvSpPr>
          <p:cNvPr id="14"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新时代　新征程</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cstate="email"/>
          <a:srcRect/>
          <a:stretch>
            <a:fillRect/>
          </a:stretch>
        </p:blipFill>
        <p:spPr>
          <a:xfrm flipH="1">
            <a:off x="-564500" y="2260818"/>
            <a:ext cx="5135199" cy="3719825"/>
          </a:xfrm>
          <a:prstGeom prst="rect">
            <a:avLst/>
          </a:prstGeom>
        </p:spPr>
      </p:pic>
      <p:grpSp>
        <p:nvGrpSpPr>
          <p:cNvPr id="3" name="组合 2"/>
          <p:cNvGrpSpPr/>
          <p:nvPr/>
        </p:nvGrpSpPr>
        <p:grpSpPr>
          <a:xfrm>
            <a:off x="4363405" y="2323943"/>
            <a:ext cx="7056656" cy="3609443"/>
            <a:chOff x="4858327" y="2672906"/>
            <a:chExt cx="5784146" cy="3609443"/>
          </a:xfrm>
        </p:grpSpPr>
        <p:sp>
          <p:nvSpPr>
            <p:cNvPr id="9" name="文本框 8"/>
            <p:cNvSpPr txBox="1"/>
            <p:nvPr/>
          </p:nvSpPr>
          <p:spPr>
            <a:xfrm>
              <a:off x="5042137" y="2711402"/>
              <a:ext cx="5398447" cy="3416320"/>
            </a:xfrm>
            <a:prstGeom prst="rect">
              <a:avLst/>
            </a:prstGeom>
            <a:noFill/>
          </p:spPr>
          <p:txBody>
            <a:bodyPr wrap="square" lIns="91439" tIns="45720" rIns="91439" bIns="45720" rtlCol="0">
              <a:spAutoFit/>
            </a:bodyPr>
            <a:lstStyle/>
            <a:p>
              <a:pPr lvl="0">
                <a:lnSpc>
                  <a:spcPct val="150000"/>
                </a:lnSpc>
                <a:defRPr/>
              </a:pPr>
              <a:r>
                <a:rPr kumimoji="1" lang="zh-CN" altLang="en-US" sz="2400" b="0" i="0" u="none" strike="noStrike" kern="0" cap="none" spc="0"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rPr>
                <a:t>　　</a:t>
              </a:r>
              <a:r>
                <a:rPr kumimoji="1" lang="zh-CN" altLang="en-US" sz="2400" kern="0" dirty="0">
                  <a:solidFill>
                    <a:sysClr val="windowText" lastClr="000000"/>
                  </a:solidFill>
                  <a:latin typeface="幼圆" panose="02010509060101010101" pitchFamily="49" charset="-122"/>
                  <a:ea typeface="幼圆" panose="02010509060101010101" pitchFamily="49" charset="-122"/>
                  <a:cs typeface="黑体" panose="02010609060101010101" charset="-122"/>
                  <a:sym typeface="+mn-ea"/>
                </a:rPr>
                <a:t>办好中国的事情，关键在党。在新的伟大征程上，我们党将继续弘扬坚持真理、坚守理想，践行初心、担当使命，不怕牺牲、英勇斗争，对党忠诚、不负人民的伟大建党精神，团结带领全国各族人民，向着第二个百年奋斗目标、向着中华民族伟大复兴的中国梦奋勇前进。</a:t>
              </a:r>
              <a:endParaRPr kumimoji="1" lang="en-US" altLang="zh-CN" sz="2400" b="0" i="0" u="none" strike="noStrike" kern="0" cap="none" spc="0"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endParaRPr>
            </a:p>
          </p:txBody>
        </p:sp>
        <p:sp>
          <p:nvSpPr>
            <p:cNvPr id="15" name="圆角矩形 14"/>
            <p:cNvSpPr/>
            <p:nvPr/>
          </p:nvSpPr>
          <p:spPr>
            <a:xfrm>
              <a:off x="4858327" y="2672906"/>
              <a:ext cx="5784146" cy="3609443"/>
            </a:xfrm>
            <a:prstGeom prst="roundRect">
              <a:avLst/>
            </a:prstGeom>
            <a:noFill/>
            <a:ln w="19050">
              <a:solidFill>
                <a:srgbClr val="B05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4" name="组合 13"/>
          <p:cNvGrpSpPr/>
          <p:nvPr/>
        </p:nvGrpSpPr>
        <p:grpSpPr>
          <a:xfrm>
            <a:off x="4849593" y="1078324"/>
            <a:ext cx="2449666" cy="587704"/>
            <a:chOff x="5333125" y="1615177"/>
            <a:chExt cx="2316298" cy="587704"/>
          </a:xfrm>
        </p:grpSpPr>
        <p:sp>
          <p:nvSpPr>
            <p:cNvPr id="15"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16" name="文本框 15"/>
            <p:cNvSpPr txBox="1"/>
            <p:nvPr/>
          </p:nvSpPr>
          <p:spPr>
            <a:xfrm>
              <a:off x="5405861" y="1615177"/>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探究与分享</a:t>
              </a:r>
              <a:endPar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
        <p:nvSpPr>
          <p:cNvPr id="10"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新时代　新征程</a:t>
            </a:r>
            <a:endPar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grpSp>
        <p:nvGrpSpPr>
          <p:cNvPr id="2" name="组合 1"/>
          <p:cNvGrpSpPr/>
          <p:nvPr/>
        </p:nvGrpSpPr>
        <p:grpSpPr>
          <a:xfrm>
            <a:off x="735496" y="2098115"/>
            <a:ext cx="10883670" cy="2891288"/>
            <a:chOff x="981040" y="2897902"/>
            <a:chExt cx="10883670" cy="2891288"/>
          </a:xfrm>
        </p:grpSpPr>
        <p:sp>
          <p:nvSpPr>
            <p:cNvPr id="12" name="圆角矩形 60"/>
            <p:cNvSpPr/>
            <p:nvPr/>
          </p:nvSpPr>
          <p:spPr>
            <a:xfrm>
              <a:off x="981040" y="2897902"/>
              <a:ext cx="10883670" cy="2891288"/>
            </a:xfrm>
            <a:prstGeom prst="roundRect">
              <a:avLst>
                <a:gd name="adj" fmla="val 8417"/>
              </a:avLst>
            </a:prstGeom>
            <a:ln>
              <a:solidFill>
                <a:srgbClr val="B05A92"/>
              </a:solidFill>
              <a:prstDash val="lgDash"/>
            </a:ln>
          </p:spPr>
          <p:style>
            <a:lnRef idx="1">
              <a:schemeClr val="accent1"/>
            </a:lnRef>
            <a:fillRef idx="0">
              <a:schemeClr val="accent1"/>
            </a:fillRef>
            <a:effectRef idx="0">
              <a:schemeClr val="accent1"/>
            </a:effectRef>
            <a:fontRef idx="minor">
              <a:schemeClr val="tx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文本框 12"/>
            <p:cNvSpPr txBox="1"/>
            <p:nvPr/>
          </p:nvSpPr>
          <p:spPr>
            <a:xfrm>
              <a:off x="1195734" y="3486580"/>
              <a:ext cx="10325396" cy="1713931"/>
            </a:xfrm>
            <a:prstGeom prst="rect">
              <a:avLst/>
            </a:prstGeom>
            <a:noFill/>
          </p:spPr>
          <p:txBody>
            <a:bodyPr wrap="square" lIns="91439" tIns="45720" rIns="91439" bIns="45720" rtlCol="0" anchor="t">
              <a:spAutoFit/>
            </a:bodyPr>
            <a:lstStyle/>
            <a:p>
              <a:pPr lvl="0" algn="just">
                <a:lnSpc>
                  <a:spcPct val="150000"/>
                </a:lnSpc>
                <a:defRPr/>
              </a:pPr>
              <a:r>
                <a:rPr lang="zh-CN" altLang="en-US" sz="26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lang="zh-CN" altLang="en-US" sz="24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今天的我们是未来中国特色社会主义事业的建设者和发展成果的分享者。试着画一条从现在到本世纪中叶的生命线，设想你的人生轨迹，标明关键的时间点和可能发生的重要事件。</a:t>
              </a:r>
              <a:endParaRPr kumimoji="0" lang="zh-CN" altLang="en-US"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grpSp>
      <p:pic>
        <p:nvPicPr>
          <p:cNvPr id="19" name="图片 18"/>
          <p:cNvPicPr>
            <a:picLocks noChangeAspect="1"/>
          </p:cNvPicPr>
          <p:nvPr/>
        </p:nvPicPr>
        <p:blipFill>
          <a:blip r:embed="rId1"/>
          <a:stretch>
            <a:fillRect/>
          </a:stretch>
        </p:blipFill>
        <p:spPr>
          <a:xfrm>
            <a:off x="10113732" y="-29685"/>
            <a:ext cx="2190750" cy="571500"/>
          </a:xfrm>
          <a:prstGeom prst="rect">
            <a:avLst/>
          </a:prstGeom>
        </p:spPr>
      </p:pic>
      <p:sp>
        <p:nvSpPr>
          <p:cNvPr id="17" name="文本框 16"/>
          <p:cNvSpPr txBox="1"/>
          <p:nvPr/>
        </p:nvSpPr>
        <p:spPr>
          <a:xfrm>
            <a:off x="1417042" y="5253041"/>
            <a:ext cx="9520578" cy="1292662"/>
          </a:xfrm>
          <a:prstGeom prst="rect">
            <a:avLst/>
          </a:prstGeom>
          <a:noFill/>
        </p:spPr>
        <p:txBody>
          <a:bodyPr wrap="square" lIns="91439" tIns="45720" rIns="91439" bIns="45720" rtlCol="0" anchor="t">
            <a:spAutoFit/>
          </a:bodyPr>
          <a:lstStyle/>
          <a:p>
            <a:pPr lvl="0" indent="720090">
              <a:lnSpc>
                <a:spcPct val="150000"/>
              </a:lnSpc>
              <a:defRPr/>
            </a:pPr>
            <a:r>
              <a:rPr lang="zh-CN" altLang="en-US" sz="2600" kern="0">
                <a:solidFill>
                  <a:sysClr val="windowText" lastClr="000000"/>
                </a:solidFill>
                <a:latin typeface="幼圆" panose="02010509060101010101" pitchFamily="49" charset="-122"/>
                <a:ea typeface="幼圆" panose="02010509060101010101" pitchFamily="49" charset="-122"/>
                <a:cs typeface="宋体" panose="02010600030101010101" pitchFamily="2" charset="-122"/>
                <a:sym typeface="+mn-ea"/>
              </a:rPr>
              <a:t>想一想：你将如何奉献社会、创造人生价值？国家、社会和你的家庭将因为什么而为你感到骄傲？</a:t>
            </a:r>
            <a:endParaRPr kumimoji="0" lang="en-US" altLang="zh-CN" sz="2600" b="0" i="0" u="none" strike="noStrike" kern="0" cap="none" spc="0" normalizeH="0" baseline="0" noProof="0">
              <a:ln>
                <a:noFill/>
              </a:ln>
              <a:solidFill>
                <a:sysClr val="windowText" lastClr="000000"/>
              </a:solidFill>
              <a:effectLst/>
              <a:uLnTx/>
              <a:uFillTx/>
              <a:latin typeface="幼圆" panose="02010509060101010101" pitchFamily="49" charset="-122"/>
              <a:ea typeface="幼圆" panose="02010509060101010101" pitchFamily="49" charset="-122"/>
              <a:cs typeface="宋体" panose="02010600030101010101" pitchFamily="2" charset="-122"/>
              <a:sym typeface="+mn-ea"/>
            </a:endParaRPr>
          </a:p>
        </p:txBody>
      </p:sp>
      <p:pic>
        <p:nvPicPr>
          <p:cNvPr id="18" name="图片 17"/>
          <p:cNvPicPr>
            <a:picLocks noChangeAspect="1"/>
          </p:cNvPicPr>
          <p:nvPr/>
        </p:nvPicPr>
        <p:blipFill>
          <a:blip r:embed="rId2" cstate="email">
            <a:clrChange>
              <a:clrFrom>
                <a:srgbClr val="FFFFFF"/>
              </a:clrFrom>
              <a:clrTo>
                <a:srgbClr val="FFFFFF">
                  <a:alpha val="0"/>
                </a:srgbClr>
              </a:clrTo>
            </a:clrChange>
          </a:blip>
          <a:srcRect t="14834" b="16808"/>
          <a:stretch>
            <a:fillRect/>
          </a:stretch>
        </p:blipFill>
        <p:spPr>
          <a:xfrm rot="20838240">
            <a:off x="1439255" y="5112809"/>
            <a:ext cx="792765" cy="96415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866325" y="977696"/>
            <a:ext cx="11175199" cy="683264"/>
          </a:xfrm>
          <a:prstGeom prst="rect">
            <a:avLst/>
          </a:prstGeom>
          <a:noFill/>
        </p:spPr>
        <p:txBody>
          <a:bodyPr wrap="square" lIns="91439" tIns="45720" rIns="91439" bIns="45720" rtlCol="0">
            <a:spAutoFit/>
          </a:bodyPr>
          <a:lstStyle/>
          <a:p>
            <a:pPr marL="0" marR="0" lvl="0" indent="0" defTabSz="914400" eaLnBrk="1" fontAlgn="auto" latinLnBrk="0" hangingPunct="1">
              <a:lnSpc>
                <a:spcPct val="120000"/>
              </a:lnSpc>
              <a:spcBef>
                <a:spcPct val="0"/>
              </a:spcBef>
              <a:spcAft>
                <a:spcPct val="0"/>
              </a:spcAft>
              <a:buClrTx/>
              <a:buSzTx/>
              <a:buFontTx/>
              <a:buNone/>
              <a:defRPr/>
            </a:pPr>
            <a:r>
              <a:rPr kumimoji="0" lang="en-US" altLang="zh-CN" sz="3200" b="1" i="0" u="none" strike="noStrike" kern="0" cap="none" spc="301" normalizeH="0" baseline="0" noProof="0">
                <a:ln>
                  <a:noFill/>
                </a:ln>
                <a:solidFill>
                  <a:srgbClr val="B05A92"/>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3200" b="1" i="0" u="none" strike="noStrike" kern="0" cap="none" spc="301" normalizeH="0" baseline="0" noProof="0">
                <a:ln>
                  <a:noFill/>
                </a:ln>
                <a:solidFill>
                  <a:srgbClr val="B05A92"/>
                </a:solidFill>
                <a:effectLst/>
                <a:uLnTx/>
                <a:uFillTx/>
                <a:latin typeface="微软雅黑" panose="020B0503020204020204" pitchFamily="34" charset="-122"/>
                <a:ea typeface="微软雅黑" panose="020B0503020204020204" pitchFamily="34" charset="-122"/>
              </a:rPr>
              <a:t>．新时代开启新征程</a:t>
            </a:r>
            <a:endParaRPr kumimoji="0" lang="zh-CN" altLang="en-US" sz="3200" b="1" i="0" u="none" strike="noStrike" kern="0" cap="none" spc="301" normalizeH="0" baseline="0" noProof="0">
              <a:ln>
                <a:noFill/>
              </a:ln>
              <a:solidFill>
                <a:srgbClr val="B05A92"/>
              </a:solidFill>
              <a:effectLst/>
              <a:uLnTx/>
              <a:uFillTx/>
              <a:latin typeface="微软雅黑" panose="020B0503020204020204" pitchFamily="34" charset="-122"/>
              <a:ea typeface="微软雅黑" panose="020B0503020204020204" pitchFamily="34" charset="-122"/>
            </a:endParaRPr>
          </a:p>
        </p:txBody>
      </p:sp>
      <p:sp>
        <p:nvSpPr>
          <p:cNvPr id="4" name="矩形: 圆角 3"/>
          <p:cNvSpPr/>
          <p:nvPr/>
        </p:nvSpPr>
        <p:spPr>
          <a:xfrm>
            <a:off x="740175" y="1141675"/>
            <a:ext cx="126150" cy="409043"/>
          </a:xfrm>
          <a:prstGeom prst="roundRect">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矩形: 圆角 11"/>
          <p:cNvSpPr/>
          <p:nvPr/>
        </p:nvSpPr>
        <p:spPr>
          <a:xfrm rot="2718769">
            <a:off x="250438" y="222042"/>
            <a:ext cx="246285" cy="239017"/>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0" name="图片 9"/>
          <p:cNvPicPr>
            <a:picLocks noChangeAspect="1"/>
          </p:cNvPicPr>
          <p:nvPr/>
        </p:nvPicPr>
        <p:blipFill>
          <a:blip r:embed="rId1"/>
          <a:stretch>
            <a:fillRect/>
          </a:stretch>
        </p:blipFill>
        <p:spPr>
          <a:xfrm>
            <a:off x="10113732" y="-29685"/>
            <a:ext cx="2190750" cy="571500"/>
          </a:xfrm>
          <a:prstGeom prst="rect">
            <a:avLst/>
          </a:prstGeom>
        </p:spPr>
      </p:pic>
      <p:sp>
        <p:nvSpPr>
          <p:cNvPr id="14"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新时代　新征程</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cstate="email"/>
          <a:srcRect/>
          <a:stretch>
            <a:fillRect/>
          </a:stretch>
        </p:blipFill>
        <p:spPr>
          <a:xfrm flipH="1">
            <a:off x="-257079" y="2260820"/>
            <a:ext cx="5135199" cy="3719825"/>
          </a:xfrm>
          <a:prstGeom prst="rect">
            <a:avLst/>
          </a:prstGeom>
        </p:spPr>
      </p:pic>
      <p:grpSp>
        <p:nvGrpSpPr>
          <p:cNvPr id="3" name="组合 2"/>
          <p:cNvGrpSpPr/>
          <p:nvPr/>
        </p:nvGrpSpPr>
        <p:grpSpPr>
          <a:xfrm>
            <a:off x="4641702" y="2863526"/>
            <a:ext cx="6052804" cy="2250341"/>
            <a:chOff x="4865743" y="2711402"/>
            <a:chExt cx="4516063" cy="2250341"/>
          </a:xfrm>
        </p:grpSpPr>
        <p:sp>
          <p:nvSpPr>
            <p:cNvPr id="9" name="文本框 8"/>
            <p:cNvSpPr txBox="1"/>
            <p:nvPr/>
          </p:nvSpPr>
          <p:spPr>
            <a:xfrm>
              <a:off x="5061467" y="3002690"/>
              <a:ext cx="4124614" cy="1667764"/>
            </a:xfrm>
            <a:prstGeom prst="rect">
              <a:avLst/>
            </a:prstGeom>
            <a:noFill/>
          </p:spPr>
          <p:txBody>
            <a:bodyPr wrap="square" lIns="91439" tIns="45720" rIns="91439" bIns="45720" rtlCol="0">
              <a:spAutoFit/>
            </a:bodyPr>
            <a:lstStyle/>
            <a:p>
              <a:pPr lvl="0">
                <a:lnSpc>
                  <a:spcPct val="150000"/>
                </a:lnSpc>
                <a:defRPr/>
              </a:pPr>
              <a:r>
                <a:rPr kumimoji="1" lang="zh-CN" altLang="en-US" sz="2400" b="0" i="0" u="none" strike="noStrike" kern="0" cap="none" spc="0"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rPr>
                <a:t>　　</a:t>
              </a:r>
              <a:r>
                <a:rPr kumimoji="1" lang="zh-CN" altLang="en-US" sz="2400" kern="0" dirty="0">
                  <a:solidFill>
                    <a:sysClr val="windowText" lastClr="000000"/>
                  </a:solidFill>
                  <a:latin typeface="幼圆" panose="02010509060101010101" pitchFamily="49" charset="-122"/>
                  <a:ea typeface="幼圆" panose="02010509060101010101" pitchFamily="49" charset="-122"/>
                  <a:cs typeface="黑体" panose="02010609060101010101" charset="-122"/>
                  <a:sym typeface="+mn-ea"/>
                </a:rPr>
                <a:t>中国梦是历史的、现实的，也是未来的。中华民族伟大复兴的中国梦终将在一代代青年的接力奋斗中变为现实。</a:t>
              </a:r>
              <a:endParaRPr kumimoji="1" lang="en-US" altLang="zh-CN" sz="2400" b="0" i="0" u="none" strike="noStrike" kern="0" cap="none" spc="0"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endParaRPr>
            </a:p>
          </p:txBody>
        </p:sp>
        <p:sp>
          <p:nvSpPr>
            <p:cNvPr id="15" name="圆角矩形 14"/>
            <p:cNvSpPr/>
            <p:nvPr/>
          </p:nvSpPr>
          <p:spPr>
            <a:xfrm>
              <a:off x="4865743" y="2711402"/>
              <a:ext cx="4516063" cy="2250341"/>
            </a:xfrm>
            <a:prstGeom prst="roundRect">
              <a:avLst/>
            </a:prstGeom>
            <a:noFill/>
            <a:ln w="19050">
              <a:solidFill>
                <a:srgbClr val="B05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pic>
        <p:nvPicPr>
          <p:cNvPr id="2" name="Picture 2"/>
          <p:cNvPicPr>
            <a:picLocks noChangeAspect="1"/>
          </p:cNvPicPr>
          <p:nvPr/>
        </p:nvPicPr>
        <p:blipFill>
          <a:blip r:embed="rId3"/>
          <a:stretch>
            <a:fillRect/>
          </a:stretch>
        </p:blipFill>
        <p:spPr>
          <a:xfrm flipH="1">
            <a:off x="10680700" y="12585700"/>
            <a:ext cx="0" cy="0"/>
          </a:xfrm>
          <a:prstGeom prst="rect">
            <a:avLst/>
          </a:prstGeom>
          <a:ln>
            <a:noFill/>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76643" y="0"/>
            <a:ext cx="1790700" cy="571500"/>
          </a:xfrm>
          <a:prstGeom prst="rect">
            <a:avLst/>
          </a:prstGeom>
        </p:spPr>
      </p:pic>
      <p:grpSp>
        <p:nvGrpSpPr>
          <p:cNvPr id="16" name="组合 15"/>
          <p:cNvGrpSpPr/>
          <p:nvPr/>
        </p:nvGrpSpPr>
        <p:grpSpPr>
          <a:xfrm rot="20946692">
            <a:off x="1300087" y="2622457"/>
            <a:ext cx="2065096" cy="1615898"/>
            <a:chOff x="1010389" y="2448806"/>
            <a:chExt cx="2692700" cy="2023869"/>
          </a:xfrm>
        </p:grpSpPr>
        <p:sp>
          <p:nvSpPr>
            <p:cNvPr id="17" name="Freeform 22"/>
            <p:cNvSpPr/>
            <p:nvPr/>
          </p:nvSpPr>
          <p:spPr bwMode="auto">
            <a:xfrm>
              <a:off x="1010389" y="2448806"/>
              <a:ext cx="2692700" cy="2023869"/>
            </a:xfrm>
            <a:custGeom>
              <a:avLst/>
              <a:gdLst>
                <a:gd name="T0" fmla="*/ 120 w 2474"/>
                <a:gd name="T1" fmla="*/ 323 h 1668"/>
                <a:gd name="T2" fmla="*/ 1998 w 2474"/>
                <a:gd name="T3" fmla="*/ 0 h 1668"/>
                <a:gd name="T4" fmla="*/ 2474 w 2474"/>
                <a:gd name="T5" fmla="*/ 1077 h 1668"/>
                <a:gd name="T6" fmla="*/ 1706 w 2474"/>
                <a:gd name="T7" fmla="*/ 1460 h 1668"/>
                <a:gd name="T8" fmla="*/ 1809 w 2474"/>
                <a:gd name="T9" fmla="*/ 1668 h 1668"/>
                <a:gd name="T10" fmla="*/ 1356 w 2474"/>
                <a:gd name="T11" fmla="*/ 1565 h 1668"/>
                <a:gd name="T12" fmla="*/ 0 w 2474"/>
                <a:gd name="T13" fmla="*/ 1618 h 1668"/>
                <a:gd name="T14" fmla="*/ 120 w 2474"/>
                <a:gd name="T15" fmla="*/ 323 h 16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4" h="1668">
                  <a:moveTo>
                    <a:pt x="120" y="323"/>
                  </a:moveTo>
                  <a:lnTo>
                    <a:pt x="1998" y="0"/>
                  </a:lnTo>
                  <a:lnTo>
                    <a:pt x="2474" y="1077"/>
                  </a:lnTo>
                  <a:lnTo>
                    <a:pt x="1706" y="1460"/>
                  </a:lnTo>
                  <a:lnTo>
                    <a:pt x="1809" y="1668"/>
                  </a:lnTo>
                  <a:lnTo>
                    <a:pt x="1356" y="1565"/>
                  </a:lnTo>
                  <a:lnTo>
                    <a:pt x="0" y="1618"/>
                  </a:lnTo>
                  <a:lnTo>
                    <a:pt x="120" y="323"/>
                  </a:lnTo>
                  <a:close/>
                </a:path>
              </a:pathLst>
            </a:custGeom>
            <a:solidFill>
              <a:srgbClr val="A9518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8" name="TextBox 3"/>
            <p:cNvSpPr txBox="1"/>
            <p:nvPr/>
          </p:nvSpPr>
          <p:spPr>
            <a:xfrm rot="21060000">
              <a:off x="1320659" y="2764472"/>
              <a:ext cx="2046174" cy="1387735"/>
            </a:xfrm>
            <a:prstGeom prst="rect">
              <a:avLst/>
            </a:prstGeom>
            <a:noFill/>
          </p:spPr>
          <p:txBody>
            <a:bodyPr vert="horz"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10000"/>
                </a:lnSpc>
              </a:pPr>
              <a:r>
                <a:rPr kumimoji="0" lang="zh-CN" altLang="en-US" sz="3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我们</a:t>
              </a:r>
              <a:endParaRPr kumimoji="0" lang="en-US" altLang="zh-CN" sz="3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lvl="0" algn="ctr">
                <a:lnSpc>
                  <a:spcPct val="110000"/>
                </a:lnSpc>
              </a:pPr>
              <a:r>
                <a:rPr kumimoji="0" lang="zh-CN" altLang="en-US" sz="3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的梦想</a:t>
              </a:r>
              <a:endParaRPr kumimoji="0" lang="zh-CN" altLang="en-US" sz="3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18"/>
          <p:cNvGrpSpPr/>
          <p:nvPr/>
        </p:nvGrpSpPr>
        <p:grpSpPr>
          <a:xfrm>
            <a:off x="3736100" y="2249825"/>
            <a:ext cx="2467869" cy="3533833"/>
            <a:chOff x="3795013" y="1050161"/>
            <a:chExt cx="3290494" cy="4711778"/>
          </a:xfrm>
        </p:grpSpPr>
        <p:sp>
          <p:nvSpPr>
            <p:cNvPr id="20" name="任意多边形 28"/>
            <p:cNvSpPr/>
            <p:nvPr/>
          </p:nvSpPr>
          <p:spPr>
            <a:xfrm>
              <a:off x="3795013" y="1323681"/>
              <a:ext cx="524464" cy="3843129"/>
            </a:xfrm>
            <a:custGeom>
              <a:avLst/>
              <a:gdLst/>
              <a:ahLst/>
              <a:cxnLst/>
              <a:rect l="l" t="t" r="r" b="b"/>
              <a:pathLst>
                <a:path w="152698" h="565844">
                  <a:moveTo>
                    <a:pt x="152698" y="0"/>
                  </a:moveTo>
                  <a:lnTo>
                    <a:pt x="152698" y="43457"/>
                  </a:lnTo>
                  <a:cubicBezTo>
                    <a:pt x="118567" y="44251"/>
                    <a:pt x="101501" y="65087"/>
                    <a:pt x="101501" y="105965"/>
                  </a:cubicBezTo>
                  <a:lnTo>
                    <a:pt x="101501" y="197346"/>
                  </a:lnTo>
                  <a:cubicBezTo>
                    <a:pt x="101501" y="243185"/>
                    <a:pt x="85428" y="271363"/>
                    <a:pt x="53281" y="281880"/>
                  </a:cubicBezTo>
                  <a:lnTo>
                    <a:pt x="53281" y="283368"/>
                  </a:lnTo>
                  <a:cubicBezTo>
                    <a:pt x="85428" y="293092"/>
                    <a:pt x="101501" y="321071"/>
                    <a:pt x="101501" y="367307"/>
                  </a:cubicBezTo>
                  <a:lnTo>
                    <a:pt x="101501" y="457200"/>
                  </a:lnTo>
                  <a:cubicBezTo>
                    <a:pt x="101501" y="481806"/>
                    <a:pt x="105519" y="498921"/>
                    <a:pt x="113556" y="508545"/>
                  </a:cubicBezTo>
                  <a:cubicBezTo>
                    <a:pt x="121593" y="518170"/>
                    <a:pt x="134640" y="523081"/>
                    <a:pt x="152698" y="523279"/>
                  </a:cubicBezTo>
                  <a:lnTo>
                    <a:pt x="152698" y="565844"/>
                  </a:lnTo>
                  <a:cubicBezTo>
                    <a:pt x="84237" y="565249"/>
                    <a:pt x="50007" y="531316"/>
                    <a:pt x="50007" y="464046"/>
                  </a:cubicBezTo>
                  <a:lnTo>
                    <a:pt x="50007" y="369986"/>
                  </a:lnTo>
                  <a:cubicBezTo>
                    <a:pt x="50007" y="326925"/>
                    <a:pt x="33338" y="304502"/>
                    <a:pt x="0" y="302716"/>
                  </a:cubicBezTo>
                  <a:lnTo>
                    <a:pt x="0" y="263128"/>
                  </a:lnTo>
                  <a:cubicBezTo>
                    <a:pt x="33338" y="260945"/>
                    <a:pt x="50007" y="238125"/>
                    <a:pt x="50007" y="194667"/>
                  </a:cubicBezTo>
                  <a:lnTo>
                    <a:pt x="50007" y="102989"/>
                  </a:lnTo>
                  <a:cubicBezTo>
                    <a:pt x="50007" y="34925"/>
                    <a:pt x="84237" y="595"/>
                    <a:pt x="152698" y="0"/>
                  </a:cubicBezTo>
                  <a:close/>
                </a:path>
              </a:pathLst>
            </a:custGeom>
            <a:solidFill>
              <a:srgbClr val="B05A92"/>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Calibri" panose="020F0502020204030204"/>
                  <a:ea typeface="+mn-ea"/>
                  <a:cs typeface="+mn-ea"/>
                </a:defRPr>
              </a:lvl1pPr>
              <a:lvl2pPr marL="457200" algn="l" defTabSz="914400" rtl="0" eaLnBrk="1" latinLnBrk="0" hangingPunct="1">
                <a:defRPr sz="1800" kern="1200">
                  <a:solidFill>
                    <a:sysClr val="window" lastClr="FFFFFF"/>
                  </a:solidFill>
                  <a:latin typeface="Calibri" panose="020F0502020204030204"/>
                  <a:ea typeface="+mn-ea"/>
                  <a:cs typeface="+mn-ea"/>
                </a:defRPr>
              </a:lvl2pPr>
              <a:lvl3pPr marL="914400" algn="l" defTabSz="914400" rtl="0" eaLnBrk="1" latinLnBrk="0" hangingPunct="1">
                <a:defRPr sz="1800" kern="1200">
                  <a:solidFill>
                    <a:sysClr val="window" lastClr="FFFFFF"/>
                  </a:solidFill>
                  <a:latin typeface="Calibri" panose="020F0502020204030204"/>
                  <a:ea typeface="+mn-ea"/>
                  <a:cs typeface="+mn-ea"/>
                </a:defRPr>
              </a:lvl3pPr>
              <a:lvl4pPr marL="1371600" algn="l" defTabSz="914400" rtl="0" eaLnBrk="1" latinLnBrk="0" hangingPunct="1">
                <a:defRPr sz="1800" kern="1200">
                  <a:solidFill>
                    <a:sysClr val="window" lastClr="FFFFFF"/>
                  </a:solidFill>
                  <a:latin typeface="Calibri" panose="020F0502020204030204"/>
                  <a:ea typeface="+mn-ea"/>
                  <a:cs typeface="+mn-ea"/>
                </a:defRPr>
              </a:lvl4pPr>
              <a:lvl5pPr marL="1828800" algn="l" defTabSz="914400" rtl="0" eaLnBrk="1" latinLnBrk="0" hangingPunct="1">
                <a:defRPr sz="1800" kern="1200">
                  <a:solidFill>
                    <a:sysClr val="window" lastClr="FFFFFF"/>
                  </a:solidFill>
                  <a:latin typeface="Calibri" panose="020F0502020204030204"/>
                  <a:ea typeface="+mn-ea"/>
                  <a:cs typeface="+mn-ea"/>
                </a:defRPr>
              </a:lvl5pPr>
              <a:lvl6pPr marL="2286000" algn="l" defTabSz="914400" rtl="0" eaLnBrk="1" latinLnBrk="0" hangingPunct="1">
                <a:defRPr sz="1800" kern="1200">
                  <a:solidFill>
                    <a:sysClr val="window" lastClr="FFFFFF"/>
                  </a:solidFill>
                  <a:latin typeface="Calibri" panose="020F0502020204030204"/>
                  <a:ea typeface="+mn-ea"/>
                  <a:cs typeface="+mn-ea"/>
                </a:defRPr>
              </a:lvl6pPr>
              <a:lvl7pPr marL="2743200" algn="l" defTabSz="914400" rtl="0" eaLnBrk="1" latinLnBrk="0" hangingPunct="1">
                <a:defRPr sz="1800" kern="1200">
                  <a:solidFill>
                    <a:sysClr val="window" lastClr="FFFFFF"/>
                  </a:solidFill>
                  <a:latin typeface="Calibri" panose="020F0502020204030204"/>
                  <a:ea typeface="+mn-ea"/>
                  <a:cs typeface="+mn-ea"/>
                </a:defRPr>
              </a:lvl7pPr>
              <a:lvl8pPr marL="3200400" algn="l" defTabSz="914400" rtl="0" eaLnBrk="1" latinLnBrk="0" hangingPunct="1">
                <a:defRPr sz="1800" kern="1200">
                  <a:solidFill>
                    <a:sysClr val="window" lastClr="FFFFFF"/>
                  </a:solidFill>
                  <a:latin typeface="Calibri" panose="020F0502020204030204"/>
                  <a:ea typeface="+mn-ea"/>
                  <a:cs typeface="+mn-ea"/>
                </a:defRPr>
              </a:lvl8pPr>
              <a:lvl9pPr marL="3657600" algn="l" defTabSz="914400" rtl="0" eaLnBrk="1" latinLnBrk="0" hangingPunct="1">
                <a:defRPr sz="1800" kern="1200">
                  <a:solidFill>
                    <a:sysClr val="window" lastClr="FFFFFF"/>
                  </a:solidFill>
                  <a:latin typeface="Calibri" panose="020F0502020204030204"/>
                  <a:ea typeface="+mn-ea"/>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100" b="0" i="0" u="none" strike="noStrike" kern="1200" cap="none" spc="0" normalizeH="0" baseline="0" noProof="0">
                <a:ln>
                  <a:noFill/>
                </a:ln>
                <a:solidFill>
                  <a:srgbClr val="055275"/>
                </a:solidFill>
                <a:effectLst/>
                <a:uLnTx/>
                <a:uFillTx/>
                <a:latin typeface="微软雅黑" panose="020B0503020204020204" pitchFamily="34" charset="-122"/>
                <a:ea typeface="微软雅黑" panose="020B0503020204020204" pitchFamily="34" charset="-122"/>
                <a:cs typeface="+mn-ea"/>
              </a:endParaRPr>
            </a:p>
          </p:txBody>
        </p:sp>
        <p:sp>
          <p:nvSpPr>
            <p:cNvPr id="21" name="TextBox 6"/>
            <p:cNvSpPr txBox="1"/>
            <p:nvPr/>
          </p:nvSpPr>
          <p:spPr>
            <a:xfrm>
              <a:off x="4442936" y="1050161"/>
              <a:ext cx="2642571" cy="697627"/>
            </a:xfrm>
            <a:prstGeom prst="rect">
              <a:avLst/>
            </a:prstGeom>
            <a:noFill/>
          </p:spPr>
          <p:txBody>
            <a:bodyPr wrap="square" rtlCol="0">
              <a:spAutoFit/>
            </a:bodyPr>
            <a:lstStyle>
              <a:defPPr>
                <a:defRPr lang="zh-CN"/>
              </a:defPPr>
              <a:lvl1pPr marL="0" algn="l" defTabSz="914400" rtl="0" eaLnBrk="1" latinLnBrk="0" hangingPunct="1">
                <a:defRPr sz="1800" kern="1200">
                  <a:solidFill>
                    <a:sysClr val="windowText" lastClr="000000"/>
                  </a:solidFill>
                  <a:latin typeface="Calibri" panose="020F0502020204030204"/>
                  <a:ea typeface="+mn-ea"/>
                  <a:cs typeface="+mn-ea"/>
                </a:defRPr>
              </a:lvl1pPr>
              <a:lvl2pPr marL="457200" algn="l" defTabSz="914400" rtl="0" eaLnBrk="1" latinLnBrk="0" hangingPunct="1">
                <a:defRPr sz="1800" kern="1200">
                  <a:solidFill>
                    <a:sysClr val="windowText" lastClr="000000"/>
                  </a:solidFill>
                  <a:latin typeface="Calibri" panose="020F0502020204030204"/>
                  <a:ea typeface="+mn-ea"/>
                  <a:cs typeface="+mn-ea"/>
                </a:defRPr>
              </a:lvl2pPr>
              <a:lvl3pPr marL="914400" algn="l" defTabSz="914400" rtl="0" eaLnBrk="1" latinLnBrk="0" hangingPunct="1">
                <a:defRPr sz="1800" kern="1200">
                  <a:solidFill>
                    <a:sysClr val="windowText" lastClr="000000"/>
                  </a:solidFill>
                  <a:latin typeface="Calibri" panose="020F0502020204030204"/>
                  <a:ea typeface="+mn-ea"/>
                  <a:cs typeface="+mn-ea"/>
                </a:defRPr>
              </a:lvl3pPr>
              <a:lvl4pPr marL="1371600" algn="l" defTabSz="914400" rtl="0" eaLnBrk="1" latinLnBrk="0" hangingPunct="1">
                <a:defRPr sz="1800" kern="1200">
                  <a:solidFill>
                    <a:sysClr val="windowText" lastClr="000000"/>
                  </a:solidFill>
                  <a:latin typeface="Calibri" panose="020F0502020204030204"/>
                  <a:ea typeface="+mn-ea"/>
                  <a:cs typeface="+mn-ea"/>
                </a:defRPr>
              </a:lvl4pPr>
              <a:lvl5pPr marL="1828800" algn="l" defTabSz="914400" rtl="0" eaLnBrk="1" latinLnBrk="0" hangingPunct="1">
                <a:defRPr sz="1800" kern="1200">
                  <a:solidFill>
                    <a:sysClr val="windowText" lastClr="000000"/>
                  </a:solidFill>
                  <a:latin typeface="Calibri" panose="020F0502020204030204"/>
                  <a:ea typeface="+mn-ea"/>
                  <a:cs typeface="+mn-ea"/>
                </a:defRPr>
              </a:lvl5pPr>
              <a:lvl6pPr marL="2286000" algn="l" defTabSz="914400" rtl="0" eaLnBrk="1" latinLnBrk="0" hangingPunct="1">
                <a:defRPr sz="1800" kern="1200">
                  <a:solidFill>
                    <a:sysClr val="windowText" lastClr="000000"/>
                  </a:solidFill>
                  <a:latin typeface="Calibri" panose="020F0502020204030204"/>
                  <a:ea typeface="+mn-ea"/>
                  <a:cs typeface="+mn-ea"/>
                </a:defRPr>
              </a:lvl6pPr>
              <a:lvl7pPr marL="2743200" algn="l" defTabSz="914400" rtl="0" eaLnBrk="1" latinLnBrk="0" hangingPunct="1">
                <a:defRPr sz="1800" kern="1200">
                  <a:solidFill>
                    <a:sysClr val="windowText" lastClr="000000"/>
                  </a:solidFill>
                  <a:latin typeface="Calibri" panose="020F0502020204030204"/>
                  <a:ea typeface="+mn-ea"/>
                  <a:cs typeface="+mn-ea"/>
                </a:defRPr>
              </a:lvl7pPr>
              <a:lvl8pPr marL="3200400" algn="l" defTabSz="914400" rtl="0" eaLnBrk="1" latinLnBrk="0" hangingPunct="1">
                <a:defRPr sz="1800" kern="1200">
                  <a:solidFill>
                    <a:sysClr val="windowText" lastClr="000000"/>
                  </a:solidFill>
                  <a:latin typeface="Calibri" panose="020F0502020204030204"/>
                  <a:ea typeface="+mn-ea"/>
                  <a:cs typeface="+mn-ea"/>
                </a:defRPr>
              </a:lvl8pPr>
              <a:lvl9pPr marL="3657600" algn="l" defTabSz="914400" rtl="0" eaLnBrk="1" latinLnBrk="0" hangingPunct="1">
                <a:defRPr sz="1800" kern="1200">
                  <a:solidFill>
                    <a:sysClr val="windowText" lastClr="000000"/>
                  </a:solidFill>
                  <a:latin typeface="Calibri" panose="020F0502020204030204"/>
                  <a:ea typeface="+mn-ea"/>
                  <a:cs typeface="+mn-ea"/>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ea"/>
                </a:rPr>
                <a:t>民族复兴梦</a:t>
              </a:r>
              <a:endParaRPr kumimoji="0" lang="zh-CN" altLang="en-US" sz="2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ea"/>
              </a:endParaRPr>
            </a:p>
          </p:txBody>
        </p:sp>
        <p:sp>
          <p:nvSpPr>
            <p:cNvPr id="22" name="TextBox 7"/>
            <p:cNvSpPr txBox="1"/>
            <p:nvPr/>
          </p:nvSpPr>
          <p:spPr>
            <a:xfrm>
              <a:off x="4432084" y="4489796"/>
              <a:ext cx="2102629" cy="1272143"/>
            </a:xfrm>
            <a:prstGeom prst="rect">
              <a:avLst/>
            </a:prstGeom>
            <a:noFill/>
          </p:spPr>
          <p:txBody>
            <a:bodyPr wrap="square" rtlCol="0">
              <a:spAutoFit/>
            </a:bodyPr>
            <a:lstStyle>
              <a:defPPr>
                <a:defRPr lang="zh-CN"/>
              </a:defPPr>
              <a:lvl1pPr marL="0" algn="l" defTabSz="914400" rtl="0" eaLnBrk="1" latinLnBrk="0" hangingPunct="1">
                <a:defRPr sz="1800" kern="1200">
                  <a:solidFill>
                    <a:sysClr val="windowText" lastClr="000000"/>
                  </a:solidFill>
                  <a:latin typeface="Calibri" panose="020F0502020204030204"/>
                  <a:ea typeface="+mn-ea"/>
                  <a:cs typeface="+mn-ea"/>
                </a:defRPr>
              </a:lvl1pPr>
              <a:lvl2pPr marL="457200" algn="l" defTabSz="914400" rtl="0" eaLnBrk="1" latinLnBrk="0" hangingPunct="1">
                <a:defRPr sz="1800" kern="1200">
                  <a:solidFill>
                    <a:sysClr val="windowText" lastClr="000000"/>
                  </a:solidFill>
                  <a:latin typeface="Calibri" panose="020F0502020204030204"/>
                  <a:ea typeface="+mn-ea"/>
                  <a:cs typeface="+mn-ea"/>
                </a:defRPr>
              </a:lvl2pPr>
              <a:lvl3pPr marL="914400" algn="l" defTabSz="914400" rtl="0" eaLnBrk="1" latinLnBrk="0" hangingPunct="1">
                <a:defRPr sz="1800" kern="1200">
                  <a:solidFill>
                    <a:sysClr val="windowText" lastClr="000000"/>
                  </a:solidFill>
                  <a:latin typeface="Calibri" panose="020F0502020204030204"/>
                  <a:ea typeface="+mn-ea"/>
                  <a:cs typeface="+mn-ea"/>
                </a:defRPr>
              </a:lvl3pPr>
              <a:lvl4pPr marL="1371600" algn="l" defTabSz="914400" rtl="0" eaLnBrk="1" latinLnBrk="0" hangingPunct="1">
                <a:defRPr sz="1800" kern="1200">
                  <a:solidFill>
                    <a:sysClr val="windowText" lastClr="000000"/>
                  </a:solidFill>
                  <a:latin typeface="Calibri" panose="020F0502020204030204"/>
                  <a:ea typeface="+mn-ea"/>
                  <a:cs typeface="+mn-ea"/>
                </a:defRPr>
              </a:lvl4pPr>
              <a:lvl5pPr marL="1828800" algn="l" defTabSz="914400" rtl="0" eaLnBrk="1" latinLnBrk="0" hangingPunct="1">
                <a:defRPr sz="1800" kern="1200">
                  <a:solidFill>
                    <a:sysClr val="windowText" lastClr="000000"/>
                  </a:solidFill>
                  <a:latin typeface="Calibri" panose="020F0502020204030204"/>
                  <a:ea typeface="+mn-ea"/>
                  <a:cs typeface="+mn-ea"/>
                </a:defRPr>
              </a:lvl5pPr>
              <a:lvl6pPr marL="2286000" algn="l" defTabSz="914400" rtl="0" eaLnBrk="1" latinLnBrk="0" hangingPunct="1">
                <a:defRPr sz="1800" kern="1200">
                  <a:solidFill>
                    <a:sysClr val="windowText" lastClr="000000"/>
                  </a:solidFill>
                  <a:latin typeface="Calibri" panose="020F0502020204030204"/>
                  <a:ea typeface="+mn-ea"/>
                  <a:cs typeface="+mn-ea"/>
                </a:defRPr>
              </a:lvl6pPr>
              <a:lvl7pPr marL="2743200" algn="l" defTabSz="914400" rtl="0" eaLnBrk="1" latinLnBrk="0" hangingPunct="1">
                <a:defRPr sz="1800" kern="1200">
                  <a:solidFill>
                    <a:sysClr val="windowText" lastClr="000000"/>
                  </a:solidFill>
                  <a:latin typeface="Calibri" panose="020F0502020204030204"/>
                  <a:ea typeface="+mn-ea"/>
                  <a:cs typeface="+mn-ea"/>
                </a:defRPr>
              </a:lvl7pPr>
              <a:lvl8pPr marL="3200400" algn="l" defTabSz="914400" rtl="0" eaLnBrk="1" latinLnBrk="0" hangingPunct="1">
                <a:defRPr sz="1800" kern="1200">
                  <a:solidFill>
                    <a:sysClr val="windowText" lastClr="000000"/>
                  </a:solidFill>
                  <a:latin typeface="Calibri" panose="020F0502020204030204"/>
                  <a:ea typeface="+mn-ea"/>
                  <a:cs typeface="+mn-ea"/>
                </a:defRPr>
              </a:lvl8pPr>
              <a:lvl9pPr marL="3657600" algn="l" defTabSz="914400" rtl="0" eaLnBrk="1" latinLnBrk="0" hangingPunct="1">
                <a:defRPr sz="1800" kern="1200">
                  <a:solidFill>
                    <a:sysClr val="windowText" lastClr="000000"/>
                  </a:solidFill>
                  <a:latin typeface="Calibri" panose="020F0502020204030204"/>
                  <a:ea typeface="+mn-ea"/>
                  <a:cs typeface="+mn-ea"/>
                </a:defRPr>
              </a:lvl9pPr>
            </a:lstStyle>
            <a:p>
              <a:pPr lvl="0"/>
              <a:r>
                <a:rPr lang="zh-CN" altLang="en-US" sz="2800">
                  <a:solidFill>
                    <a:schemeClr val="tx1"/>
                  </a:solidFill>
                  <a:latin typeface="微软雅黑" panose="020B0503020204020204" pitchFamily="34" charset="-122"/>
                  <a:ea typeface="微软雅黑" panose="020B0503020204020204" pitchFamily="34" charset="-122"/>
                </a:rPr>
                <a:t>新时代　新征程</a:t>
              </a:r>
              <a:endParaRPr lang="zh-CN" altLang="en-US" sz="2800">
                <a:solidFill>
                  <a:schemeClr val="tx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503020" y="4088383"/>
            <a:ext cx="7255510" cy="2045970"/>
            <a:chOff x="7610" y="1064"/>
            <a:chExt cx="11426" cy="3222"/>
          </a:xfrm>
        </p:grpSpPr>
        <p:sp>
          <p:nvSpPr>
            <p:cNvPr id="29" name="任意多边形 7"/>
            <p:cNvSpPr/>
            <p:nvPr/>
          </p:nvSpPr>
          <p:spPr>
            <a:xfrm>
              <a:off x="7610" y="1351"/>
              <a:ext cx="544" cy="2935"/>
            </a:xfrm>
            <a:custGeom>
              <a:avLst/>
              <a:gdLst/>
              <a:ahLst/>
              <a:cxnLst/>
              <a:rect l="l" t="t" r="r" b="b"/>
              <a:pathLst>
                <a:path w="152698" h="565844">
                  <a:moveTo>
                    <a:pt x="152698" y="0"/>
                  </a:moveTo>
                  <a:lnTo>
                    <a:pt x="152698" y="43457"/>
                  </a:lnTo>
                  <a:cubicBezTo>
                    <a:pt x="118567" y="44251"/>
                    <a:pt x="101501" y="65087"/>
                    <a:pt x="101501" y="105965"/>
                  </a:cubicBezTo>
                  <a:lnTo>
                    <a:pt x="101501" y="197346"/>
                  </a:lnTo>
                  <a:cubicBezTo>
                    <a:pt x="101501" y="243185"/>
                    <a:pt x="85428" y="271363"/>
                    <a:pt x="53281" y="281880"/>
                  </a:cubicBezTo>
                  <a:lnTo>
                    <a:pt x="53281" y="283368"/>
                  </a:lnTo>
                  <a:cubicBezTo>
                    <a:pt x="85428" y="293092"/>
                    <a:pt x="101501" y="321071"/>
                    <a:pt x="101501" y="367307"/>
                  </a:cubicBezTo>
                  <a:lnTo>
                    <a:pt x="101501" y="457200"/>
                  </a:lnTo>
                  <a:cubicBezTo>
                    <a:pt x="101501" y="481806"/>
                    <a:pt x="105519" y="498921"/>
                    <a:pt x="113556" y="508545"/>
                  </a:cubicBezTo>
                  <a:cubicBezTo>
                    <a:pt x="121593" y="518170"/>
                    <a:pt x="134640" y="523081"/>
                    <a:pt x="152698" y="523279"/>
                  </a:cubicBezTo>
                  <a:lnTo>
                    <a:pt x="152698" y="565844"/>
                  </a:lnTo>
                  <a:cubicBezTo>
                    <a:pt x="84237" y="565249"/>
                    <a:pt x="50007" y="531316"/>
                    <a:pt x="50007" y="464046"/>
                  </a:cubicBezTo>
                  <a:lnTo>
                    <a:pt x="50007" y="369986"/>
                  </a:lnTo>
                  <a:cubicBezTo>
                    <a:pt x="50007" y="326925"/>
                    <a:pt x="33338" y="304502"/>
                    <a:pt x="0" y="302716"/>
                  </a:cubicBezTo>
                  <a:lnTo>
                    <a:pt x="0" y="263128"/>
                  </a:lnTo>
                  <a:cubicBezTo>
                    <a:pt x="33338" y="260945"/>
                    <a:pt x="50007" y="238125"/>
                    <a:pt x="50007" y="194667"/>
                  </a:cubicBezTo>
                  <a:lnTo>
                    <a:pt x="50007" y="102989"/>
                  </a:lnTo>
                  <a:cubicBezTo>
                    <a:pt x="50007" y="34925"/>
                    <a:pt x="84237" y="595"/>
                    <a:pt x="152698" y="0"/>
                  </a:cubicBezTo>
                  <a:close/>
                </a:path>
              </a:pathLst>
            </a:custGeom>
            <a:solidFill>
              <a:srgbClr val="E3B5CF"/>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Calibri" panose="020F0502020204030204"/>
                  <a:ea typeface="+mn-ea"/>
                  <a:cs typeface="+mn-ea"/>
                </a:defRPr>
              </a:lvl1pPr>
              <a:lvl2pPr marL="457200" algn="l" defTabSz="914400" rtl="0" eaLnBrk="1" latinLnBrk="0" hangingPunct="1">
                <a:defRPr sz="1800" kern="1200">
                  <a:solidFill>
                    <a:sysClr val="window" lastClr="FFFFFF"/>
                  </a:solidFill>
                  <a:latin typeface="Calibri" panose="020F0502020204030204"/>
                  <a:ea typeface="+mn-ea"/>
                  <a:cs typeface="+mn-ea"/>
                </a:defRPr>
              </a:lvl2pPr>
              <a:lvl3pPr marL="914400" algn="l" defTabSz="914400" rtl="0" eaLnBrk="1" latinLnBrk="0" hangingPunct="1">
                <a:defRPr sz="1800" kern="1200">
                  <a:solidFill>
                    <a:sysClr val="window" lastClr="FFFFFF"/>
                  </a:solidFill>
                  <a:latin typeface="Calibri" panose="020F0502020204030204"/>
                  <a:ea typeface="+mn-ea"/>
                  <a:cs typeface="+mn-ea"/>
                </a:defRPr>
              </a:lvl3pPr>
              <a:lvl4pPr marL="1371600" algn="l" defTabSz="914400" rtl="0" eaLnBrk="1" latinLnBrk="0" hangingPunct="1">
                <a:defRPr sz="1800" kern="1200">
                  <a:solidFill>
                    <a:sysClr val="window" lastClr="FFFFFF"/>
                  </a:solidFill>
                  <a:latin typeface="Calibri" panose="020F0502020204030204"/>
                  <a:ea typeface="+mn-ea"/>
                  <a:cs typeface="+mn-ea"/>
                </a:defRPr>
              </a:lvl4pPr>
              <a:lvl5pPr marL="1828800" algn="l" defTabSz="914400" rtl="0" eaLnBrk="1" latinLnBrk="0" hangingPunct="1">
                <a:defRPr sz="1800" kern="1200">
                  <a:solidFill>
                    <a:sysClr val="window" lastClr="FFFFFF"/>
                  </a:solidFill>
                  <a:latin typeface="Calibri" panose="020F0502020204030204"/>
                  <a:ea typeface="+mn-ea"/>
                  <a:cs typeface="+mn-ea"/>
                </a:defRPr>
              </a:lvl5pPr>
              <a:lvl6pPr marL="2286000" algn="l" defTabSz="914400" rtl="0" eaLnBrk="1" latinLnBrk="0" hangingPunct="1">
                <a:defRPr sz="1800" kern="1200">
                  <a:solidFill>
                    <a:sysClr val="window" lastClr="FFFFFF"/>
                  </a:solidFill>
                  <a:latin typeface="Calibri" panose="020F0502020204030204"/>
                  <a:ea typeface="+mn-ea"/>
                  <a:cs typeface="+mn-ea"/>
                </a:defRPr>
              </a:lvl6pPr>
              <a:lvl7pPr marL="2743200" algn="l" defTabSz="914400" rtl="0" eaLnBrk="1" latinLnBrk="0" hangingPunct="1">
                <a:defRPr sz="1800" kern="1200">
                  <a:solidFill>
                    <a:sysClr val="window" lastClr="FFFFFF"/>
                  </a:solidFill>
                  <a:latin typeface="Calibri" panose="020F0502020204030204"/>
                  <a:ea typeface="+mn-ea"/>
                  <a:cs typeface="+mn-ea"/>
                </a:defRPr>
              </a:lvl7pPr>
              <a:lvl8pPr marL="3200400" algn="l" defTabSz="914400" rtl="0" eaLnBrk="1" latinLnBrk="0" hangingPunct="1">
                <a:defRPr sz="1800" kern="1200">
                  <a:solidFill>
                    <a:sysClr val="window" lastClr="FFFFFF"/>
                  </a:solidFill>
                  <a:latin typeface="Calibri" panose="020F0502020204030204"/>
                  <a:ea typeface="+mn-ea"/>
                  <a:cs typeface="+mn-ea"/>
                </a:defRPr>
              </a:lvl8pPr>
              <a:lvl9pPr marL="3657600" algn="l" defTabSz="914400" rtl="0" eaLnBrk="1" latinLnBrk="0" hangingPunct="1">
                <a:defRPr sz="1800" kern="1200">
                  <a:solidFill>
                    <a:sysClr val="window" lastClr="FFFFFF"/>
                  </a:solidFill>
                  <a:latin typeface="Calibri" panose="020F0502020204030204"/>
                  <a:ea typeface="+mn-ea"/>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600" b="0" i="0" u="none" strike="noStrike" kern="1200" cap="none" spc="0" normalizeH="0" baseline="0" noProof="0">
                <a:ln>
                  <a:noFill/>
                </a:ln>
                <a:solidFill>
                  <a:srgbClr val="055275"/>
                </a:solidFill>
                <a:effectLst/>
                <a:uLnTx/>
                <a:uFillTx/>
                <a:latin typeface="微软雅黑" panose="020B0503020204020204" pitchFamily="34" charset="-122"/>
                <a:ea typeface="微软雅黑" panose="020B0503020204020204" pitchFamily="34" charset="-122"/>
                <a:cs typeface="+mn-ea"/>
              </a:endParaRPr>
            </a:p>
          </p:txBody>
        </p:sp>
        <p:sp>
          <p:nvSpPr>
            <p:cNvPr id="30" name="矩形 29"/>
            <p:cNvSpPr/>
            <p:nvPr/>
          </p:nvSpPr>
          <p:spPr>
            <a:xfrm>
              <a:off x="8245" y="1064"/>
              <a:ext cx="10791" cy="776"/>
            </a:xfrm>
            <a:prstGeom prst="rect">
              <a:avLst/>
            </a:prstGeom>
          </p:spPr>
          <p:txBody>
            <a:bodyPr wrap="square">
              <a:spAutoFit/>
            </a:bodyPr>
            <a:lstStyle>
              <a:defPPr>
                <a:defRPr lang="zh-CN"/>
              </a:defPPr>
              <a:lvl1pPr marL="0" algn="l" defTabSz="914400" rtl="0" eaLnBrk="1" latinLnBrk="0" hangingPunct="1">
                <a:defRPr sz="1800" kern="1200">
                  <a:solidFill>
                    <a:sysClr val="windowText" lastClr="000000"/>
                  </a:solidFill>
                  <a:latin typeface="Calibri" panose="020F0502020204030204"/>
                  <a:ea typeface="+mn-ea"/>
                  <a:cs typeface="+mn-ea"/>
                </a:defRPr>
              </a:lvl1pPr>
              <a:lvl2pPr marL="457200" algn="l" defTabSz="914400" rtl="0" eaLnBrk="1" latinLnBrk="0" hangingPunct="1">
                <a:defRPr sz="1800" kern="1200">
                  <a:solidFill>
                    <a:sysClr val="windowText" lastClr="000000"/>
                  </a:solidFill>
                  <a:latin typeface="Calibri" panose="020F0502020204030204"/>
                  <a:ea typeface="+mn-ea"/>
                  <a:cs typeface="+mn-ea"/>
                </a:defRPr>
              </a:lvl2pPr>
              <a:lvl3pPr marL="914400" algn="l" defTabSz="914400" rtl="0" eaLnBrk="1" latinLnBrk="0" hangingPunct="1">
                <a:defRPr sz="1800" kern="1200">
                  <a:solidFill>
                    <a:sysClr val="windowText" lastClr="000000"/>
                  </a:solidFill>
                  <a:latin typeface="Calibri" panose="020F0502020204030204"/>
                  <a:ea typeface="+mn-ea"/>
                  <a:cs typeface="+mn-ea"/>
                </a:defRPr>
              </a:lvl3pPr>
              <a:lvl4pPr marL="1371600" algn="l" defTabSz="914400" rtl="0" eaLnBrk="1" latinLnBrk="0" hangingPunct="1">
                <a:defRPr sz="1800" kern="1200">
                  <a:solidFill>
                    <a:sysClr val="windowText" lastClr="000000"/>
                  </a:solidFill>
                  <a:latin typeface="Calibri" panose="020F0502020204030204"/>
                  <a:ea typeface="+mn-ea"/>
                  <a:cs typeface="+mn-ea"/>
                </a:defRPr>
              </a:lvl4pPr>
              <a:lvl5pPr marL="1828800" algn="l" defTabSz="914400" rtl="0" eaLnBrk="1" latinLnBrk="0" hangingPunct="1">
                <a:defRPr sz="1800" kern="1200">
                  <a:solidFill>
                    <a:sysClr val="windowText" lastClr="000000"/>
                  </a:solidFill>
                  <a:latin typeface="Calibri" panose="020F0502020204030204"/>
                  <a:ea typeface="+mn-ea"/>
                  <a:cs typeface="+mn-ea"/>
                </a:defRPr>
              </a:lvl5pPr>
              <a:lvl6pPr marL="2286000" algn="l" defTabSz="914400" rtl="0" eaLnBrk="1" latinLnBrk="0" hangingPunct="1">
                <a:defRPr sz="1800" kern="1200">
                  <a:solidFill>
                    <a:sysClr val="windowText" lastClr="000000"/>
                  </a:solidFill>
                  <a:latin typeface="Calibri" panose="020F0502020204030204"/>
                  <a:ea typeface="+mn-ea"/>
                  <a:cs typeface="+mn-ea"/>
                </a:defRPr>
              </a:lvl6pPr>
              <a:lvl7pPr marL="2743200" algn="l" defTabSz="914400" rtl="0" eaLnBrk="1" latinLnBrk="0" hangingPunct="1">
                <a:defRPr sz="1800" kern="1200">
                  <a:solidFill>
                    <a:sysClr val="windowText" lastClr="000000"/>
                  </a:solidFill>
                  <a:latin typeface="Calibri" panose="020F0502020204030204"/>
                  <a:ea typeface="+mn-ea"/>
                  <a:cs typeface="+mn-ea"/>
                </a:defRPr>
              </a:lvl7pPr>
              <a:lvl8pPr marL="3200400" algn="l" defTabSz="914400" rtl="0" eaLnBrk="1" latinLnBrk="0" hangingPunct="1">
                <a:defRPr sz="1800" kern="1200">
                  <a:solidFill>
                    <a:sysClr val="windowText" lastClr="000000"/>
                  </a:solidFill>
                  <a:latin typeface="Calibri" panose="020F0502020204030204"/>
                  <a:ea typeface="+mn-ea"/>
                  <a:cs typeface="+mn-ea"/>
                </a:defRPr>
              </a:lvl8pPr>
              <a:lvl9pPr marL="3657600" algn="l" defTabSz="914400" rtl="0" eaLnBrk="1" latinLnBrk="0" hangingPunct="1">
                <a:defRPr sz="1800" kern="1200">
                  <a:solidFill>
                    <a:sysClr val="windowText" lastClr="000000"/>
                  </a:solidFill>
                  <a:latin typeface="Calibri" panose="020F0502020204030204"/>
                  <a:ea typeface="+mn-ea"/>
                  <a:cs typeface="+mn-ea"/>
                </a:defRPr>
              </a:lvl9pPr>
            </a:lstStyle>
            <a:p>
              <a:pPr lvl="0"/>
              <a:r>
                <a:rPr lang="zh-CN" altLang="en-US" sz="2600">
                  <a:solidFill>
                    <a:schemeClr val="tx1"/>
                  </a:solidFill>
                  <a:latin typeface="微软雅黑" panose="020B0503020204020204" pitchFamily="34" charset="-122"/>
                  <a:ea typeface="微软雅黑" panose="020B0503020204020204" pitchFamily="34" charset="-122"/>
                </a:rPr>
                <a:t>中国特色社会主义进入新时代</a:t>
              </a:r>
              <a:endParaRPr lang="zh-CN" altLang="en-US" sz="2600">
                <a:solidFill>
                  <a:schemeClr val="tx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245" y="2287"/>
              <a:ext cx="9888" cy="776"/>
            </a:xfrm>
            <a:prstGeom prst="rect">
              <a:avLst/>
            </a:prstGeom>
            <a:noFill/>
          </p:spPr>
          <p:txBody>
            <a:bodyPr wrap="square" rtlCol="0" anchor="t">
              <a:spAutoFit/>
            </a:bodyPr>
            <a:lstStyle/>
            <a:p>
              <a:pPr lvl="0"/>
              <a:r>
                <a:rPr lang="zh-CN" altLang="en-US" sz="2600" kern="0">
                  <a:solidFill>
                    <a:sysClr val="windowText" lastClr="000000"/>
                  </a:solidFill>
                  <a:latin typeface="微软雅黑" panose="020B0503020204020204" pitchFamily="34" charset="-122"/>
                  <a:ea typeface="微软雅黑" panose="020B0503020204020204" pitchFamily="34" charset="-122"/>
                  <a:cs typeface="+mn-ea"/>
                  <a:sym typeface="+mn-ea"/>
                </a:rPr>
                <a:t>新时代催生新理论</a:t>
              </a:r>
              <a:r>
                <a:rPr lang="zh-CN" altLang="en-US" sz="2600" kern="0">
                  <a:solidFill>
                    <a:sysClr val="windowText" lastClr="000000"/>
                  </a:solidFill>
                  <a:latin typeface="宋体" panose="02010600030101010101" pitchFamily="2" charset="-122"/>
                  <a:ea typeface="宋体" panose="02010600030101010101" pitchFamily="2" charset="-122"/>
                  <a:cs typeface="Times New Roman" panose="02020603050405020304" pitchFamily="18" charset="0"/>
                  <a:sym typeface="+mn-ea"/>
                </a:rPr>
                <a:t>，</a:t>
              </a:r>
              <a:r>
                <a:rPr lang="zh-CN" altLang="en-US" sz="2600" kern="0">
                  <a:solidFill>
                    <a:sysClr val="windowText" lastClr="000000"/>
                  </a:solidFill>
                  <a:latin typeface="微软雅黑" panose="020B0503020204020204" pitchFamily="34" charset="-122"/>
                  <a:ea typeface="微软雅黑" panose="020B0503020204020204" pitchFamily="34" charset="-122"/>
                  <a:cs typeface="+mn-ea"/>
                  <a:sym typeface="+mn-ea"/>
                </a:rPr>
                <a:t>新理论指引新征程</a:t>
              </a:r>
              <a:endParaRPr lang="zh-CN" altLang="en-US" sz="2600" kern="0">
                <a:solidFill>
                  <a:sysClr val="windowText" lastClr="000000"/>
                </a:solidFill>
                <a:latin typeface="微软雅黑" panose="020B0503020204020204" pitchFamily="34" charset="-122"/>
                <a:ea typeface="微软雅黑" panose="020B0503020204020204" pitchFamily="34" charset="-122"/>
                <a:cs typeface="+mn-ea"/>
                <a:sym typeface="+mn-ea"/>
              </a:endParaRPr>
            </a:p>
          </p:txBody>
        </p:sp>
        <p:sp>
          <p:nvSpPr>
            <p:cNvPr id="35" name="文本框 34"/>
            <p:cNvSpPr txBox="1"/>
            <p:nvPr/>
          </p:nvSpPr>
          <p:spPr>
            <a:xfrm>
              <a:off x="8287" y="3510"/>
              <a:ext cx="8912" cy="776"/>
            </a:xfrm>
            <a:prstGeom prst="rect">
              <a:avLst/>
            </a:prstGeom>
            <a:noFill/>
          </p:spPr>
          <p:txBody>
            <a:bodyPr wrap="square" rtlCol="0" anchor="t">
              <a:spAutoFit/>
            </a:bodyPr>
            <a:lstStyle/>
            <a:p>
              <a:pPr lvl="0"/>
              <a:r>
                <a:rPr lang="zh-CN" altLang="en-US" sz="2600" kern="0">
                  <a:solidFill>
                    <a:sysClr val="windowText" lastClr="000000"/>
                  </a:solidFill>
                  <a:latin typeface="微软雅黑" panose="020B0503020204020204" pitchFamily="34" charset="-122"/>
                  <a:ea typeface="微软雅黑" panose="020B0503020204020204" pitchFamily="34" charset="-122"/>
                  <a:cs typeface="+mn-ea"/>
                  <a:sym typeface="+mn-ea"/>
                </a:rPr>
                <a:t>新时代开启新征程</a:t>
              </a:r>
              <a:endParaRPr lang="zh-CN" altLang="en-US" sz="2600" kern="0">
                <a:solidFill>
                  <a:sysClr val="windowText" lastClr="000000"/>
                </a:solidFill>
                <a:latin typeface="微软雅黑" panose="020B0503020204020204" pitchFamily="34" charset="-122"/>
                <a:ea typeface="微软雅黑" panose="020B0503020204020204" pitchFamily="34" charset="-122"/>
                <a:cs typeface="+mn-ea"/>
                <a:sym typeface="+mn-ea"/>
              </a:endParaRPr>
            </a:p>
          </p:txBody>
        </p:sp>
      </p:grpSp>
      <p:grpSp>
        <p:nvGrpSpPr>
          <p:cNvPr id="2" name="组合 1"/>
          <p:cNvGrpSpPr/>
          <p:nvPr/>
        </p:nvGrpSpPr>
        <p:grpSpPr>
          <a:xfrm>
            <a:off x="6203969" y="1483658"/>
            <a:ext cx="3791247" cy="2055553"/>
            <a:chOff x="4708300" y="884038"/>
            <a:chExt cx="3832548" cy="2055553"/>
          </a:xfrm>
        </p:grpSpPr>
        <p:grpSp>
          <p:nvGrpSpPr>
            <p:cNvPr id="5" name="组合 4"/>
            <p:cNvGrpSpPr/>
            <p:nvPr/>
          </p:nvGrpSpPr>
          <p:grpSpPr>
            <a:xfrm>
              <a:off x="4708300" y="884038"/>
              <a:ext cx="3529330" cy="1958340"/>
              <a:chOff x="7753" y="-87"/>
              <a:chExt cx="5558" cy="3084"/>
            </a:xfrm>
          </p:grpSpPr>
          <p:sp>
            <p:nvSpPr>
              <p:cNvPr id="31" name="任意多边形 7"/>
              <p:cNvSpPr/>
              <p:nvPr/>
            </p:nvSpPr>
            <p:spPr>
              <a:xfrm>
                <a:off x="7753" y="213"/>
                <a:ext cx="585" cy="2784"/>
              </a:xfrm>
              <a:custGeom>
                <a:avLst/>
                <a:gdLst/>
                <a:ahLst/>
                <a:cxnLst/>
                <a:rect l="l" t="t" r="r" b="b"/>
                <a:pathLst>
                  <a:path w="152698" h="565844">
                    <a:moveTo>
                      <a:pt x="152698" y="0"/>
                    </a:moveTo>
                    <a:lnTo>
                      <a:pt x="152698" y="43457"/>
                    </a:lnTo>
                    <a:cubicBezTo>
                      <a:pt x="118567" y="44251"/>
                      <a:pt x="101501" y="65087"/>
                      <a:pt x="101501" y="105965"/>
                    </a:cubicBezTo>
                    <a:lnTo>
                      <a:pt x="101501" y="197346"/>
                    </a:lnTo>
                    <a:cubicBezTo>
                      <a:pt x="101501" y="243185"/>
                      <a:pt x="85428" y="271363"/>
                      <a:pt x="53281" y="281880"/>
                    </a:cubicBezTo>
                    <a:lnTo>
                      <a:pt x="53281" y="283368"/>
                    </a:lnTo>
                    <a:cubicBezTo>
                      <a:pt x="85428" y="293092"/>
                      <a:pt x="101501" y="321071"/>
                      <a:pt x="101501" y="367307"/>
                    </a:cubicBezTo>
                    <a:lnTo>
                      <a:pt x="101501" y="457200"/>
                    </a:lnTo>
                    <a:cubicBezTo>
                      <a:pt x="101501" y="481806"/>
                      <a:pt x="105519" y="498921"/>
                      <a:pt x="113556" y="508545"/>
                    </a:cubicBezTo>
                    <a:cubicBezTo>
                      <a:pt x="121593" y="518170"/>
                      <a:pt x="134640" y="523081"/>
                      <a:pt x="152698" y="523279"/>
                    </a:cubicBezTo>
                    <a:lnTo>
                      <a:pt x="152698" y="565844"/>
                    </a:lnTo>
                    <a:cubicBezTo>
                      <a:pt x="84237" y="565249"/>
                      <a:pt x="50007" y="531316"/>
                      <a:pt x="50007" y="464046"/>
                    </a:cubicBezTo>
                    <a:lnTo>
                      <a:pt x="50007" y="369986"/>
                    </a:lnTo>
                    <a:cubicBezTo>
                      <a:pt x="50007" y="326925"/>
                      <a:pt x="33338" y="304502"/>
                      <a:pt x="0" y="302716"/>
                    </a:cubicBezTo>
                    <a:lnTo>
                      <a:pt x="0" y="263128"/>
                    </a:lnTo>
                    <a:cubicBezTo>
                      <a:pt x="33338" y="260945"/>
                      <a:pt x="50007" y="238125"/>
                      <a:pt x="50007" y="194667"/>
                    </a:cubicBezTo>
                    <a:lnTo>
                      <a:pt x="50007" y="102989"/>
                    </a:lnTo>
                    <a:cubicBezTo>
                      <a:pt x="50007" y="34925"/>
                      <a:pt x="84237" y="595"/>
                      <a:pt x="152698" y="0"/>
                    </a:cubicBezTo>
                    <a:close/>
                  </a:path>
                </a:pathLst>
              </a:custGeom>
              <a:solidFill>
                <a:srgbClr val="E3B5CF"/>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Calibri" panose="020F0502020204030204"/>
                    <a:ea typeface="+mn-ea"/>
                    <a:cs typeface="+mn-ea"/>
                  </a:defRPr>
                </a:lvl1pPr>
                <a:lvl2pPr marL="457200" algn="l" defTabSz="914400" rtl="0" eaLnBrk="1" latinLnBrk="0" hangingPunct="1">
                  <a:defRPr sz="1800" kern="1200">
                    <a:solidFill>
                      <a:sysClr val="window" lastClr="FFFFFF"/>
                    </a:solidFill>
                    <a:latin typeface="Calibri" panose="020F0502020204030204"/>
                    <a:ea typeface="+mn-ea"/>
                    <a:cs typeface="+mn-ea"/>
                  </a:defRPr>
                </a:lvl2pPr>
                <a:lvl3pPr marL="914400" algn="l" defTabSz="914400" rtl="0" eaLnBrk="1" latinLnBrk="0" hangingPunct="1">
                  <a:defRPr sz="1800" kern="1200">
                    <a:solidFill>
                      <a:sysClr val="window" lastClr="FFFFFF"/>
                    </a:solidFill>
                    <a:latin typeface="Calibri" panose="020F0502020204030204"/>
                    <a:ea typeface="+mn-ea"/>
                    <a:cs typeface="+mn-ea"/>
                  </a:defRPr>
                </a:lvl3pPr>
                <a:lvl4pPr marL="1371600" algn="l" defTabSz="914400" rtl="0" eaLnBrk="1" latinLnBrk="0" hangingPunct="1">
                  <a:defRPr sz="1800" kern="1200">
                    <a:solidFill>
                      <a:sysClr val="window" lastClr="FFFFFF"/>
                    </a:solidFill>
                    <a:latin typeface="Calibri" panose="020F0502020204030204"/>
                    <a:ea typeface="+mn-ea"/>
                    <a:cs typeface="+mn-ea"/>
                  </a:defRPr>
                </a:lvl4pPr>
                <a:lvl5pPr marL="1828800" algn="l" defTabSz="914400" rtl="0" eaLnBrk="1" latinLnBrk="0" hangingPunct="1">
                  <a:defRPr sz="1800" kern="1200">
                    <a:solidFill>
                      <a:sysClr val="window" lastClr="FFFFFF"/>
                    </a:solidFill>
                    <a:latin typeface="Calibri" panose="020F0502020204030204"/>
                    <a:ea typeface="+mn-ea"/>
                    <a:cs typeface="+mn-ea"/>
                  </a:defRPr>
                </a:lvl5pPr>
                <a:lvl6pPr marL="2286000" algn="l" defTabSz="914400" rtl="0" eaLnBrk="1" latinLnBrk="0" hangingPunct="1">
                  <a:defRPr sz="1800" kern="1200">
                    <a:solidFill>
                      <a:sysClr val="window" lastClr="FFFFFF"/>
                    </a:solidFill>
                    <a:latin typeface="Calibri" panose="020F0502020204030204"/>
                    <a:ea typeface="+mn-ea"/>
                    <a:cs typeface="+mn-ea"/>
                  </a:defRPr>
                </a:lvl6pPr>
                <a:lvl7pPr marL="2743200" algn="l" defTabSz="914400" rtl="0" eaLnBrk="1" latinLnBrk="0" hangingPunct="1">
                  <a:defRPr sz="1800" kern="1200">
                    <a:solidFill>
                      <a:sysClr val="window" lastClr="FFFFFF"/>
                    </a:solidFill>
                    <a:latin typeface="Calibri" panose="020F0502020204030204"/>
                    <a:ea typeface="+mn-ea"/>
                    <a:cs typeface="+mn-ea"/>
                  </a:defRPr>
                </a:lvl7pPr>
                <a:lvl8pPr marL="3200400" algn="l" defTabSz="914400" rtl="0" eaLnBrk="1" latinLnBrk="0" hangingPunct="1">
                  <a:defRPr sz="1800" kern="1200">
                    <a:solidFill>
                      <a:sysClr val="window" lastClr="FFFFFF"/>
                    </a:solidFill>
                    <a:latin typeface="Calibri" panose="020F0502020204030204"/>
                    <a:ea typeface="+mn-ea"/>
                    <a:cs typeface="+mn-ea"/>
                  </a:defRPr>
                </a:lvl8pPr>
                <a:lvl9pPr marL="3657600" algn="l" defTabSz="914400" rtl="0" eaLnBrk="1" latinLnBrk="0" hangingPunct="1">
                  <a:defRPr sz="1800" kern="1200">
                    <a:solidFill>
                      <a:sysClr val="window" lastClr="FFFFFF"/>
                    </a:solidFill>
                    <a:latin typeface="Calibri" panose="020F0502020204030204"/>
                    <a:ea typeface="+mn-ea"/>
                    <a:cs typeface="+mn-ea"/>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600" b="0" i="0" u="none" strike="noStrike" kern="1200" cap="none" spc="0" normalizeH="0" baseline="0" noProof="0">
                  <a:ln>
                    <a:noFill/>
                  </a:ln>
                  <a:solidFill>
                    <a:srgbClr val="055275"/>
                  </a:solidFill>
                  <a:effectLst/>
                  <a:uLnTx/>
                  <a:uFillTx/>
                  <a:latin typeface="微软雅黑" panose="020B0503020204020204" pitchFamily="34" charset="-122"/>
                  <a:ea typeface="微软雅黑" panose="020B0503020204020204" pitchFamily="34" charset="-122"/>
                  <a:cs typeface="+mn-ea"/>
                </a:endParaRPr>
              </a:p>
            </p:txBody>
          </p:sp>
          <p:sp>
            <p:nvSpPr>
              <p:cNvPr id="32" name="矩形 31"/>
              <p:cNvSpPr/>
              <p:nvPr/>
            </p:nvSpPr>
            <p:spPr>
              <a:xfrm>
                <a:off x="8369" y="-87"/>
                <a:ext cx="3294" cy="776"/>
              </a:xfrm>
              <a:prstGeom prst="rect">
                <a:avLst/>
              </a:prstGeom>
            </p:spPr>
            <p:txBody>
              <a:bodyPr wrap="square">
                <a:spAutoFit/>
              </a:bodyPr>
              <a:lstStyle>
                <a:defPPr>
                  <a:defRPr lang="zh-CN"/>
                </a:defPPr>
                <a:lvl1pPr marL="0" algn="l" defTabSz="914400" rtl="0" eaLnBrk="1" latinLnBrk="0" hangingPunct="1">
                  <a:defRPr sz="1800" kern="1200">
                    <a:solidFill>
                      <a:sysClr val="windowText" lastClr="000000"/>
                    </a:solidFill>
                    <a:latin typeface="Calibri" panose="020F0502020204030204"/>
                    <a:ea typeface="+mn-ea"/>
                    <a:cs typeface="+mn-ea"/>
                  </a:defRPr>
                </a:lvl1pPr>
                <a:lvl2pPr marL="457200" algn="l" defTabSz="914400" rtl="0" eaLnBrk="1" latinLnBrk="0" hangingPunct="1">
                  <a:defRPr sz="1800" kern="1200">
                    <a:solidFill>
                      <a:sysClr val="windowText" lastClr="000000"/>
                    </a:solidFill>
                    <a:latin typeface="Calibri" panose="020F0502020204030204"/>
                    <a:ea typeface="+mn-ea"/>
                    <a:cs typeface="+mn-ea"/>
                  </a:defRPr>
                </a:lvl2pPr>
                <a:lvl3pPr marL="914400" algn="l" defTabSz="914400" rtl="0" eaLnBrk="1" latinLnBrk="0" hangingPunct="1">
                  <a:defRPr sz="1800" kern="1200">
                    <a:solidFill>
                      <a:sysClr val="windowText" lastClr="000000"/>
                    </a:solidFill>
                    <a:latin typeface="Calibri" panose="020F0502020204030204"/>
                    <a:ea typeface="+mn-ea"/>
                    <a:cs typeface="+mn-ea"/>
                  </a:defRPr>
                </a:lvl3pPr>
                <a:lvl4pPr marL="1371600" algn="l" defTabSz="914400" rtl="0" eaLnBrk="1" latinLnBrk="0" hangingPunct="1">
                  <a:defRPr sz="1800" kern="1200">
                    <a:solidFill>
                      <a:sysClr val="windowText" lastClr="000000"/>
                    </a:solidFill>
                    <a:latin typeface="Calibri" panose="020F0502020204030204"/>
                    <a:ea typeface="+mn-ea"/>
                    <a:cs typeface="+mn-ea"/>
                  </a:defRPr>
                </a:lvl4pPr>
                <a:lvl5pPr marL="1828800" algn="l" defTabSz="914400" rtl="0" eaLnBrk="1" latinLnBrk="0" hangingPunct="1">
                  <a:defRPr sz="1800" kern="1200">
                    <a:solidFill>
                      <a:sysClr val="windowText" lastClr="000000"/>
                    </a:solidFill>
                    <a:latin typeface="Calibri" panose="020F0502020204030204"/>
                    <a:ea typeface="+mn-ea"/>
                    <a:cs typeface="+mn-ea"/>
                  </a:defRPr>
                </a:lvl5pPr>
                <a:lvl6pPr marL="2286000" algn="l" defTabSz="914400" rtl="0" eaLnBrk="1" latinLnBrk="0" hangingPunct="1">
                  <a:defRPr sz="1800" kern="1200">
                    <a:solidFill>
                      <a:sysClr val="windowText" lastClr="000000"/>
                    </a:solidFill>
                    <a:latin typeface="Calibri" panose="020F0502020204030204"/>
                    <a:ea typeface="+mn-ea"/>
                    <a:cs typeface="+mn-ea"/>
                  </a:defRPr>
                </a:lvl6pPr>
                <a:lvl7pPr marL="2743200" algn="l" defTabSz="914400" rtl="0" eaLnBrk="1" latinLnBrk="0" hangingPunct="1">
                  <a:defRPr sz="1800" kern="1200">
                    <a:solidFill>
                      <a:sysClr val="windowText" lastClr="000000"/>
                    </a:solidFill>
                    <a:latin typeface="Calibri" panose="020F0502020204030204"/>
                    <a:ea typeface="+mn-ea"/>
                    <a:cs typeface="+mn-ea"/>
                  </a:defRPr>
                </a:lvl7pPr>
                <a:lvl8pPr marL="3200400" algn="l" defTabSz="914400" rtl="0" eaLnBrk="1" latinLnBrk="0" hangingPunct="1">
                  <a:defRPr sz="1800" kern="1200">
                    <a:solidFill>
                      <a:sysClr val="windowText" lastClr="000000"/>
                    </a:solidFill>
                    <a:latin typeface="Calibri" panose="020F0502020204030204"/>
                    <a:ea typeface="+mn-ea"/>
                    <a:cs typeface="+mn-ea"/>
                  </a:defRPr>
                </a:lvl8pPr>
                <a:lvl9pPr marL="3657600" algn="l" defTabSz="914400" rtl="0" eaLnBrk="1" latinLnBrk="0" hangingPunct="1">
                  <a:defRPr sz="1800" kern="1200">
                    <a:solidFill>
                      <a:sysClr val="windowText" lastClr="000000"/>
                    </a:solidFill>
                    <a:latin typeface="Calibri" panose="020F0502020204030204"/>
                    <a:ea typeface="+mn-ea"/>
                    <a:cs typeface="+mn-ea"/>
                  </a:defRPr>
                </a:lvl9pPr>
              </a:lstStyle>
              <a:p>
                <a:pPr lvl="0"/>
                <a:r>
                  <a:rPr lang="zh-CN" altLang="en-US" sz="2600">
                    <a:solidFill>
                      <a:schemeClr val="tx1"/>
                    </a:solidFill>
                    <a:latin typeface="微软雅黑" panose="020B0503020204020204" pitchFamily="34" charset="-122"/>
                    <a:ea typeface="微软雅黑" panose="020B0503020204020204" pitchFamily="34" charset="-122"/>
                  </a:rPr>
                  <a:t>千年寻梦</a:t>
                </a:r>
                <a:endParaRPr lang="zh-CN" altLang="en-US" sz="2600">
                  <a:solidFill>
                    <a:schemeClr val="tx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8338" y="1168"/>
                <a:ext cx="4973" cy="776"/>
              </a:xfrm>
              <a:prstGeom prst="rect">
                <a:avLst/>
              </a:prstGeom>
              <a:noFill/>
            </p:spPr>
            <p:txBody>
              <a:bodyPr wrap="square" rtlCol="0" anchor="t">
                <a:spAutoFit/>
              </a:bodyPr>
              <a:lstStyle/>
              <a:p>
                <a:pPr lvl="0"/>
                <a:r>
                  <a:rPr lang="zh-CN" altLang="en-US" sz="2600" kern="0">
                    <a:solidFill>
                      <a:sysClr val="windowText" lastClr="000000"/>
                    </a:solidFill>
                    <a:latin typeface="微软雅黑" panose="020B0503020204020204" pitchFamily="34" charset="-122"/>
                    <a:ea typeface="微软雅黑" panose="020B0503020204020204" pitchFamily="34" charset="-122"/>
                    <a:cs typeface="+mn-ea"/>
                    <a:sym typeface="+mn-ea"/>
                  </a:rPr>
                  <a:t>中国梦的实现蓝图</a:t>
                </a:r>
                <a:endParaRPr lang="zh-CN" altLang="en-US" sz="2600" kern="0">
                  <a:solidFill>
                    <a:sysClr val="windowText" lastClr="000000"/>
                  </a:solidFill>
                  <a:latin typeface="微软雅黑" panose="020B0503020204020204" pitchFamily="34" charset="-122"/>
                  <a:ea typeface="微软雅黑" panose="020B0503020204020204" pitchFamily="34" charset="-122"/>
                  <a:cs typeface="+mn-ea"/>
                  <a:sym typeface="+mn-ea"/>
                </a:endParaRPr>
              </a:p>
            </p:txBody>
          </p:sp>
        </p:grpSp>
        <p:sp>
          <p:nvSpPr>
            <p:cNvPr id="24" name="矩形 23"/>
            <p:cNvSpPr/>
            <p:nvPr/>
          </p:nvSpPr>
          <p:spPr>
            <a:xfrm>
              <a:off x="5047391" y="2447148"/>
              <a:ext cx="3493457" cy="492443"/>
            </a:xfrm>
            <a:prstGeom prst="rect">
              <a:avLst/>
            </a:prstGeom>
          </p:spPr>
          <p:txBody>
            <a:bodyPr wrap="square">
              <a:spAutoFit/>
            </a:bodyPr>
            <a:lstStyle>
              <a:defPPr>
                <a:defRPr lang="zh-CN"/>
              </a:defPPr>
              <a:lvl1pPr marL="0" algn="l" defTabSz="914400" rtl="0" eaLnBrk="1" latinLnBrk="0" hangingPunct="1">
                <a:defRPr sz="1800" kern="1200">
                  <a:solidFill>
                    <a:sysClr val="windowText" lastClr="000000"/>
                  </a:solidFill>
                  <a:latin typeface="Calibri" panose="020F0502020204030204"/>
                  <a:ea typeface="+mn-ea"/>
                  <a:cs typeface="+mn-ea"/>
                </a:defRPr>
              </a:lvl1pPr>
              <a:lvl2pPr marL="457200" algn="l" defTabSz="914400" rtl="0" eaLnBrk="1" latinLnBrk="0" hangingPunct="1">
                <a:defRPr sz="1800" kern="1200">
                  <a:solidFill>
                    <a:sysClr val="windowText" lastClr="000000"/>
                  </a:solidFill>
                  <a:latin typeface="Calibri" panose="020F0502020204030204"/>
                  <a:ea typeface="+mn-ea"/>
                  <a:cs typeface="+mn-ea"/>
                </a:defRPr>
              </a:lvl2pPr>
              <a:lvl3pPr marL="914400" algn="l" defTabSz="914400" rtl="0" eaLnBrk="1" latinLnBrk="0" hangingPunct="1">
                <a:defRPr sz="1800" kern="1200">
                  <a:solidFill>
                    <a:sysClr val="windowText" lastClr="000000"/>
                  </a:solidFill>
                  <a:latin typeface="Calibri" panose="020F0502020204030204"/>
                  <a:ea typeface="+mn-ea"/>
                  <a:cs typeface="+mn-ea"/>
                </a:defRPr>
              </a:lvl3pPr>
              <a:lvl4pPr marL="1371600" algn="l" defTabSz="914400" rtl="0" eaLnBrk="1" latinLnBrk="0" hangingPunct="1">
                <a:defRPr sz="1800" kern="1200">
                  <a:solidFill>
                    <a:sysClr val="windowText" lastClr="000000"/>
                  </a:solidFill>
                  <a:latin typeface="Calibri" panose="020F0502020204030204"/>
                  <a:ea typeface="+mn-ea"/>
                  <a:cs typeface="+mn-ea"/>
                </a:defRPr>
              </a:lvl4pPr>
              <a:lvl5pPr marL="1828800" algn="l" defTabSz="914400" rtl="0" eaLnBrk="1" latinLnBrk="0" hangingPunct="1">
                <a:defRPr sz="1800" kern="1200">
                  <a:solidFill>
                    <a:sysClr val="windowText" lastClr="000000"/>
                  </a:solidFill>
                  <a:latin typeface="Calibri" panose="020F0502020204030204"/>
                  <a:ea typeface="+mn-ea"/>
                  <a:cs typeface="+mn-ea"/>
                </a:defRPr>
              </a:lvl5pPr>
              <a:lvl6pPr marL="2286000" algn="l" defTabSz="914400" rtl="0" eaLnBrk="1" latinLnBrk="0" hangingPunct="1">
                <a:defRPr sz="1800" kern="1200">
                  <a:solidFill>
                    <a:sysClr val="windowText" lastClr="000000"/>
                  </a:solidFill>
                  <a:latin typeface="Calibri" panose="020F0502020204030204"/>
                  <a:ea typeface="+mn-ea"/>
                  <a:cs typeface="+mn-ea"/>
                </a:defRPr>
              </a:lvl6pPr>
              <a:lvl7pPr marL="2743200" algn="l" defTabSz="914400" rtl="0" eaLnBrk="1" latinLnBrk="0" hangingPunct="1">
                <a:defRPr sz="1800" kern="1200">
                  <a:solidFill>
                    <a:sysClr val="windowText" lastClr="000000"/>
                  </a:solidFill>
                  <a:latin typeface="Calibri" panose="020F0502020204030204"/>
                  <a:ea typeface="+mn-ea"/>
                  <a:cs typeface="+mn-ea"/>
                </a:defRPr>
              </a:lvl7pPr>
              <a:lvl8pPr marL="3200400" algn="l" defTabSz="914400" rtl="0" eaLnBrk="1" latinLnBrk="0" hangingPunct="1">
                <a:defRPr sz="1800" kern="1200">
                  <a:solidFill>
                    <a:sysClr val="windowText" lastClr="000000"/>
                  </a:solidFill>
                  <a:latin typeface="Calibri" panose="020F0502020204030204"/>
                  <a:ea typeface="+mn-ea"/>
                  <a:cs typeface="+mn-ea"/>
                </a:defRPr>
              </a:lvl8pPr>
              <a:lvl9pPr marL="3657600" algn="l" defTabSz="914400" rtl="0" eaLnBrk="1" latinLnBrk="0" hangingPunct="1">
                <a:defRPr sz="1800" kern="1200">
                  <a:solidFill>
                    <a:sysClr val="windowText" lastClr="000000"/>
                  </a:solidFill>
                  <a:latin typeface="Calibri" panose="020F0502020204030204"/>
                  <a:ea typeface="+mn-ea"/>
                  <a:cs typeface="+mn-ea"/>
                </a:defRPr>
              </a:lvl9pPr>
            </a:lstStyle>
            <a:p>
              <a:pPr lvl="0"/>
              <a:r>
                <a:rPr lang="zh-CN" altLang="en-US" sz="2600">
                  <a:solidFill>
                    <a:schemeClr val="tx1"/>
                  </a:solidFill>
                  <a:latin typeface="微软雅黑" panose="020B0503020204020204" pitchFamily="34" charset="-122"/>
                  <a:ea typeface="微软雅黑" panose="020B0503020204020204" pitchFamily="34" charset="-122"/>
                </a:rPr>
                <a:t>中国梦的价值与内涵</a:t>
              </a:r>
              <a:endParaRPr lang="zh-CN" altLang="en-US" sz="260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855530" y="977696"/>
            <a:ext cx="11175199" cy="632866"/>
          </a:xfrm>
          <a:prstGeom prst="rect">
            <a:avLst/>
          </a:prstGeom>
          <a:noFill/>
        </p:spPr>
        <p:txBody>
          <a:bodyPr wrap="square" lIns="91439" tIns="45720" rIns="91439" bIns="45720" rtlCol="0">
            <a:spAutoFit/>
          </a:bodyPr>
          <a:lstStyle/>
          <a:p>
            <a:pPr lvl="0">
              <a:lnSpc>
                <a:spcPct val="120000"/>
              </a:lnSpc>
              <a:defRPr/>
            </a:pPr>
            <a:r>
              <a:rPr kumimoji="0" lang="en-US" altLang="zh-CN" sz="3200" b="1" i="0" u="none" strike="noStrike" kern="0" cap="none" spc="301" normalizeH="0" baseline="0" noProof="0" dirty="0">
                <a:ln>
                  <a:noFill/>
                </a:ln>
                <a:solidFill>
                  <a:srgbClr val="B05A92"/>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3200" b="1" kern="0" spc="301" dirty="0">
                <a:solidFill>
                  <a:srgbClr val="B05A92"/>
                </a:solidFill>
                <a:latin typeface="微软雅黑" panose="020B0503020204020204" pitchFamily="34" charset="-122"/>
                <a:ea typeface="微软雅黑" panose="020B0503020204020204" pitchFamily="34" charset="-122"/>
              </a:rPr>
              <a:t>．千年寻梦</a:t>
            </a:r>
            <a:endParaRPr kumimoji="0" lang="zh-CN" altLang="en-US" sz="3200" b="1" i="0" u="none" strike="noStrike" kern="0" cap="none" spc="301" normalizeH="0" baseline="0" noProof="0" dirty="0">
              <a:ln>
                <a:noFill/>
              </a:ln>
              <a:solidFill>
                <a:srgbClr val="B05A92"/>
              </a:solidFill>
              <a:effectLst/>
              <a:uLnTx/>
              <a:uFillTx/>
              <a:latin typeface="微软雅黑" panose="020B0503020204020204" pitchFamily="34" charset="-122"/>
              <a:ea typeface="微软雅黑" panose="020B0503020204020204" pitchFamily="34" charset="-122"/>
            </a:endParaRPr>
          </a:p>
        </p:txBody>
      </p:sp>
      <p:sp>
        <p:nvSpPr>
          <p:cNvPr id="4" name="矩形: 圆角 3"/>
          <p:cNvSpPr/>
          <p:nvPr/>
        </p:nvSpPr>
        <p:spPr>
          <a:xfrm>
            <a:off x="740175" y="1141675"/>
            <a:ext cx="126150" cy="409043"/>
          </a:xfrm>
          <a:prstGeom prst="roundRect">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矩形: 圆角 11"/>
          <p:cNvSpPr/>
          <p:nvPr/>
        </p:nvSpPr>
        <p:spPr>
          <a:xfrm rot="2718769">
            <a:off x="250438" y="222042"/>
            <a:ext cx="246285" cy="239017"/>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0" name="图片 9"/>
          <p:cNvPicPr>
            <a:picLocks noChangeAspect="1"/>
          </p:cNvPicPr>
          <p:nvPr/>
        </p:nvPicPr>
        <p:blipFill>
          <a:blip r:embed="rId1"/>
          <a:stretch>
            <a:fillRect/>
          </a:stretch>
        </p:blipFill>
        <p:spPr>
          <a:xfrm>
            <a:off x="10113732" y="-29685"/>
            <a:ext cx="2190750" cy="571500"/>
          </a:xfrm>
          <a:prstGeom prst="rect">
            <a:avLst/>
          </a:prstGeom>
        </p:spPr>
      </p:pic>
      <p:sp>
        <p:nvSpPr>
          <p:cNvPr id="14"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民族复兴梦</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cstate="email"/>
          <a:srcRect/>
          <a:stretch>
            <a:fillRect/>
          </a:stretch>
        </p:blipFill>
        <p:spPr>
          <a:xfrm flipH="1">
            <a:off x="111360" y="2210422"/>
            <a:ext cx="5135199" cy="3719825"/>
          </a:xfrm>
          <a:prstGeom prst="rect">
            <a:avLst/>
          </a:prstGeom>
        </p:spPr>
      </p:pic>
      <p:grpSp>
        <p:nvGrpSpPr>
          <p:cNvPr id="3" name="组合 2"/>
          <p:cNvGrpSpPr/>
          <p:nvPr/>
        </p:nvGrpSpPr>
        <p:grpSpPr>
          <a:xfrm>
            <a:off x="5049205" y="2839681"/>
            <a:ext cx="5406760" cy="2461305"/>
            <a:chOff x="4858327" y="2866028"/>
            <a:chExt cx="5618370" cy="2461305"/>
          </a:xfrm>
        </p:grpSpPr>
        <p:sp>
          <p:nvSpPr>
            <p:cNvPr id="9" name="文本框 8"/>
            <p:cNvSpPr txBox="1"/>
            <p:nvPr/>
          </p:nvSpPr>
          <p:spPr>
            <a:xfrm>
              <a:off x="5163749" y="2942518"/>
              <a:ext cx="5212602" cy="2308324"/>
            </a:xfrm>
            <a:prstGeom prst="rect">
              <a:avLst/>
            </a:prstGeom>
            <a:noFill/>
          </p:spPr>
          <p:txBody>
            <a:bodyPr wrap="square" lIns="91439" tIns="45720" rIns="91439" bIns="45720" rtlCol="0">
              <a:spAutoFit/>
            </a:bodyPr>
            <a:lstStyle/>
            <a:p>
              <a:pPr lvl="0">
                <a:lnSpc>
                  <a:spcPct val="150000"/>
                </a:lnSpc>
                <a:defRPr/>
              </a:pPr>
              <a:r>
                <a:rPr kumimoji="1" lang="zh-CN" altLang="en-US" sz="2400" b="0" i="0" u="none" strike="noStrike" kern="0" cap="none" spc="0"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cs typeface="黑体" panose="02010609060101010101" charset="-122"/>
                  <a:sym typeface="+mn-ea"/>
                </a:rPr>
                <a:t>　　</a:t>
              </a:r>
              <a:r>
                <a:rPr kumimoji="1" lang="zh-CN" altLang="en-US" sz="2400" kern="0" dirty="0">
                  <a:solidFill>
                    <a:sysClr val="windowText" lastClr="000000"/>
                  </a:solidFill>
                  <a:latin typeface="幼圆" panose="02010509060101010101" pitchFamily="49" charset="-122"/>
                  <a:ea typeface="幼圆" panose="02010509060101010101" pitchFamily="49" charset="-122"/>
                  <a:cs typeface="黑体" panose="02010609060101010101" charset="-122"/>
                  <a:sym typeface="+mn-ea"/>
                </a:rPr>
                <a:t>梦想是对美好生活的向往，有梦就有前行的力量。千百年来，中华民族夙兴夜寐，执着地追求实现小康、过幸福生活的社会梦想。</a:t>
              </a:r>
              <a:endParaRPr kumimoji="0" lang="zh-CN" altLang="en-US" sz="2400" b="0" i="0" u="none" strike="noStrike" kern="0" cap="none" spc="301" normalizeH="0" baseline="0" noProof="0" dirty="0">
                <a:ln>
                  <a:noFill/>
                </a:ln>
                <a:solidFill>
                  <a:sysClr val="windowText" lastClr="000000"/>
                </a:solidFill>
                <a:effectLst/>
                <a:uLnTx/>
                <a:uFillTx/>
                <a:latin typeface="幼圆" panose="02010509060101010101" pitchFamily="49" charset="-122"/>
                <a:ea typeface="幼圆" panose="02010509060101010101" pitchFamily="49" charset="-122"/>
              </a:endParaRPr>
            </a:p>
          </p:txBody>
        </p:sp>
        <p:sp>
          <p:nvSpPr>
            <p:cNvPr id="15" name="圆角矩形 14"/>
            <p:cNvSpPr/>
            <p:nvPr/>
          </p:nvSpPr>
          <p:spPr>
            <a:xfrm>
              <a:off x="4858327" y="2866028"/>
              <a:ext cx="5618370" cy="2461305"/>
            </a:xfrm>
            <a:prstGeom prst="roundRect">
              <a:avLst/>
            </a:prstGeom>
            <a:noFill/>
            <a:ln w="19050">
              <a:solidFill>
                <a:srgbClr val="B05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民族复兴梦</a:t>
            </a:r>
            <a:endPar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sp>
        <p:nvSpPr>
          <p:cNvPr id="12" name="圆角矩形 60"/>
          <p:cNvSpPr/>
          <p:nvPr/>
        </p:nvSpPr>
        <p:spPr>
          <a:xfrm>
            <a:off x="665922" y="1900877"/>
            <a:ext cx="10944341" cy="4500399"/>
          </a:xfrm>
          <a:prstGeom prst="roundRect">
            <a:avLst>
              <a:gd name="adj" fmla="val 8417"/>
            </a:avLst>
          </a:prstGeom>
          <a:ln>
            <a:solidFill>
              <a:srgbClr val="B05A92"/>
            </a:solidFill>
            <a:prstDash val="lgDash"/>
          </a:ln>
        </p:spPr>
        <p:style>
          <a:lnRef idx="1">
            <a:schemeClr val="accent1"/>
          </a:lnRef>
          <a:fillRef idx="0">
            <a:schemeClr val="accent1"/>
          </a:fillRef>
          <a:effectRef idx="0">
            <a:schemeClr val="accent1"/>
          </a:effectRef>
          <a:fontRef idx="minor">
            <a:schemeClr val="tx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9" name="图片 18"/>
          <p:cNvPicPr>
            <a:picLocks noChangeAspect="1"/>
          </p:cNvPicPr>
          <p:nvPr/>
        </p:nvPicPr>
        <p:blipFill>
          <a:blip r:embed="rId1"/>
          <a:stretch>
            <a:fillRect/>
          </a:stretch>
        </p:blipFill>
        <p:spPr>
          <a:xfrm>
            <a:off x="10113732" y="-29685"/>
            <a:ext cx="2190750" cy="571500"/>
          </a:xfrm>
          <a:prstGeom prst="rect">
            <a:avLst/>
          </a:prstGeom>
        </p:spPr>
      </p:pic>
      <p:sp>
        <p:nvSpPr>
          <p:cNvPr id="17" name="文本框 16"/>
          <p:cNvSpPr txBox="1"/>
          <p:nvPr/>
        </p:nvSpPr>
        <p:spPr>
          <a:xfrm>
            <a:off x="773227" y="1900877"/>
            <a:ext cx="10645545" cy="5011949"/>
          </a:xfrm>
          <a:prstGeom prst="rect">
            <a:avLst/>
          </a:prstGeom>
          <a:noFill/>
        </p:spPr>
        <p:txBody>
          <a:bodyPr wrap="square" lIns="91439" tIns="45720" rIns="91439" bIns="45720" rtlCol="0" anchor="t">
            <a:spAutoFit/>
          </a:bodyPr>
          <a:lstStyle/>
          <a:p>
            <a:pPr marL="0" marR="0" lvl="0" indent="608330" algn="just" defTabSz="914400" eaLnBrk="1" fontAlgn="auto" latinLnBrk="0" hangingPunct="1">
              <a:lnSpc>
                <a:spcPct val="150000"/>
              </a:lnSpc>
              <a:spcBef>
                <a:spcPct val="0"/>
              </a:spcBef>
              <a:spcAft>
                <a:spcPct val="0"/>
              </a:spcAft>
              <a:buClrTx/>
              <a:buSzTx/>
              <a:buFontTx/>
              <a:buNone/>
              <a:defRPr/>
            </a:pPr>
            <a:r>
              <a:rPr lang="zh-CN" altLang="en-US" sz="2400" kern="0">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rPr>
              <a:t>鸦片战争以后，中国陷入内忧外患的黑暗境地，国家积贫积弱，社会战乱不已，人民生灵涂炭。为了实现中华民族的伟大复兴，无数仁人志士奋起寻求救国救民、振兴中华的道路。太平天国运动、戊戌变法、义和团运动、辛亥革命，都没有改变中国半殖民地半封建的社会性质和中国人民的悲惨命运。</a:t>
            </a:r>
            <a:endParaRPr lang="en-US" altLang="zh-CN" sz="2400" kern="0">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endParaRPr>
          </a:p>
          <a:p>
            <a:pPr marL="0" marR="0" lvl="0" indent="0" algn="just" defTabSz="914400" eaLnBrk="1" fontAlgn="auto" latinLnBrk="0" hangingPunct="1">
              <a:lnSpc>
                <a:spcPct val="150000"/>
              </a:lnSpc>
              <a:spcBef>
                <a:spcPct val="0"/>
              </a:spcBef>
              <a:spcAft>
                <a:spcPct val="0"/>
              </a:spcAft>
              <a:buClrTx/>
              <a:buSzTx/>
              <a:buFontTx/>
              <a:buNone/>
              <a:defRPr/>
            </a:pPr>
            <a:r>
              <a:rPr lang="zh-CN" altLang="en-US" sz="2400" kern="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kumimoji="0" lang="en-US" altLang="zh-CN" sz="2400" b="0" i="0" u="none" strike="noStrike" kern="0" cap="none" spc="0" normalizeH="0" baseline="0" noProof="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rPr>
              <a:t>1921</a:t>
            </a:r>
            <a:r>
              <a:rPr kumimoji="0" lang="zh-CN" altLang="en-US" sz="2400" b="0" i="0" u="none" strike="noStrike" kern="0" cap="none" spc="0" normalizeH="0" baseline="0" noProof="0">
                <a:ln>
                  <a:noFill/>
                </a:ln>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年，中国共产党应运而生。中国共产党团结带领人民找到了一条以农村包围城市、武装夺取政权的正确革命道路，进行了</a:t>
            </a:r>
            <a:r>
              <a:rPr lang="en-US" altLang="zh-CN" sz="2400" kern="0">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rPr>
              <a:t>28</a:t>
            </a:r>
            <a:r>
              <a:rPr kumimoji="0" lang="zh-CN" altLang="en-US" sz="2400" b="0" i="0" u="none" strike="noStrike" kern="0" cap="none" spc="0" normalizeH="0" baseline="0" noProof="0">
                <a:ln>
                  <a:noFill/>
                </a:ln>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年浴血奋战，打败日本侵略者，推翻了压在中国人民头上的帝国主义、封建主义、官僚资本主义三座大山，完成了新民主主义革命。</a:t>
            </a:r>
            <a:endParaRPr kumimoji="0" lang="zh-CN" altLang="en-US" sz="2400" b="0" i="0" u="none" strike="noStrike" kern="0" cap="none" spc="0" normalizeH="0" baseline="0" noProof="0">
              <a:ln>
                <a:noFill/>
              </a:ln>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marL="0" marR="0" lvl="0" indent="0" algn="just" defTabSz="914400" eaLnBrk="1" fontAlgn="auto" latinLnBrk="0" hangingPunct="1">
              <a:lnSpc>
                <a:spcPct val="150000"/>
              </a:lnSpc>
              <a:spcBef>
                <a:spcPct val="0"/>
              </a:spcBef>
              <a:spcAft>
                <a:spcPct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endParaRPr>
          </a:p>
        </p:txBody>
      </p:sp>
      <p:grpSp>
        <p:nvGrpSpPr>
          <p:cNvPr id="18" name="组合 17"/>
          <p:cNvGrpSpPr/>
          <p:nvPr/>
        </p:nvGrpSpPr>
        <p:grpSpPr>
          <a:xfrm>
            <a:off x="4767310" y="928959"/>
            <a:ext cx="2842382" cy="587704"/>
            <a:chOff x="5333125" y="1615177"/>
            <a:chExt cx="2388369" cy="587704"/>
          </a:xfrm>
        </p:grpSpPr>
        <p:sp>
          <p:nvSpPr>
            <p:cNvPr id="20"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21" name="文本框 20"/>
            <p:cNvSpPr txBox="1"/>
            <p:nvPr/>
          </p:nvSpPr>
          <p:spPr>
            <a:xfrm>
              <a:off x="5477932" y="1618106"/>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探究与分享</a:t>
              </a:r>
              <a:endParaRPr kumimoji="0" lang="en-US" altLang="zh-CN"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民族复兴梦</a:t>
            </a:r>
            <a:endPar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sp>
        <p:nvSpPr>
          <p:cNvPr id="12" name="圆角矩形 60"/>
          <p:cNvSpPr/>
          <p:nvPr/>
        </p:nvSpPr>
        <p:spPr>
          <a:xfrm>
            <a:off x="839685" y="1761729"/>
            <a:ext cx="10671187" cy="4500399"/>
          </a:xfrm>
          <a:prstGeom prst="roundRect">
            <a:avLst>
              <a:gd name="adj" fmla="val 8417"/>
            </a:avLst>
          </a:prstGeom>
          <a:ln>
            <a:solidFill>
              <a:srgbClr val="B05A92"/>
            </a:solidFill>
            <a:prstDash val="lgDash"/>
          </a:ln>
        </p:spPr>
        <p:style>
          <a:lnRef idx="1">
            <a:schemeClr val="accent1"/>
          </a:lnRef>
          <a:fillRef idx="0">
            <a:schemeClr val="accent1"/>
          </a:fillRef>
          <a:effectRef idx="0">
            <a:schemeClr val="accent1"/>
          </a:effectRef>
          <a:fontRef idx="minor">
            <a:schemeClr val="tx1"/>
          </a:fontRef>
        </p:style>
        <p:txBody>
          <a:bodyPr lIns="91439" tIns="45720" rIns="91439" bIns="4572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9" name="图片 18"/>
          <p:cNvPicPr>
            <a:picLocks noChangeAspect="1"/>
          </p:cNvPicPr>
          <p:nvPr/>
        </p:nvPicPr>
        <p:blipFill>
          <a:blip r:embed="rId1"/>
          <a:stretch>
            <a:fillRect/>
          </a:stretch>
        </p:blipFill>
        <p:spPr>
          <a:xfrm>
            <a:off x="10113732" y="-29685"/>
            <a:ext cx="2190750" cy="571500"/>
          </a:xfrm>
          <a:prstGeom prst="rect">
            <a:avLst/>
          </a:prstGeom>
        </p:spPr>
      </p:pic>
      <p:sp>
        <p:nvSpPr>
          <p:cNvPr id="17" name="文本框 16"/>
          <p:cNvSpPr txBox="1"/>
          <p:nvPr/>
        </p:nvSpPr>
        <p:spPr>
          <a:xfrm>
            <a:off x="1040333" y="1761729"/>
            <a:ext cx="10269889" cy="4437753"/>
          </a:xfrm>
          <a:prstGeom prst="rect">
            <a:avLst/>
          </a:prstGeom>
          <a:noFill/>
        </p:spPr>
        <p:txBody>
          <a:bodyPr wrap="square" lIns="91439" tIns="45720" rIns="91439" bIns="45720" rtlCol="0" anchor="t">
            <a:spAutoFit/>
          </a:bodyPr>
          <a:lstStyle/>
          <a:p>
            <a:pPr marL="0" marR="0" lvl="0" indent="0" algn="just" defTabSz="914400" eaLnBrk="1" fontAlgn="auto" latinLnBrk="0" hangingPunct="1">
              <a:lnSpc>
                <a:spcPct val="150000"/>
              </a:lnSpc>
              <a:spcBef>
                <a:spcPct val="0"/>
              </a:spcBef>
              <a:spcAft>
                <a:spcPct val="0"/>
              </a:spcAft>
              <a:buClrTx/>
              <a:buSzTx/>
              <a:buFontTx/>
              <a:buNone/>
              <a:defRPr/>
            </a:pPr>
            <a:r>
              <a:rPr kumimoji="0" lang="zh-CN" altLang="en-US" sz="2400" b="0" i="0" u="none" strike="noStrike" kern="0" cap="none" spc="0" normalizeH="0" baseline="0" noProof="0">
                <a:ln>
                  <a:noFill/>
                </a:ln>
                <a:solidFill>
                  <a:sysClr val="windowText" lastClr="000000"/>
                </a:solidFill>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kumimoji="0" lang="zh-CN" altLang="en-US" sz="2400" b="0" i="0" u="none" strike="noStrike" kern="0" cap="none" spc="0" normalizeH="0" baseline="0" noProof="0">
                <a:ln>
                  <a:noFill/>
                </a:ln>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kumimoji="0" lang="en-US" altLang="zh-CN" sz="2400" b="0" i="0" u="none" strike="noStrike" kern="0" cap="none" spc="0" normalizeH="0" baseline="0" noProof="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宋体" panose="02010600030101010101" pitchFamily="2" charset="-122"/>
              </a:rPr>
              <a:t>1949</a:t>
            </a:r>
            <a:r>
              <a:rPr kumimoji="0" lang="zh-CN" altLang="en-US" sz="2400" b="0" i="0" u="none" strike="noStrike" kern="0" cap="none" spc="0" normalizeH="0" baseline="0" noProof="0">
                <a:ln>
                  <a:noFill/>
                </a:ln>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年成立了中华人民共和国，实现了中国从几千年封建专制政治向人民民主的伟大飞跃。我们党团结带领人民完成社会主义革命，确立社会主义基本制度，推进社会主义建设，完成了中华民族有史以来最为广泛而深刻的社会变革，为当代中国一切发展进步奠定了根本政治前提和制度基础，实现了中华民族由近代不断衰落到根本扭转命运、持续走向繁荣富强的伟大飞跃。新中国成立以来，尤其是改革开放以来，中华民族历经艰苦探索，重新焕发活力，实现了由贫困到温饱、由温饱到总体小康、再由总体小康到全面小康的历史性跨越。百年梦想插上了腾飞翅膀。</a:t>
            </a:r>
            <a:endParaRPr kumimoji="0" lang="zh-CN" altLang="en-US" sz="2400" b="0" i="0" u="none" strike="noStrike" kern="0" cap="none" spc="0" normalizeH="0" baseline="0" noProof="0">
              <a:ln>
                <a:noFill/>
              </a:ln>
              <a:effectLst/>
              <a:uLnTx/>
              <a:uFillTx/>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grpSp>
        <p:nvGrpSpPr>
          <p:cNvPr id="18" name="组合 17"/>
          <p:cNvGrpSpPr/>
          <p:nvPr/>
        </p:nvGrpSpPr>
        <p:grpSpPr>
          <a:xfrm>
            <a:off x="4767310" y="928959"/>
            <a:ext cx="2842382" cy="587704"/>
            <a:chOff x="5333125" y="1615177"/>
            <a:chExt cx="2388369" cy="587704"/>
          </a:xfrm>
        </p:grpSpPr>
        <p:sp>
          <p:nvSpPr>
            <p:cNvPr id="20"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21" name="文本框 20"/>
            <p:cNvSpPr txBox="1"/>
            <p:nvPr/>
          </p:nvSpPr>
          <p:spPr>
            <a:xfrm>
              <a:off x="5477932" y="1618106"/>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探究与分享</a:t>
              </a:r>
              <a:endParaRPr kumimoji="0" lang="en-US" altLang="zh-CN"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93753" y="2925436"/>
            <a:ext cx="6408000" cy="2118205"/>
            <a:chOff x="4801107" y="2942030"/>
            <a:chExt cx="6408000" cy="2118205"/>
          </a:xfrm>
        </p:grpSpPr>
        <p:sp>
          <p:nvSpPr>
            <p:cNvPr id="34" name="文本框 33"/>
            <p:cNvSpPr txBox="1"/>
            <p:nvPr/>
          </p:nvSpPr>
          <p:spPr>
            <a:xfrm>
              <a:off x="4801107" y="3359130"/>
              <a:ext cx="6355362" cy="1284006"/>
            </a:xfrm>
            <a:prstGeom prst="rect">
              <a:avLst/>
            </a:prstGeom>
            <a:noFill/>
          </p:spPr>
          <p:txBody>
            <a:bodyPr wrap="square" rtlCol="0">
              <a:spAutoFit/>
            </a:bodyPr>
            <a:lstStyle/>
            <a:p>
              <a:pPr lvl="0">
                <a:lnSpc>
                  <a:spcPct val="150000"/>
                </a:lnSpc>
                <a:defRPr/>
              </a:pPr>
              <a:r>
                <a:rPr kumimoji="0" lang="zh-CN" altLang="en-US" sz="2800" b="0" i="0" u="none" strike="noStrike" kern="0" cap="none" spc="0" normalizeH="0" baseline="0" noProof="0">
                  <a:ln>
                    <a:noFill/>
                  </a:ln>
                  <a:solidFill>
                    <a:sysClr val="windowText" lastClr="000000"/>
                  </a:solidFill>
                  <a:effectLst/>
                  <a:uLnTx/>
                  <a:uFillTx/>
                  <a:latin typeface="幼圆" panose="02010509060101010101" pitchFamily="49" charset="-122"/>
                  <a:ea typeface="幼圆" panose="02010509060101010101" pitchFamily="49" charset="-122"/>
                  <a:cs typeface="楷体" panose="02010609060101010101" pitchFamily="49" charset="-122"/>
                  <a:sym typeface="+mn-ea"/>
                </a:rPr>
                <a:t>　</a:t>
              </a:r>
              <a:r>
                <a:rPr lang="zh-CN" altLang="en-US" sz="2800" kern="0">
                  <a:solidFill>
                    <a:sysClr val="windowText" lastClr="000000"/>
                  </a:solidFill>
                  <a:latin typeface="幼圆" panose="02010509060101010101" pitchFamily="49" charset="-122"/>
                  <a:ea typeface="幼圆" panose="02010509060101010101" pitchFamily="49" charset="-122"/>
                  <a:cs typeface="楷体" panose="02010609060101010101" pitchFamily="49" charset="-122"/>
                  <a:sym typeface="+mn-ea"/>
                </a:rPr>
                <a:t>　为什么说“实现中华民族伟大复兴是近代以来中华民族最伟大的梦想”？</a:t>
              </a:r>
              <a:endParaRPr lang="zh-CN" altLang="en-US" sz="2800" kern="0">
                <a:solidFill>
                  <a:sysClr val="windowText" lastClr="000000"/>
                </a:solidFill>
                <a:latin typeface="幼圆" panose="02010509060101010101" pitchFamily="49" charset="-122"/>
                <a:ea typeface="幼圆" panose="02010509060101010101" pitchFamily="49" charset="-122"/>
                <a:cs typeface="楷体" panose="02010609060101010101" pitchFamily="49" charset="-122"/>
                <a:sym typeface="+mn-ea"/>
              </a:endParaRPr>
            </a:p>
          </p:txBody>
        </p:sp>
        <p:cxnSp>
          <p:nvCxnSpPr>
            <p:cNvPr id="17" name="直接连接符 16"/>
            <p:cNvCxnSpPr/>
            <p:nvPr/>
          </p:nvCxnSpPr>
          <p:spPr>
            <a:xfrm flipV="1">
              <a:off x="4801107" y="2942030"/>
              <a:ext cx="6408000" cy="0"/>
            </a:xfrm>
            <a:prstGeom prst="line">
              <a:avLst/>
            </a:prstGeom>
            <a:ln w="12700">
              <a:solidFill>
                <a:srgbClr val="B05A92"/>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4801107" y="5060235"/>
              <a:ext cx="6408000" cy="0"/>
            </a:xfrm>
            <a:prstGeom prst="line">
              <a:avLst/>
            </a:prstGeom>
            <a:ln w="12700">
              <a:solidFill>
                <a:srgbClr val="B05A92"/>
              </a:solidFill>
              <a:prstDash val="dash"/>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1" cstate="email"/>
          <a:srcRect l="1737" t="9229" r="1753" b="28637"/>
          <a:stretch>
            <a:fillRect/>
          </a:stretch>
        </p:blipFill>
        <p:spPr>
          <a:xfrm>
            <a:off x="794682" y="1817008"/>
            <a:ext cx="3108960" cy="3533598"/>
          </a:xfrm>
          <a:prstGeom prst="rect">
            <a:avLst/>
          </a:prstGeom>
        </p:spPr>
      </p:pic>
      <p:sp>
        <p:nvSpPr>
          <p:cNvPr id="8"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民族复兴梦</a:t>
            </a:r>
            <a:endPar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pic>
        <p:nvPicPr>
          <p:cNvPr id="10" name="图片 9"/>
          <p:cNvPicPr>
            <a:picLocks noChangeAspect="1"/>
          </p:cNvPicPr>
          <p:nvPr/>
        </p:nvPicPr>
        <p:blipFill>
          <a:blip r:embed="rId2"/>
          <a:stretch>
            <a:fillRect/>
          </a:stretch>
        </p:blipFill>
        <p:spPr>
          <a:xfrm>
            <a:off x="10113732" y="-29685"/>
            <a:ext cx="2190750" cy="57150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1"/>
          <p:cNvSpPr/>
          <p:nvPr/>
        </p:nvSpPr>
        <p:spPr>
          <a:xfrm rot="2718769">
            <a:off x="250436" y="222045"/>
            <a:ext cx="246287" cy="239016"/>
          </a:xfrm>
          <a:prstGeom prst="roundRect">
            <a:avLst/>
          </a:prstGeom>
          <a:solidFill>
            <a:srgbClr val="B05A9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标题 1"/>
          <p:cNvSpPr txBox="1"/>
          <p:nvPr/>
        </p:nvSpPr>
        <p:spPr>
          <a:xfrm>
            <a:off x="545142" y="169961"/>
            <a:ext cx="2270794" cy="371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rPr>
              <a:t>民族复兴梦</a:t>
            </a:r>
            <a:endParaRPr kumimoji="0" lang="zh-CN" altLang="en-US" sz="2000" b="0" i="0" u="none" strike="noStrike" kern="120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j-cs"/>
            </a:endParaRPr>
          </a:p>
        </p:txBody>
      </p:sp>
      <p:pic>
        <p:nvPicPr>
          <p:cNvPr id="19" name="图片 18"/>
          <p:cNvPicPr>
            <a:picLocks noChangeAspect="1"/>
          </p:cNvPicPr>
          <p:nvPr/>
        </p:nvPicPr>
        <p:blipFill>
          <a:blip r:embed="rId1"/>
          <a:stretch>
            <a:fillRect/>
          </a:stretch>
        </p:blipFill>
        <p:spPr>
          <a:xfrm>
            <a:off x="10113732" y="-29685"/>
            <a:ext cx="2190750" cy="571500"/>
          </a:xfrm>
          <a:prstGeom prst="rect">
            <a:avLst/>
          </a:prstGeom>
        </p:spPr>
      </p:pic>
      <p:grpSp>
        <p:nvGrpSpPr>
          <p:cNvPr id="18" name="组合 17"/>
          <p:cNvGrpSpPr/>
          <p:nvPr/>
        </p:nvGrpSpPr>
        <p:grpSpPr>
          <a:xfrm>
            <a:off x="4813726" y="1023329"/>
            <a:ext cx="2614974" cy="601349"/>
            <a:chOff x="5333125" y="1601532"/>
            <a:chExt cx="2488785" cy="601349"/>
          </a:xfrm>
        </p:grpSpPr>
        <p:sp>
          <p:nvSpPr>
            <p:cNvPr id="20" name="圆角矩形 11"/>
            <p:cNvSpPr/>
            <p:nvPr/>
          </p:nvSpPr>
          <p:spPr>
            <a:xfrm>
              <a:off x="5333125" y="1615177"/>
              <a:ext cx="2243562" cy="587704"/>
            </a:xfrm>
            <a:prstGeom prst="roundRect">
              <a:avLst>
                <a:gd name="adj" fmla="val 50000"/>
              </a:avLst>
            </a:prstGeom>
            <a:solidFill>
              <a:srgbClr val="B05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21" name="文本框 20"/>
            <p:cNvSpPr txBox="1"/>
            <p:nvPr/>
          </p:nvSpPr>
          <p:spPr>
            <a:xfrm>
              <a:off x="5578348" y="1601532"/>
              <a:ext cx="2243562"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rPr>
                <a:t>相关链接</a:t>
              </a:r>
              <a:endParaRPr kumimoji="0" lang="en-US" altLang="zh-CN" sz="3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
        <p:nvSpPr>
          <p:cNvPr id="2" name="矩形 1"/>
          <p:cNvSpPr/>
          <p:nvPr/>
        </p:nvSpPr>
        <p:spPr>
          <a:xfrm>
            <a:off x="545142" y="1998068"/>
            <a:ext cx="11264347" cy="492443"/>
          </a:xfrm>
          <a:prstGeom prst="rect">
            <a:avLst/>
          </a:prstGeom>
        </p:spPr>
        <p:txBody>
          <a:bodyPr wrap="square">
            <a:spAutoFit/>
          </a:bodyPr>
          <a:lstStyle/>
          <a:p>
            <a:pPr algn="ctr"/>
            <a:r>
              <a:rPr lang="zh-CN" altLang="en-US" sz="26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rPr>
              <a:t>在现代化建设进程中，党的十三大从实际出发，提出了“三步走”战略目标。</a:t>
            </a:r>
            <a:endParaRPr lang="zh-CN" altLang="en-US" sz="2600" kern="0">
              <a:solidFill>
                <a:sysClr val="windowText" lastClr="000000"/>
              </a:solidFill>
              <a:latin typeface="楷体" panose="02010609060101010101" pitchFamily="49" charset="-122"/>
              <a:ea typeface="楷体" panose="02010609060101010101" pitchFamily="49" charset="-122"/>
              <a:cs typeface="楷体" panose="02010609060101010101" pitchFamily="49" charset="-122"/>
            </a:endParaRPr>
          </a:p>
        </p:txBody>
      </p:sp>
      <p:grpSp>
        <p:nvGrpSpPr>
          <p:cNvPr id="6" name="组合 5"/>
          <p:cNvGrpSpPr/>
          <p:nvPr/>
        </p:nvGrpSpPr>
        <p:grpSpPr>
          <a:xfrm>
            <a:off x="983974" y="3091070"/>
            <a:ext cx="2753140" cy="3089596"/>
            <a:chOff x="964096" y="3150705"/>
            <a:chExt cx="2753140" cy="3089596"/>
          </a:xfrm>
        </p:grpSpPr>
        <p:sp>
          <p:nvSpPr>
            <p:cNvPr id="3" name="圆角矩形 2"/>
            <p:cNvSpPr/>
            <p:nvPr/>
          </p:nvSpPr>
          <p:spPr>
            <a:xfrm>
              <a:off x="964096" y="3697356"/>
              <a:ext cx="2753140" cy="2542945"/>
            </a:xfrm>
            <a:prstGeom prst="roundRect">
              <a:avLst/>
            </a:prstGeom>
            <a:noFill/>
            <a:ln w="19050">
              <a:solidFill>
                <a:srgbClr val="B05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685507" y="3150705"/>
              <a:ext cx="1272209" cy="546652"/>
            </a:xfrm>
            <a:prstGeom prst="roundRect">
              <a:avLst/>
            </a:prstGeom>
            <a:solidFill>
              <a:srgbClr val="E3B5CF"/>
            </a:solidFill>
            <a:ln>
              <a:solidFill>
                <a:srgbClr val="E3B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759259" y="3198927"/>
              <a:ext cx="1124704" cy="461665"/>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第一步</a:t>
              </a:r>
              <a:endParaRPr lang="zh-CN" altLang="en-US" sz="2400" b="1">
                <a:latin typeface="楷体" panose="02010609060101010101" pitchFamily="49" charset="-122"/>
                <a:ea typeface="楷体" panose="02010609060101010101" pitchFamily="49" charset="-122"/>
              </a:endParaRPr>
            </a:p>
          </p:txBody>
        </p:sp>
        <p:sp>
          <p:nvSpPr>
            <p:cNvPr id="16" name="文本框 15"/>
            <p:cNvSpPr txBox="1"/>
            <p:nvPr/>
          </p:nvSpPr>
          <p:spPr>
            <a:xfrm>
              <a:off x="1139703" y="3793748"/>
              <a:ext cx="2498019" cy="2308324"/>
            </a:xfrm>
            <a:prstGeom prst="rect">
              <a:avLst/>
            </a:prstGeom>
            <a:noFill/>
          </p:spPr>
          <p:txBody>
            <a:bodyPr wrap="square" rtlCol="0">
              <a:spAutoFit/>
            </a:bodyPr>
            <a:lstStyle/>
            <a:p>
              <a:pPr algn="just"/>
              <a:r>
                <a:rPr lang="zh-CN" altLang="en-US" sz="2400">
                  <a:latin typeface="+mn-ea"/>
                </a:rPr>
                <a:t>　　</a:t>
              </a:r>
              <a:r>
                <a:rPr lang="zh-CN" altLang="en-US" sz="2400">
                  <a:latin typeface="楷体" panose="02010609060101010101" pitchFamily="49" charset="-122"/>
                  <a:ea typeface="楷体" panose="02010609060101010101" pitchFamily="49" charset="-122"/>
                </a:rPr>
                <a:t>从</a:t>
              </a:r>
              <a:r>
                <a:rPr lang="en-US" altLang="zh-CN" sz="2400">
                  <a:latin typeface="Times New Roman" panose="02020603050405020304" pitchFamily="18" charset="0"/>
                  <a:ea typeface="楷体" panose="02010609060101010101" pitchFamily="49" charset="-122"/>
                  <a:cs typeface="Times New Roman" panose="02020603050405020304" pitchFamily="18" charset="0"/>
                </a:rPr>
                <a:t>1981</a:t>
              </a:r>
              <a:r>
                <a:rPr lang="zh-CN" altLang="en-US" sz="2400">
                  <a:latin typeface="楷体" panose="02010609060101010101" pitchFamily="49" charset="-122"/>
                  <a:ea typeface="楷体" panose="02010609060101010101" pitchFamily="49" charset="-122"/>
                </a:rPr>
                <a:t>年到</a:t>
              </a:r>
              <a:r>
                <a:rPr lang="en-US" altLang="zh-CN" sz="2400">
                  <a:latin typeface="Times New Roman" panose="02020603050405020304" pitchFamily="18" charset="0"/>
                  <a:ea typeface="楷体" panose="02010609060101010101" pitchFamily="49" charset="-122"/>
                  <a:cs typeface="Times New Roman" panose="02020603050405020304" pitchFamily="18" charset="0"/>
                </a:rPr>
                <a:t>1990</a:t>
              </a:r>
              <a:r>
                <a:rPr lang="zh-CN" altLang="en-US" sz="2400">
                  <a:latin typeface="楷体" panose="02010609060101010101" pitchFamily="49" charset="-122"/>
                  <a:ea typeface="楷体" panose="02010609060101010101" pitchFamily="49" charset="-122"/>
                </a:rPr>
                <a:t>年，实现国民生产总值比</a:t>
              </a:r>
              <a:r>
                <a:rPr lang="en-US" altLang="zh-CN" sz="2400">
                  <a:latin typeface="Times New Roman" panose="02020603050405020304" pitchFamily="18" charset="0"/>
                  <a:ea typeface="楷体" panose="02010609060101010101" pitchFamily="49" charset="-122"/>
                  <a:cs typeface="Times New Roman" panose="02020603050405020304" pitchFamily="18" charset="0"/>
                </a:rPr>
                <a:t>1980</a:t>
              </a:r>
              <a:r>
                <a:rPr lang="zh-CN" altLang="en-US" sz="2400">
                  <a:latin typeface="楷体" panose="02010609060101010101" pitchFamily="49" charset="-122"/>
                  <a:ea typeface="楷体" panose="02010609060101010101" pitchFamily="49" charset="-122"/>
                </a:rPr>
                <a:t>年翻一番，解决人民的温饱问题。</a:t>
              </a:r>
              <a:endParaRPr lang="zh-CN" altLang="en-US" sz="2400">
                <a:latin typeface="楷体" panose="02010609060101010101" pitchFamily="49" charset="-122"/>
                <a:ea typeface="楷体" panose="02010609060101010101" pitchFamily="49" charset="-122"/>
              </a:endParaRPr>
            </a:p>
          </p:txBody>
        </p:sp>
      </p:grpSp>
      <p:sp>
        <p:nvSpPr>
          <p:cNvPr id="7" name="右箭头 6"/>
          <p:cNvSpPr/>
          <p:nvPr/>
        </p:nvSpPr>
        <p:spPr>
          <a:xfrm>
            <a:off x="3980646" y="4449731"/>
            <a:ext cx="407504" cy="32799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719970" y="3139292"/>
            <a:ext cx="2753140" cy="3041374"/>
            <a:chOff x="964096" y="3150705"/>
            <a:chExt cx="2753140" cy="3041374"/>
          </a:xfrm>
        </p:grpSpPr>
        <p:sp>
          <p:nvSpPr>
            <p:cNvPr id="23" name="圆角矩形 22"/>
            <p:cNvSpPr/>
            <p:nvPr/>
          </p:nvSpPr>
          <p:spPr>
            <a:xfrm>
              <a:off x="964096" y="3697357"/>
              <a:ext cx="2753140" cy="2494722"/>
            </a:xfrm>
            <a:prstGeom prst="roundRect">
              <a:avLst/>
            </a:prstGeom>
            <a:noFill/>
            <a:ln w="19050">
              <a:solidFill>
                <a:srgbClr val="B05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685507" y="3150705"/>
              <a:ext cx="1272209" cy="546652"/>
            </a:xfrm>
            <a:prstGeom prst="roundRect">
              <a:avLst/>
            </a:prstGeom>
            <a:solidFill>
              <a:srgbClr val="E3B5CF"/>
            </a:solidFill>
            <a:ln>
              <a:solidFill>
                <a:srgbClr val="E3B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759259" y="3198927"/>
              <a:ext cx="1124704" cy="461665"/>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第二步</a:t>
              </a:r>
              <a:endParaRPr lang="zh-CN" altLang="en-US" sz="2400" b="1">
                <a:latin typeface="楷体" panose="02010609060101010101" pitchFamily="49" charset="-122"/>
                <a:ea typeface="楷体" panose="02010609060101010101" pitchFamily="49" charset="-122"/>
              </a:endParaRPr>
            </a:p>
          </p:txBody>
        </p:sp>
        <p:sp>
          <p:nvSpPr>
            <p:cNvPr id="26" name="文本框 25"/>
            <p:cNvSpPr txBox="1"/>
            <p:nvPr/>
          </p:nvSpPr>
          <p:spPr>
            <a:xfrm>
              <a:off x="1139703" y="3793748"/>
              <a:ext cx="2498019" cy="1938992"/>
            </a:xfrm>
            <a:prstGeom prst="rect">
              <a:avLst/>
            </a:prstGeom>
            <a:noFill/>
          </p:spPr>
          <p:txBody>
            <a:bodyPr wrap="square" rtlCol="0">
              <a:spAutoFit/>
            </a:bodyPr>
            <a:lstStyle/>
            <a:p>
              <a:pPr indent="608330" algn="just"/>
              <a:r>
                <a:rPr lang="zh-CN" altLang="en-US" sz="2400">
                  <a:latin typeface="楷体" panose="02010609060101010101" pitchFamily="49" charset="-122"/>
                  <a:ea typeface="楷体" panose="02010609060101010101" pitchFamily="49" charset="-122"/>
                </a:rPr>
                <a:t>从</a:t>
              </a:r>
              <a:r>
                <a:rPr lang="en-US" altLang="zh-CN" sz="2400">
                  <a:latin typeface="Times New Roman" panose="02020603050405020304" pitchFamily="18" charset="0"/>
                  <a:ea typeface="楷体" panose="02010609060101010101" pitchFamily="49" charset="-122"/>
                  <a:cs typeface="Times New Roman" panose="02020603050405020304" pitchFamily="18" charset="0"/>
                </a:rPr>
                <a:t>1991</a:t>
              </a:r>
              <a:r>
                <a:rPr lang="zh-CN" altLang="en-US" sz="2400">
                  <a:latin typeface="楷体" panose="02010609060101010101" pitchFamily="49" charset="-122"/>
                  <a:ea typeface="楷体" panose="02010609060101010101" pitchFamily="49" charset="-122"/>
                </a:rPr>
                <a:t>年到</a:t>
              </a:r>
              <a:r>
                <a:rPr lang="en-US" altLang="zh-CN" sz="2400">
                  <a:latin typeface="Times New Roman" panose="02020603050405020304" pitchFamily="18" charset="0"/>
                  <a:ea typeface="楷体" panose="02010609060101010101" pitchFamily="49" charset="-122"/>
                  <a:cs typeface="Times New Roman" panose="02020603050405020304" pitchFamily="18" charset="0"/>
                </a:rPr>
                <a:t>20</a:t>
              </a:r>
              <a:r>
                <a:rPr lang="zh-CN" altLang="en-US" sz="2400">
                  <a:latin typeface="楷体" panose="02010609060101010101" pitchFamily="49" charset="-122"/>
                  <a:ea typeface="楷体" panose="02010609060101010101" pitchFamily="49" charset="-122"/>
                </a:rPr>
                <a:t>世纪末，使国民生产总值再增长一倍，人民生活达到小康水平。</a:t>
              </a:r>
              <a:endParaRPr lang="zh-CN" altLang="en-US" sz="2400">
                <a:latin typeface="楷体" panose="02010609060101010101" pitchFamily="49" charset="-122"/>
                <a:ea typeface="楷体" panose="02010609060101010101" pitchFamily="49" charset="-122"/>
              </a:endParaRPr>
            </a:p>
          </p:txBody>
        </p:sp>
      </p:grpSp>
      <p:grpSp>
        <p:nvGrpSpPr>
          <p:cNvPr id="27" name="组合 26"/>
          <p:cNvGrpSpPr/>
          <p:nvPr/>
        </p:nvGrpSpPr>
        <p:grpSpPr>
          <a:xfrm>
            <a:off x="8448210" y="3091070"/>
            <a:ext cx="2760897" cy="3089596"/>
            <a:chOff x="956339" y="3150705"/>
            <a:chExt cx="2760897" cy="3089596"/>
          </a:xfrm>
        </p:grpSpPr>
        <p:sp>
          <p:nvSpPr>
            <p:cNvPr id="28" name="圆角矩形 27"/>
            <p:cNvSpPr/>
            <p:nvPr/>
          </p:nvSpPr>
          <p:spPr>
            <a:xfrm>
              <a:off x="964096" y="3697357"/>
              <a:ext cx="2753140" cy="2542944"/>
            </a:xfrm>
            <a:prstGeom prst="roundRect">
              <a:avLst/>
            </a:prstGeom>
            <a:noFill/>
            <a:ln w="19050">
              <a:solidFill>
                <a:srgbClr val="B05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1685507" y="3150705"/>
              <a:ext cx="1272209" cy="546652"/>
            </a:xfrm>
            <a:prstGeom prst="roundRect">
              <a:avLst/>
            </a:prstGeom>
            <a:solidFill>
              <a:srgbClr val="E3B5CF"/>
            </a:solidFill>
            <a:ln>
              <a:solidFill>
                <a:srgbClr val="E3B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759259" y="3198927"/>
              <a:ext cx="1124704" cy="461665"/>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第三步</a:t>
              </a:r>
              <a:endParaRPr lang="zh-CN" altLang="en-US" sz="2400" b="1">
                <a:latin typeface="楷体" panose="02010609060101010101" pitchFamily="49" charset="-122"/>
                <a:ea typeface="楷体" panose="02010609060101010101" pitchFamily="49" charset="-122"/>
              </a:endParaRPr>
            </a:p>
          </p:txBody>
        </p:sp>
        <p:sp>
          <p:nvSpPr>
            <p:cNvPr id="31" name="文本框 30"/>
            <p:cNvSpPr txBox="1"/>
            <p:nvPr/>
          </p:nvSpPr>
          <p:spPr>
            <a:xfrm>
              <a:off x="956339" y="3785281"/>
              <a:ext cx="2699035" cy="2308324"/>
            </a:xfrm>
            <a:prstGeom prst="rect">
              <a:avLst/>
            </a:prstGeom>
            <a:noFill/>
          </p:spPr>
          <p:txBody>
            <a:bodyPr wrap="square" rtlCol="0">
              <a:spAutoFit/>
            </a:bodyPr>
            <a:lstStyle/>
            <a:p>
              <a:pPr indent="608330" algn="just"/>
              <a:r>
                <a:rPr lang="zh-CN" altLang="en-US" sz="2400">
                  <a:latin typeface="楷体" panose="02010609060101010101" pitchFamily="49" charset="-122"/>
                  <a:ea typeface="楷体" panose="02010609060101010101" pitchFamily="49" charset="-122"/>
                </a:rPr>
                <a:t>到</a:t>
              </a:r>
              <a:r>
                <a:rPr lang="en-US" altLang="zh-CN" sz="2400">
                  <a:latin typeface="Times New Roman" panose="02020603050405020304" pitchFamily="18" charset="0"/>
                  <a:ea typeface="楷体" panose="02010609060101010101" pitchFamily="49" charset="-122"/>
                  <a:cs typeface="Times New Roman" panose="02020603050405020304" pitchFamily="18" charset="0"/>
                </a:rPr>
                <a:t>21</a:t>
              </a:r>
              <a:r>
                <a:rPr lang="zh-CN" altLang="en-US" sz="2400">
                  <a:latin typeface="楷体" panose="02010609060101010101" pitchFamily="49" charset="-122"/>
                  <a:ea typeface="楷体" panose="02010609060101010101" pitchFamily="49" charset="-122"/>
                </a:rPr>
                <a:t>世纪中叶，人均国民生产总值达到中等发达国家水平，人民生活比较富裕，基本实现现代化。</a:t>
              </a:r>
              <a:endParaRPr lang="zh-CN" altLang="en-US" sz="2400">
                <a:latin typeface="楷体" panose="02010609060101010101" pitchFamily="49" charset="-122"/>
                <a:ea typeface="楷体" panose="02010609060101010101" pitchFamily="49" charset="-122"/>
              </a:endParaRPr>
            </a:p>
          </p:txBody>
        </p:sp>
      </p:grpSp>
      <p:sp>
        <p:nvSpPr>
          <p:cNvPr id="32" name="右箭头 31"/>
          <p:cNvSpPr/>
          <p:nvPr/>
        </p:nvSpPr>
        <p:spPr>
          <a:xfrm>
            <a:off x="7756908" y="4462668"/>
            <a:ext cx="407504" cy="32799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tags/tag1.xml><?xml version="1.0" encoding="utf-8"?>
<p:tagLst xmlns:p="http://schemas.openxmlformats.org/presentationml/2006/main">
  <p:tag name="AS_OS" val="Unix 3.10 unknown"/>
  <p:tag name="AS_RELEASE_DATE" val="2023.03.31"/>
  <p:tag name="AS_TITLE" val="Aspose.Slides for Java"/>
  <p:tag name="AS_VERSION" val="23.3"/>
  <p:tag name="commondata" val="eyJoZGlkIjoiMGY3YmJkYWQ1MjJlOGFkMTcwNGI1N2YyMWYxMzUxZWMifQ=="/>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5633</Words>
  <Application>WPS 演示</Application>
  <PresentationFormat>自定义</PresentationFormat>
  <Paragraphs>320</Paragraphs>
  <Slides>43</Slides>
  <Notes>43</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43</vt:i4>
      </vt:variant>
    </vt:vector>
  </HeadingPairs>
  <TitlesOfParts>
    <vt:vector size="60" baseType="lpstr">
      <vt:lpstr>Arial</vt:lpstr>
      <vt:lpstr>宋体</vt:lpstr>
      <vt:lpstr>Wingdings</vt:lpstr>
      <vt:lpstr>方正兰亭大黑_GBK</vt:lpstr>
      <vt:lpstr>黑体</vt:lpstr>
      <vt:lpstr>微软雅黑</vt:lpstr>
      <vt:lpstr>楷体</vt:lpstr>
      <vt:lpstr>幼圆</vt:lpstr>
      <vt:lpstr>Times New Roman</vt:lpstr>
      <vt:lpstr>Arial Unicode MS</vt:lpstr>
      <vt:lpstr>Calibri Light</vt:lpstr>
      <vt:lpstr>Calibri</vt:lpstr>
      <vt:lpstr>等线</vt:lpstr>
      <vt:lpstr>仿宋</vt:lpstr>
      <vt:lpstr>Calibri</vt:lpstr>
      <vt:lpstr>Arial</vt:lpstr>
      <vt:lpstr>第一PPT模板网-WWW.1PPT.COM</vt:lpstr>
      <vt:lpstr>我们的梦想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《我们的梦想》PPT精品教学课件</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lastModifiedBy>take me to hell</cp:lastModifiedBy>
  <cp:revision>4</cp:revision>
  <cp:lastPrinted>2023-08-10T10:52:00Z</cp:lastPrinted>
  <dcterms:created xsi:type="dcterms:W3CDTF">2023-08-10T10:52:00Z</dcterms:created>
  <dcterms:modified xsi:type="dcterms:W3CDTF">2024-04-17T06:34:18Z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33D27F34EEB2467FA58BD79B78036E83_12</vt:lpwstr>
  </property>
  <property fmtid="{D5CDD505-2E9C-101B-9397-08002B2CF9AE}" pid="7" name="KSOProductBuildVer">
    <vt:lpwstr>2052-12.1.0.16729</vt:lpwstr>
  </property>
</Properties>
</file>