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6"/>
  </p:notesMasterIdLst>
  <p:sldIdLst>
    <p:sldId id="284" r:id="rId3"/>
    <p:sldId id="260" r:id="rId4"/>
    <p:sldId id="274" r:id="rId5"/>
    <p:sldId id="271" r:id="rId7"/>
    <p:sldId id="276" r:id="rId8"/>
    <p:sldId id="270" r:id="rId9"/>
    <p:sldId id="277" r:id="rId10"/>
    <p:sldId id="268" r:id="rId11"/>
    <p:sldId id="262" r:id="rId12"/>
    <p:sldId id="278" r:id="rId13"/>
    <p:sldId id="279" r:id="rId14"/>
    <p:sldId id="269" r:id="rId15"/>
    <p:sldId id="28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-171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64848-DF5D-4495-83AD-D3AD5F7C2D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4286E-5C12-481C-B8A5-B1929689BC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4286E-5C12-481C-B8A5-B1929689BC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ADC09294-63B7-46D5-B09E-35F1D88C78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97778285-AB3B-4035-B8DB-2BF965F910D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79085" y="675149"/>
            <a:ext cx="10916858" cy="5756961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96886" y="1936715"/>
            <a:ext cx="7081255" cy="1967194"/>
            <a:chOff x="3505754" y="2687667"/>
            <a:chExt cx="5846318" cy="2184064"/>
          </a:xfrm>
        </p:grpSpPr>
        <p:sp>
          <p:nvSpPr>
            <p:cNvPr id="4" name="文本框 3"/>
            <p:cNvSpPr txBox="1"/>
            <p:nvPr/>
          </p:nvSpPr>
          <p:spPr>
            <a:xfrm>
              <a:off x="3505754" y="2687667"/>
              <a:ext cx="58463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000" spc="6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少让父母为我操心</a:t>
              </a:r>
              <a:endParaRPr lang="zh-CN" altLang="en-US" sz="6000" spc="6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171273" y="4085805"/>
              <a:ext cx="2180799" cy="78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四年级</a:t>
              </a:r>
              <a:endParaRPr lang="en-US" altLang="zh-CN" sz="4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65392" cy="2816352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9801516" y="4925880"/>
            <a:ext cx="660400" cy="660400"/>
          </a:xfrm>
          <a:prstGeom prst="ellipse">
            <a:avLst/>
          </a:prstGeom>
          <a:solidFill>
            <a:srgbClr val="D7ED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62352" y="5839149"/>
            <a:ext cx="381369" cy="381369"/>
          </a:xfrm>
          <a:prstGeom prst="ellipse">
            <a:avLst/>
          </a:prstGeom>
          <a:solidFill>
            <a:srgbClr val="D7ED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90484" y="4264544"/>
            <a:ext cx="851465" cy="851465"/>
          </a:xfrm>
          <a:prstGeom prst="ellipse">
            <a:avLst/>
          </a:prstGeom>
          <a:solidFill>
            <a:srgbClr val="E9E9E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1370" y="1359762"/>
            <a:ext cx="10879769" cy="3493990"/>
            <a:chOff x="381370" y="1313082"/>
            <a:chExt cx="10879769" cy="3493990"/>
          </a:xfrm>
        </p:grpSpPr>
        <p:sp>
          <p:nvSpPr>
            <p:cNvPr id="3" name="矩形 2"/>
            <p:cNvSpPr/>
            <p:nvPr/>
          </p:nvSpPr>
          <p:spPr>
            <a:xfrm>
              <a:off x="381370" y="4200111"/>
              <a:ext cx="5425439" cy="6069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030739" y="1313082"/>
              <a:ext cx="4230400" cy="23954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60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怎样才是管好自己？</a:t>
              </a:r>
              <a:endParaRPr lang="zh-CN" altLang="en-US" sz="60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37572" y="6551271"/>
            <a:ext cx="10916857" cy="306729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894718" y="2171490"/>
            <a:ext cx="0" cy="1264514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087120" y="1294529"/>
            <a:ext cx="3280602" cy="400111"/>
            <a:chOff x="-94778" y="1709508"/>
            <a:chExt cx="5453857" cy="522598"/>
          </a:xfrm>
        </p:grpSpPr>
        <p:sp>
          <p:nvSpPr>
            <p:cNvPr id="9" name="矩形 8"/>
            <p:cNvSpPr/>
            <p:nvPr/>
          </p:nvSpPr>
          <p:spPr>
            <a:xfrm>
              <a:off x="-94778" y="1709508"/>
              <a:ext cx="5453857" cy="522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6073" y="1709508"/>
              <a:ext cx="4707391" cy="522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少给父母添麻烦</a:t>
              </a:r>
              <a:endPara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4337" y="3189440"/>
            <a:ext cx="58905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父母要做那么多事很辛苦，我们都爱父母，也想为他们（分担）。很多事情我们帮不上忙，但起码能做到管好自己，少给父母添麻烦</a:t>
            </a:r>
            <a:r>
              <a:rPr lang="zh-CN" altLang="en-US" sz="3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zh-CN" altLang="en-US" sz="32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 rot="5400000">
            <a:off x="3910221" y="1795424"/>
            <a:ext cx="1163430" cy="8642463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7539" y="1115754"/>
            <a:ext cx="4274169" cy="3979397"/>
          </a:xfrm>
          <a:prstGeom prst="rect">
            <a:avLst/>
          </a:prstGeom>
        </p:spPr>
      </p:pic>
      <p:sp>
        <p:nvSpPr>
          <p:cNvPr id="34" name="矩形: 圆角 33"/>
          <p:cNvSpPr/>
          <p:nvPr/>
        </p:nvSpPr>
        <p:spPr>
          <a:xfrm>
            <a:off x="10306295" y="1403001"/>
            <a:ext cx="1527343" cy="10335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: 圆角 32"/>
          <p:cNvSpPr/>
          <p:nvPr/>
        </p:nvSpPr>
        <p:spPr>
          <a:xfrm>
            <a:off x="8520882" y="1673753"/>
            <a:ext cx="1527343" cy="10335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/>
        </p:nvSpPr>
        <p:spPr>
          <a:xfrm>
            <a:off x="8394171" y="985042"/>
            <a:ext cx="1413398" cy="6006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02" y="1557799"/>
            <a:ext cx="3818580" cy="3818580"/>
          </a:xfrm>
          <a:prstGeom prst="rect">
            <a:avLst/>
          </a:prstGeom>
        </p:spPr>
      </p:pic>
      <p:sp>
        <p:nvSpPr>
          <p:cNvPr id="31" name="矩形: 圆角 30"/>
          <p:cNvSpPr/>
          <p:nvPr/>
        </p:nvSpPr>
        <p:spPr>
          <a:xfrm>
            <a:off x="5911067" y="1714926"/>
            <a:ext cx="2209910" cy="142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00857" y="1733567"/>
            <a:ext cx="1800503" cy="491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3" y="42112"/>
            <a:ext cx="3799873" cy="4050915"/>
          </a:xfrm>
          <a:prstGeom prst="rect">
            <a:avLst/>
          </a:prstGeom>
        </p:spPr>
      </p:pic>
      <p:sp>
        <p:nvSpPr>
          <p:cNvPr id="18" name="矩形: 圆角 17"/>
          <p:cNvSpPr/>
          <p:nvPr/>
        </p:nvSpPr>
        <p:spPr>
          <a:xfrm>
            <a:off x="2069612" y="488050"/>
            <a:ext cx="1807167" cy="9462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86053" y="42112"/>
            <a:ext cx="1856107" cy="516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341831" y="300456"/>
            <a:ext cx="11421278" cy="5154318"/>
            <a:chOff x="341831" y="300456"/>
            <a:chExt cx="11421278" cy="5154318"/>
          </a:xfrm>
        </p:grpSpPr>
        <p:sp>
          <p:nvSpPr>
            <p:cNvPr id="20" name="椭圆 19"/>
            <p:cNvSpPr/>
            <p:nvPr/>
          </p:nvSpPr>
          <p:spPr>
            <a:xfrm>
              <a:off x="4219728" y="756257"/>
              <a:ext cx="851465" cy="851465"/>
            </a:xfrm>
            <a:prstGeom prst="ellipse">
              <a:avLst/>
            </a:prstGeom>
            <a:solidFill>
              <a:srgbClr val="E9E9E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41831" y="4285263"/>
              <a:ext cx="748623" cy="748623"/>
            </a:xfrm>
            <a:prstGeom prst="ellipse">
              <a:avLst/>
            </a:prstGeom>
            <a:solidFill>
              <a:srgbClr val="D7EDD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7995427" y="4911738"/>
              <a:ext cx="543036" cy="543036"/>
            </a:xfrm>
            <a:prstGeom prst="ellipse">
              <a:avLst/>
            </a:prstGeom>
            <a:solidFill>
              <a:srgbClr val="E9E9E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790948" y="3893911"/>
              <a:ext cx="660400" cy="660400"/>
            </a:xfrm>
            <a:prstGeom prst="ellipse">
              <a:avLst/>
            </a:prstGeom>
            <a:solidFill>
              <a:srgbClr val="D7EDD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341831" y="300456"/>
              <a:ext cx="11421278" cy="2561845"/>
              <a:chOff x="341831" y="300456"/>
              <a:chExt cx="11421278" cy="256184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8434811" y="929953"/>
                <a:ext cx="2501409" cy="1685954"/>
                <a:chOff x="8434811" y="929953"/>
                <a:chExt cx="2501409" cy="1685954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8520883" y="1706234"/>
                  <a:ext cx="1360170" cy="90967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400" spc="3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小亮，别走，在我家再玩一会吧！</a:t>
                  </a:r>
                  <a:endParaRPr lang="zh-CN" altLang="en-US"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8434811" y="929953"/>
                  <a:ext cx="2055222" cy="42255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30000"/>
                    </a:lnSpc>
                    <a:defRPr spc="3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defRPr>
                  </a:lvl1pPr>
                </a:lstStyle>
                <a:p>
                  <a:r>
                    <a:rPr lang="zh-CN" altLang="en-US"/>
                    <a:t>玩耍时</a:t>
                  </a:r>
                  <a:endParaRPr lang="zh-CN" altLang="en-US">
                    <a:solidFill>
                      <a:srgbClr val="478C6F"/>
                    </a:solidFill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8449503" y="1269094"/>
                  <a:ext cx="248671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PLAY</a:t>
                  </a:r>
                  <a:endParaRPr lang="zh-CN" altLang="en-US" sz="1200">
                    <a:solidFill>
                      <a:srgbClr val="478C6F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sp>
            <p:nvSpPr>
              <p:cNvPr id="4" name="矩形 3"/>
              <p:cNvSpPr/>
              <p:nvPr/>
            </p:nvSpPr>
            <p:spPr>
              <a:xfrm>
                <a:off x="10375390" y="1505702"/>
                <a:ext cx="1387719" cy="90967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不行！回家晚了，家人会担心的！</a:t>
                </a:r>
                <a:endParaRPr lang="zh-CN" altLang="en-US"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4187464" y="1716360"/>
                <a:ext cx="3933514" cy="1145941"/>
                <a:chOff x="4187464" y="1716360"/>
                <a:chExt cx="3933514" cy="1145941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5967600" y="1952628"/>
                  <a:ext cx="2153378" cy="90967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400" spc="3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我不能吃这么多冰淇淋，不然肚子疼，家人又得为我操心了！</a:t>
                  </a:r>
                  <a:endParaRPr lang="zh-CN" altLang="en-US"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4187464" y="1716360"/>
                  <a:ext cx="2055222" cy="42255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30000"/>
                    </a:lnSpc>
                    <a:defRPr spc="3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defRPr>
                  </a:lvl1pPr>
                </a:lstStyle>
                <a:p>
                  <a:r>
                    <a:rPr lang="zh-CN" altLang="en-US"/>
                    <a:t>在家中</a:t>
                  </a:r>
                  <a:endParaRPr lang="zh-CN" altLang="en-US">
                    <a:solidFill>
                      <a:srgbClr val="478C6F"/>
                    </a:solidFill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4187464" y="2049772"/>
                  <a:ext cx="248671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AT HOME</a:t>
                  </a:r>
                  <a:endParaRPr lang="zh-CN" altLang="en-US" sz="1200">
                    <a:solidFill>
                      <a:srgbClr val="478C6F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341831" y="300456"/>
                <a:ext cx="3610441" cy="1151328"/>
                <a:chOff x="341831" y="300456"/>
                <a:chExt cx="3610441" cy="1151328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341831" y="300456"/>
                  <a:ext cx="2055222" cy="42255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30000"/>
                    </a:lnSpc>
                    <a:defRPr spc="3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defRPr>
                  </a:lvl1pPr>
                </a:lstStyle>
                <a:p>
                  <a:r>
                    <a:rPr lang="zh-CN" altLang="en-US"/>
                    <a:t>在学校里</a:t>
                  </a:r>
                  <a:endParaRPr lang="zh-CN" altLang="en-US">
                    <a:solidFill>
                      <a:srgbClr val="478C6F"/>
                    </a:solidFill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365781" y="647000"/>
                  <a:ext cx="248671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AT SCHOOL</a:t>
                  </a:r>
                  <a:endParaRPr lang="zh-CN" altLang="en-US" sz="1200">
                    <a:solidFill>
                      <a:srgbClr val="478C6F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2207826" y="542111"/>
                  <a:ext cx="1744446" cy="90967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400" spc="3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我把学习用品带齐，就不会麻烦加人给我送了！</a:t>
                  </a:r>
                  <a:endParaRPr lang="zh-CN" altLang="en-US"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sp>
        <p:nvSpPr>
          <p:cNvPr id="45" name="文本框 44"/>
          <p:cNvSpPr txBox="1"/>
          <p:nvPr/>
        </p:nvSpPr>
        <p:spPr>
          <a:xfrm>
            <a:off x="170705" y="4251977"/>
            <a:ext cx="6096000" cy="901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怎样才是管好自己？</a:t>
            </a:r>
            <a:endParaRPr lang="zh-CN" altLang="en-US" sz="4400" b="1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70705" y="5564972"/>
            <a:ext cx="8377058" cy="1167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安排好自己的生活和学习，不给父母添麻烦，不做让父母担心的事，就是管好自己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5347377" y="1759404"/>
            <a:ext cx="748623" cy="748623"/>
          </a:xfrm>
          <a:prstGeom prst="ellipse">
            <a:avLst/>
          </a:prstGeom>
          <a:solidFill>
            <a:srgbClr val="D7ED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331186" y="4926505"/>
            <a:ext cx="660400" cy="660400"/>
          </a:xfrm>
          <a:prstGeom prst="ellipse">
            <a:avLst/>
          </a:prstGeom>
          <a:solidFill>
            <a:srgbClr val="D7ED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229390" y="2456836"/>
            <a:ext cx="305856" cy="305856"/>
          </a:xfrm>
          <a:prstGeom prst="ellipse">
            <a:avLst/>
          </a:prstGeom>
          <a:solidFill>
            <a:srgbClr val="E9E9E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V="1">
            <a:off x="9542411" y="1601296"/>
            <a:ext cx="2649589" cy="365540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83962" y="666582"/>
            <a:ext cx="10024076" cy="11661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2800" dirty="0"/>
              <a:t>相信我们每一个人都不想给父母添麻烦，只是有时候不能从（父母）的角度想问题，无意中给他们增添了麻烦</a:t>
            </a:r>
            <a:endParaRPr lang="zh-CN" altLang="en-US" sz="2800" dirty="0">
              <a:solidFill>
                <a:srgbClr val="478C6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2901" y="2133715"/>
            <a:ext cx="135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P30</a:t>
            </a:r>
            <a:endParaRPr lang="zh-CN" alt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8755" y="3240059"/>
            <a:ext cx="8011484" cy="26130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342900" indent="-342900">
              <a:buFont typeface="+mj-ea"/>
              <a:buAutoNum type="circleNumDbPlain"/>
            </a:pPr>
            <a:r>
              <a:rPr lang="zh-CN" altLang="en-US" b="1" dirty="0"/>
              <a:t>嘉伟在邻居家的菜地边踢足球，把菜苗踩倒了一大片</a:t>
            </a:r>
            <a:r>
              <a:rPr lang="en-US" altLang="zh-CN" b="1" dirty="0"/>
              <a:t>……</a:t>
            </a:r>
            <a:endParaRPr lang="en-US" altLang="zh-CN" b="1" dirty="0"/>
          </a:p>
          <a:p>
            <a:pPr marL="342900" indent="-342900">
              <a:buFont typeface="+mj-ea"/>
              <a:buAutoNum type="circleNumDbPlain"/>
            </a:pPr>
            <a:endParaRPr lang="en-US" altLang="zh-CN" b="1" dirty="0">
              <a:solidFill>
                <a:srgbClr val="478C6F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b="1" dirty="0">
                <a:solidFill>
                  <a:srgbClr val="478C6F"/>
                </a:solidFill>
              </a:rPr>
              <a:t>楠楠生病了，爸爸帮他拿药，倒好了水，楠楠却因为太苦了不想喝</a:t>
            </a:r>
            <a:r>
              <a:rPr lang="en-US" altLang="zh-CN" b="1" dirty="0">
                <a:solidFill>
                  <a:srgbClr val="478C6F"/>
                </a:solidFill>
              </a:rPr>
              <a:t>……</a:t>
            </a:r>
            <a:endParaRPr lang="en-US" altLang="zh-CN" b="1" dirty="0">
              <a:solidFill>
                <a:srgbClr val="478C6F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b="1" dirty="0">
              <a:solidFill>
                <a:srgbClr val="478C6F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b="1" dirty="0">
                <a:solidFill>
                  <a:srgbClr val="478C6F"/>
                </a:solidFill>
              </a:rPr>
              <a:t>王鑫背着父母用压岁钱买了玩具车，玩后又觉得不喜欢，想让妈妈帮他退掉</a:t>
            </a:r>
            <a:r>
              <a:rPr lang="en-US" altLang="zh-CN" b="1" dirty="0">
                <a:solidFill>
                  <a:srgbClr val="478C6F"/>
                </a:solidFill>
              </a:rPr>
              <a:t>……</a:t>
            </a:r>
            <a:endParaRPr lang="zh-CN" altLang="en-US" b="1" dirty="0">
              <a:solidFill>
                <a:srgbClr val="478C6F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9237"/>
            <a:ext cx="6360160" cy="5276765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243840" y="589237"/>
            <a:ext cx="5364480" cy="11074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爸爸妈妈，我做完作业陪奶奶去散步，奶奶可高兴了，以后我要天天陪奶奶散步。</a:t>
            </a:r>
            <a:endParaRPr lang="zh-CN" altLang="en-US" sz="2000" dirty="0"/>
          </a:p>
        </p:txBody>
      </p:sp>
      <p:sp>
        <p:nvSpPr>
          <p:cNvPr id="17" name="椭圆 16"/>
          <p:cNvSpPr/>
          <p:nvPr/>
        </p:nvSpPr>
        <p:spPr>
          <a:xfrm>
            <a:off x="10447834" y="2402329"/>
            <a:ext cx="543036" cy="543036"/>
          </a:xfrm>
          <a:prstGeom prst="ellipse">
            <a:avLst/>
          </a:prstGeom>
          <a:solidFill>
            <a:srgbClr val="E9E9E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13370" y="773797"/>
            <a:ext cx="10783990" cy="4802029"/>
            <a:chOff x="1096977" y="4295001"/>
            <a:chExt cx="10783990" cy="4802029"/>
          </a:xfrm>
        </p:grpSpPr>
        <p:sp>
          <p:nvSpPr>
            <p:cNvPr id="11" name="矩形 10"/>
            <p:cNvSpPr/>
            <p:nvPr/>
          </p:nvSpPr>
          <p:spPr>
            <a:xfrm>
              <a:off x="5744327" y="8490069"/>
              <a:ext cx="6136640" cy="6069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endParaRPr lang="en-US" altLang="zh-CN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744327" y="4780303"/>
              <a:ext cx="6136640" cy="22864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zh-CN" altLang="en-US" sz="2800" dirty="0"/>
                <a:t>我们不经意的一句话或一个举动，都有可能是父母徒增烦恼。要为父母分忧解愁，就从学做一个懂事的孩子孩子开始吧。</a:t>
              </a:r>
              <a:endParaRPr lang="zh-CN" altLang="en-US" sz="2800" dirty="0">
                <a:solidFill>
                  <a:srgbClr val="478C6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96977" y="4295001"/>
              <a:ext cx="24867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>
                <a:solidFill>
                  <a:srgbClr val="478C6F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679440" y="4033520"/>
            <a:ext cx="6217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我们已经长大了，如果我们能做得更好，父母就可以少为我们操心。</a:t>
            </a:r>
            <a:endParaRPr lang="zh-CN" altLang="en-US" sz="2800" dirty="0"/>
          </a:p>
        </p:txBody>
      </p:sp>
      <p:pic>
        <p:nvPicPr>
          <p:cNvPr id="2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268200" y="123952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3755976" y="3556473"/>
            <a:ext cx="5410123" cy="4056161"/>
          </a:xfrm>
          <a:prstGeom prst="rect">
            <a:avLst/>
          </a:prstGeom>
          <a:blipFill dpi="0" rotWithShape="1">
            <a:blip r:embed="rId1" cstate="email">
              <a:alphaModFix amt="1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1642" y="768021"/>
            <a:ext cx="2372810" cy="5321958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23951" y="2870914"/>
            <a:ext cx="2327881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0" b="1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1</a:t>
            </a:r>
            <a:endParaRPr lang="zh-CN" altLang="en-US" sz="28000" b="1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819" y="768021"/>
            <a:ext cx="7006540" cy="2655343"/>
          </a:xfrm>
          <a:prstGeom prst="rect">
            <a:avLst/>
          </a:prstGeom>
          <a:blipFill dpi="0" rotWithShape="1">
            <a:blip r:embed="rId2" cstate="email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60623" y="3556473"/>
            <a:ext cx="5669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爸爸妈妈多辛苦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33590" y="4592133"/>
            <a:ext cx="3796768" cy="4231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我们看的到</a:t>
            </a:r>
            <a:endParaRPr lang="zh-CN" altLang="en-US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10392801" y="4459023"/>
            <a:ext cx="373605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10929655" y="323003"/>
            <a:ext cx="1087472" cy="1087472"/>
          </a:xfrm>
          <a:prstGeom prst="ellipse">
            <a:avLst/>
          </a:prstGeom>
          <a:solidFill>
            <a:srgbClr val="D7EDD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824603" y="1680022"/>
            <a:ext cx="498749" cy="498749"/>
          </a:xfrm>
          <a:prstGeom prst="ellipse">
            <a:avLst/>
          </a:prstGeom>
          <a:solidFill>
            <a:srgbClr val="E9E9E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661203" y="3640041"/>
            <a:ext cx="3035944" cy="2276155"/>
          </a:xfrm>
          <a:prstGeom prst="rect">
            <a:avLst/>
          </a:prstGeom>
          <a:blipFill dpi="0" rotWithShape="1">
            <a:blip r:embed="rId1" cstate="email">
              <a:alphaModFix amt="1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616436" cy="6858000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05723" y="729968"/>
            <a:ext cx="2222117" cy="6805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从早到晚</a:t>
            </a:r>
            <a:endParaRPr lang="zh-CN" altLang="en-US" sz="3200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79" y="729968"/>
            <a:ext cx="5687161" cy="5638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06606" y="1520114"/>
            <a:ext cx="6532880" cy="6805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父母都在忙些什么？</a:t>
            </a:r>
            <a:endParaRPr lang="zh-CN" altLang="en-US" sz="3200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56094" y="2269649"/>
            <a:ext cx="1160342" cy="6805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工作</a:t>
            </a:r>
            <a:endParaRPr lang="zh-CN" altLang="en-US" sz="3200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33810" y="3787807"/>
            <a:ext cx="1160342" cy="6805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家人</a:t>
            </a:r>
            <a:endParaRPr lang="zh-CN" altLang="en-US" sz="3200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83169" y="5557520"/>
            <a:ext cx="1160342" cy="6805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家务</a:t>
            </a:r>
            <a:endParaRPr lang="zh-CN" altLang="en-US" sz="3200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16436" y="2660149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上班干活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643301" y="4138843"/>
            <a:ext cx="234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给家里人做饭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接送我们上下学</a:t>
            </a:r>
            <a:endParaRPr lang="en-US" altLang="zh-CN" dirty="0"/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/>
              <a:t>辅导我们作业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9670585" y="5891033"/>
            <a:ext cx="253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/>
              <a:t>洗衣服</a:t>
            </a:r>
            <a:endParaRPr lang="en-US" altLang="zh-CN"/>
          </a:p>
          <a:p>
            <a:pPr marL="342900" indent="-342900">
              <a:buFont typeface="+mj-ea"/>
              <a:buAutoNum type="circleNumDbPlain"/>
            </a:pPr>
            <a:r>
              <a:rPr lang="zh-CN" altLang="en-US"/>
              <a:t>收拾家里卫生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558201" y="5097244"/>
            <a:ext cx="851465" cy="851465"/>
          </a:xfrm>
          <a:prstGeom prst="ellipse">
            <a:avLst/>
          </a:prstGeom>
          <a:solidFill>
            <a:srgbClr val="E9E9E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06441" y="528044"/>
            <a:ext cx="5613009" cy="5801913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14427" y="1670942"/>
            <a:ext cx="5197035" cy="28475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父母总在（忙碌），为工作努力，为生活奔波，为我们（操心）</a:t>
            </a:r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……</a:t>
            </a:r>
            <a:r>
              <a: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让我们了解父母都在做些什么，试着体会他们的（辛劳）吧</a:t>
            </a:r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!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030938" y="5788011"/>
            <a:ext cx="373605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 flipV="1">
            <a:off x="8599990" y="4715998"/>
            <a:ext cx="2819459" cy="16139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9043" y="528044"/>
            <a:ext cx="5177396" cy="51333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00489" y="5914609"/>
            <a:ext cx="564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爸爸妈妈很辛苦！</a:t>
            </a:r>
            <a:endParaRPr lang="zh-CN" altLang="en-US" sz="2800" spc="30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678098" y="5344160"/>
            <a:ext cx="3738702" cy="41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70880" y="4927600"/>
            <a:ext cx="3222872" cy="41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882640" y="4612640"/>
            <a:ext cx="1889760" cy="416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885680" y="2794000"/>
            <a:ext cx="1544320" cy="325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98720" y="1737360"/>
            <a:ext cx="3995032" cy="325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" y="0"/>
            <a:ext cx="3505200" cy="6858000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72897" y="-156979"/>
            <a:ext cx="3995032" cy="23954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P25</a:t>
            </a:r>
            <a:endParaRPr lang="en-US" altLang="zh-CN" sz="6000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60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阅读角</a:t>
            </a:r>
            <a:endParaRPr lang="zh-CN" altLang="en-US" sz="6000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60193" y="2323049"/>
            <a:ext cx="373605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2899" y="2480739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i="0" spc="3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你从哪里感受到小娟爸爸很辛苦？</a:t>
            </a:r>
            <a:endParaRPr lang="zh-CN" altLang="en-US" sz="54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8098" y="699259"/>
            <a:ext cx="8341003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爸爸，您辛苦啦</a:t>
            </a:r>
            <a:r>
              <a:rPr lang="en-US" altLang="zh-CN" sz="2800" dirty="0"/>
              <a:t>!</a:t>
            </a:r>
            <a:endParaRPr lang="en-US" altLang="zh-CN" sz="2800" dirty="0"/>
          </a:p>
          <a:p>
            <a:pPr algn="ctr"/>
            <a:endParaRPr lang="en-US" altLang="zh-CN" sz="1050" dirty="0"/>
          </a:p>
          <a:p>
            <a:r>
              <a:rPr lang="zh-CN" altLang="en-US" sz="2400" dirty="0"/>
              <a:t>        星期一清早，爸爸像往常一样骑车送我去上学。一路上，自行车在坑洼不平的道路上颠簸得厉害，爸爸不停地叮嘱我</a:t>
            </a:r>
            <a:r>
              <a:rPr lang="en-US" altLang="zh-CN" sz="2400" dirty="0"/>
              <a:t>:“</a:t>
            </a:r>
            <a:r>
              <a:rPr lang="zh-CN" altLang="en-US" sz="2400" dirty="0"/>
              <a:t>小鹃，抓紧啦，当心别摔着</a:t>
            </a:r>
            <a:r>
              <a:rPr lang="en-US" altLang="zh-CN" sz="2400" dirty="0"/>
              <a:t>!”</a:t>
            </a:r>
            <a:r>
              <a:rPr lang="zh-CN" altLang="en-US" sz="2400" dirty="0"/>
              <a:t>我拽住爸爸的衣角，猛然间发现这件衣服他已经穿了那么久，因为洗的次数太多，衣角早已发白、起毛。爸爸一直踩着自行车</a:t>
            </a:r>
            <a:r>
              <a:rPr lang="en-US" altLang="zh-CN" sz="2400" dirty="0"/>
              <a:t>,</a:t>
            </a:r>
            <a:r>
              <a:rPr lang="zh-CN" altLang="en-US" sz="2400" dirty="0"/>
              <a:t>看到他吃力的样子，我不由得鼻子一酸</a:t>
            </a:r>
            <a:r>
              <a:rPr lang="en-US" altLang="zh-CN" sz="2400" dirty="0"/>
              <a:t>……</a:t>
            </a:r>
            <a:endParaRPr lang="en-US" altLang="zh-CN" sz="2400" dirty="0"/>
          </a:p>
          <a:p>
            <a:r>
              <a:rPr lang="en-US" altLang="zh-CN" sz="2400" dirty="0"/>
              <a:t>        </a:t>
            </a:r>
            <a:r>
              <a:rPr lang="zh-CN" altLang="en-US" sz="2400" dirty="0"/>
              <a:t>在我的记忆中，爸爸永远是忙忙碌碌的。妈妈的身体很不好，因此</a:t>
            </a:r>
            <a:r>
              <a:rPr lang="en-US" altLang="zh-CN" sz="2400" dirty="0"/>
              <a:t>,</a:t>
            </a:r>
            <a:r>
              <a:rPr lang="zh-CN" altLang="en-US" sz="2400" dirty="0"/>
              <a:t>照顾我的重任就落在了爸爸的肩上。爸爸上班的地方离家很远，每天早上为了赶在上班前给我做早饭，送我去上学，他总是天不亮就起床。下午放学时，他又会准时出现在学校门口，接我回家，辅导我学习。除此之外，还要做晚饭、打扫卫生、照顾妈妈</a:t>
            </a:r>
            <a:r>
              <a:rPr lang="en-US" altLang="zh-CN" sz="2400" dirty="0"/>
              <a:t>……</a:t>
            </a:r>
            <a:r>
              <a:rPr lang="zh-CN" altLang="en-US" sz="2400" dirty="0"/>
              <a:t>等忙完了这一切，爸爸早已累得精疲力尽。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998720" y="1737360"/>
            <a:ext cx="3891280" cy="32512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1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43610"/>
            <a:ext cx="12192000" cy="3072331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600623" y="2399012"/>
            <a:ext cx="4209327" cy="1762698"/>
            <a:chOff x="5422916" y="935239"/>
            <a:chExt cx="4209327" cy="1762698"/>
          </a:xfrm>
        </p:grpSpPr>
        <p:grpSp>
          <p:nvGrpSpPr>
            <p:cNvPr id="72" name="组合 71"/>
            <p:cNvGrpSpPr/>
            <p:nvPr/>
          </p:nvGrpSpPr>
          <p:grpSpPr>
            <a:xfrm>
              <a:off x="6178952" y="1233468"/>
              <a:ext cx="810227" cy="810227"/>
              <a:chOff x="6248401" y="1233468"/>
              <a:chExt cx="810227" cy="810227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248401" y="1233468"/>
                <a:ext cx="810227" cy="810227"/>
              </a:xfrm>
              <a:prstGeom prst="ellipse">
                <a:avLst/>
              </a:prstGeom>
              <a:noFill/>
              <a:ln w="25400">
                <a:solidFill>
                  <a:srgbClr val="1C573B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grpSp>
            <p:nvGrpSpPr>
              <p:cNvPr id="15" name="PA-clipboard-heart-icon-274323"/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>
              <a:xfrm>
                <a:off x="6507025" y="1458559"/>
                <a:ext cx="292978" cy="360045"/>
                <a:chOff x="3802" y="2109"/>
                <a:chExt cx="83" cy="102"/>
              </a:xfrm>
              <a:solidFill>
                <a:srgbClr val="1C573B"/>
              </a:solidFill>
            </p:grpSpPr>
            <p:sp>
              <p:nvSpPr>
                <p:cNvPr id="16" name="PA-任意多边形 818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3817" y="2154"/>
                  <a:ext cx="46" cy="32"/>
                </a:xfrm>
                <a:custGeom>
                  <a:avLst/>
                  <a:gdLst>
                    <a:gd name="T0" fmla="*/ 81 w 115"/>
                    <a:gd name="T1" fmla="*/ 0 h 80"/>
                    <a:gd name="T2" fmla="*/ 81 w 115"/>
                    <a:gd name="T3" fmla="*/ 0 h 80"/>
                    <a:gd name="T4" fmla="*/ 57 w 115"/>
                    <a:gd name="T5" fmla="*/ 16 h 80"/>
                    <a:gd name="T6" fmla="*/ 33 w 115"/>
                    <a:gd name="T7" fmla="*/ 0 h 80"/>
                    <a:gd name="T8" fmla="*/ 33 w 115"/>
                    <a:gd name="T9" fmla="*/ 0 h 80"/>
                    <a:gd name="T10" fmla="*/ 17 w 115"/>
                    <a:gd name="T11" fmla="*/ 47 h 80"/>
                    <a:gd name="T12" fmla="*/ 57 w 115"/>
                    <a:gd name="T13" fmla="*/ 80 h 80"/>
                    <a:gd name="T14" fmla="*/ 97 w 115"/>
                    <a:gd name="T15" fmla="*/ 47 h 80"/>
                    <a:gd name="T16" fmla="*/ 81 w 115"/>
                    <a:gd name="T17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80">
                      <a:moveTo>
                        <a:pt x="81" y="0"/>
                      </a:move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2" y="0"/>
                        <a:pt x="64" y="10"/>
                        <a:pt x="57" y="16"/>
                      </a:cubicBezTo>
                      <a:cubicBezTo>
                        <a:pt x="51" y="10"/>
                        <a:pt x="4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9" y="0"/>
                        <a:pt x="0" y="31"/>
                        <a:pt x="17" y="47"/>
                      </a:cubicBezTo>
                      <a:lnTo>
                        <a:pt x="57" y="80"/>
                      </a:lnTo>
                      <a:lnTo>
                        <a:pt x="97" y="47"/>
                      </a:lnTo>
                      <a:cubicBezTo>
                        <a:pt x="115" y="31"/>
                        <a:pt x="105" y="0"/>
                        <a:pt x="8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17" name="PA-任意多边形 819"/>
                <p:cNvSpPr>
                  <a:spLocks noEditPoint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3802" y="2109"/>
                  <a:ext cx="83" cy="102"/>
                </a:xfrm>
                <a:custGeom>
                  <a:avLst/>
                  <a:gdLst>
                    <a:gd name="T0" fmla="*/ 57 w 83"/>
                    <a:gd name="T1" fmla="*/ 6 h 102"/>
                    <a:gd name="T2" fmla="*/ 57 w 83"/>
                    <a:gd name="T3" fmla="*/ 0 h 102"/>
                    <a:gd name="T4" fmla="*/ 19 w 83"/>
                    <a:gd name="T5" fmla="*/ 0 h 102"/>
                    <a:gd name="T6" fmla="*/ 19 w 83"/>
                    <a:gd name="T7" fmla="*/ 6 h 102"/>
                    <a:gd name="T8" fmla="*/ 6 w 83"/>
                    <a:gd name="T9" fmla="*/ 6 h 102"/>
                    <a:gd name="T10" fmla="*/ 6 w 83"/>
                    <a:gd name="T11" fmla="*/ 13 h 102"/>
                    <a:gd name="T12" fmla="*/ 0 w 83"/>
                    <a:gd name="T13" fmla="*/ 13 h 102"/>
                    <a:gd name="T14" fmla="*/ 0 w 83"/>
                    <a:gd name="T15" fmla="*/ 102 h 102"/>
                    <a:gd name="T16" fmla="*/ 76 w 83"/>
                    <a:gd name="T17" fmla="*/ 102 h 102"/>
                    <a:gd name="T18" fmla="*/ 76 w 83"/>
                    <a:gd name="T19" fmla="*/ 96 h 102"/>
                    <a:gd name="T20" fmla="*/ 83 w 83"/>
                    <a:gd name="T21" fmla="*/ 96 h 102"/>
                    <a:gd name="T22" fmla="*/ 83 w 83"/>
                    <a:gd name="T23" fmla="*/ 6 h 102"/>
                    <a:gd name="T24" fmla="*/ 57 w 83"/>
                    <a:gd name="T25" fmla="*/ 6 h 102"/>
                    <a:gd name="T26" fmla="*/ 25 w 83"/>
                    <a:gd name="T27" fmla="*/ 6 h 102"/>
                    <a:gd name="T28" fmla="*/ 51 w 83"/>
                    <a:gd name="T29" fmla="*/ 6 h 102"/>
                    <a:gd name="T30" fmla="*/ 51 w 83"/>
                    <a:gd name="T31" fmla="*/ 19 h 102"/>
                    <a:gd name="T32" fmla="*/ 25 w 83"/>
                    <a:gd name="T33" fmla="*/ 19 h 102"/>
                    <a:gd name="T34" fmla="*/ 25 w 83"/>
                    <a:gd name="T35" fmla="*/ 6 h 102"/>
                    <a:gd name="T36" fmla="*/ 70 w 83"/>
                    <a:gd name="T37" fmla="*/ 96 h 102"/>
                    <a:gd name="T38" fmla="*/ 6 w 83"/>
                    <a:gd name="T39" fmla="*/ 96 h 102"/>
                    <a:gd name="T40" fmla="*/ 6 w 83"/>
                    <a:gd name="T41" fmla="*/ 19 h 102"/>
                    <a:gd name="T42" fmla="*/ 19 w 83"/>
                    <a:gd name="T43" fmla="*/ 19 h 102"/>
                    <a:gd name="T44" fmla="*/ 19 w 83"/>
                    <a:gd name="T45" fmla="*/ 25 h 102"/>
                    <a:gd name="T46" fmla="*/ 57 w 83"/>
                    <a:gd name="T47" fmla="*/ 25 h 102"/>
                    <a:gd name="T48" fmla="*/ 57 w 83"/>
                    <a:gd name="T49" fmla="*/ 19 h 102"/>
                    <a:gd name="T50" fmla="*/ 70 w 83"/>
                    <a:gd name="T51" fmla="*/ 19 h 102"/>
                    <a:gd name="T52" fmla="*/ 70 w 83"/>
                    <a:gd name="T53" fmla="*/ 96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3" h="102">
                      <a:moveTo>
                        <a:pt x="57" y="6"/>
                      </a:moveTo>
                      <a:lnTo>
                        <a:pt x="57" y="0"/>
                      </a:lnTo>
                      <a:lnTo>
                        <a:pt x="19" y="0"/>
                      </a:lnTo>
                      <a:lnTo>
                        <a:pt x="19" y="6"/>
                      </a:lnTo>
                      <a:lnTo>
                        <a:pt x="6" y="6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0" y="102"/>
                      </a:lnTo>
                      <a:lnTo>
                        <a:pt x="76" y="102"/>
                      </a:lnTo>
                      <a:lnTo>
                        <a:pt x="76" y="96"/>
                      </a:lnTo>
                      <a:lnTo>
                        <a:pt x="83" y="96"/>
                      </a:lnTo>
                      <a:lnTo>
                        <a:pt x="83" y="6"/>
                      </a:lnTo>
                      <a:lnTo>
                        <a:pt x="57" y="6"/>
                      </a:lnTo>
                      <a:close/>
                      <a:moveTo>
                        <a:pt x="25" y="6"/>
                      </a:moveTo>
                      <a:lnTo>
                        <a:pt x="51" y="6"/>
                      </a:lnTo>
                      <a:lnTo>
                        <a:pt x="51" y="19"/>
                      </a:lnTo>
                      <a:lnTo>
                        <a:pt x="25" y="19"/>
                      </a:lnTo>
                      <a:lnTo>
                        <a:pt x="25" y="6"/>
                      </a:lnTo>
                      <a:close/>
                      <a:moveTo>
                        <a:pt x="70" y="96"/>
                      </a:moveTo>
                      <a:lnTo>
                        <a:pt x="6" y="96"/>
                      </a:lnTo>
                      <a:lnTo>
                        <a:pt x="6" y="19"/>
                      </a:lnTo>
                      <a:lnTo>
                        <a:pt x="19" y="19"/>
                      </a:lnTo>
                      <a:lnTo>
                        <a:pt x="19" y="25"/>
                      </a:lnTo>
                      <a:lnTo>
                        <a:pt x="57" y="25"/>
                      </a:lnTo>
                      <a:lnTo>
                        <a:pt x="57" y="19"/>
                      </a:lnTo>
                      <a:lnTo>
                        <a:pt x="70" y="19"/>
                      </a:lnTo>
                      <a:lnTo>
                        <a:pt x="70" y="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5422916" y="935239"/>
              <a:ext cx="4209327" cy="1762698"/>
              <a:chOff x="5492365" y="960699"/>
              <a:chExt cx="4209327" cy="1762698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7373073" y="960699"/>
                <a:ext cx="2118168" cy="4231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endParaRPr lang="zh-CN" altLang="en-US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492365" y="2116628"/>
                <a:ext cx="4209327" cy="6067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8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在菜场卖菜</a:t>
                </a:r>
                <a:endParaRPr lang="zh-CN" altLang="en-US" sz="2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4786647" y="2726898"/>
            <a:ext cx="4209327" cy="1405766"/>
            <a:chOff x="5533803" y="3023889"/>
            <a:chExt cx="4209327" cy="1405766"/>
          </a:xfrm>
        </p:grpSpPr>
        <p:grpSp>
          <p:nvGrpSpPr>
            <p:cNvPr id="73" name="组合 72"/>
            <p:cNvGrpSpPr/>
            <p:nvPr/>
          </p:nvGrpSpPr>
          <p:grpSpPr>
            <a:xfrm>
              <a:off x="6178952" y="3023889"/>
              <a:ext cx="810227" cy="810227"/>
              <a:chOff x="6248401" y="3023889"/>
              <a:chExt cx="810227" cy="810227"/>
            </a:xfrm>
          </p:grpSpPr>
          <p:grpSp>
            <p:nvGrpSpPr>
              <p:cNvPr id="31" name="PA-celebration-supplies-party-birthday-decoration-icon-274224"/>
              <p:cNvGrpSpPr>
                <a:grpSpLocks noChangeAspect="1"/>
              </p:cNvGrpSpPr>
              <p:nvPr>
                <p:custDataLst>
                  <p:tags r:id="rId4"/>
                </p:custDataLst>
              </p:nvPr>
            </p:nvGrpSpPr>
            <p:grpSpPr>
              <a:xfrm>
                <a:off x="6507025" y="3234182"/>
                <a:ext cx="292978" cy="389640"/>
                <a:chOff x="3693" y="1965"/>
                <a:chExt cx="294" cy="391"/>
              </a:xfrm>
              <a:solidFill>
                <a:srgbClr val="1C573B"/>
              </a:solidFill>
            </p:grpSpPr>
            <p:sp>
              <p:nvSpPr>
                <p:cNvPr id="32" name="PA-任意多边形 6494"/>
                <p:cNvSpPr>
                  <a:spLocks noEditPoint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3693" y="1965"/>
                  <a:ext cx="294" cy="391"/>
                </a:xfrm>
                <a:custGeom>
                  <a:avLst/>
                  <a:gdLst>
                    <a:gd name="T0" fmla="*/ 774 w 774"/>
                    <a:gd name="T1" fmla="*/ 387 h 1027"/>
                    <a:gd name="T2" fmla="*/ 388 w 774"/>
                    <a:gd name="T3" fmla="*/ 0 h 1027"/>
                    <a:gd name="T4" fmla="*/ 1 w 774"/>
                    <a:gd name="T5" fmla="*/ 387 h 1027"/>
                    <a:gd name="T6" fmla="*/ 29 w 774"/>
                    <a:gd name="T7" fmla="*/ 530 h 1027"/>
                    <a:gd name="T8" fmla="*/ 32 w 774"/>
                    <a:gd name="T9" fmla="*/ 538 h 1027"/>
                    <a:gd name="T10" fmla="*/ 47 w 774"/>
                    <a:gd name="T11" fmla="*/ 569 h 1027"/>
                    <a:gd name="T12" fmla="*/ 48 w 774"/>
                    <a:gd name="T13" fmla="*/ 571 h 1027"/>
                    <a:gd name="T14" fmla="*/ 321 w 774"/>
                    <a:gd name="T15" fmla="*/ 879 h 1027"/>
                    <a:gd name="T16" fmla="*/ 321 w 774"/>
                    <a:gd name="T17" fmla="*/ 879 h 1027"/>
                    <a:gd name="T18" fmla="*/ 321 w 774"/>
                    <a:gd name="T19" fmla="*/ 916 h 1027"/>
                    <a:gd name="T20" fmla="*/ 283 w 774"/>
                    <a:gd name="T21" fmla="*/ 988 h 1027"/>
                    <a:gd name="T22" fmla="*/ 297 w 774"/>
                    <a:gd name="T23" fmla="*/ 1027 h 1027"/>
                    <a:gd name="T24" fmla="*/ 491 w 774"/>
                    <a:gd name="T25" fmla="*/ 1027 h 1027"/>
                    <a:gd name="T26" fmla="*/ 506 w 774"/>
                    <a:gd name="T27" fmla="*/ 991 h 1027"/>
                    <a:gd name="T28" fmla="*/ 506 w 774"/>
                    <a:gd name="T29" fmla="*/ 991 h 1027"/>
                    <a:gd name="T30" fmla="*/ 461 w 774"/>
                    <a:gd name="T31" fmla="*/ 913 h 1027"/>
                    <a:gd name="T32" fmla="*/ 461 w 774"/>
                    <a:gd name="T33" fmla="*/ 881 h 1027"/>
                    <a:gd name="T34" fmla="*/ 570 w 774"/>
                    <a:gd name="T35" fmla="*/ 785 h 1027"/>
                    <a:gd name="T36" fmla="*/ 754 w 774"/>
                    <a:gd name="T37" fmla="*/ 511 h 1027"/>
                    <a:gd name="T38" fmla="*/ 760 w 774"/>
                    <a:gd name="T39" fmla="*/ 487 h 1027"/>
                    <a:gd name="T40" fmla="*/ 773 w 774"/>
                    <a:gd name="T41" fmla="*/ 414 h 1027"/>
                    <a:gd name="T42" fmla="*/ 774 w 774"/>
                    <a:gd name="T43" fmla="*/ 387 h 1027"/>
                    <a:gd name="T44" fmla="*/ 703 w 774"/>
                    <a:gd name="T45" fmla="*/ 459 h 1027"/>
                    <a:gd name="T46" fmla="*/ 703 w 774"/>
                    <a:gd name="T47" fmla="*/ 463 h 1027"/>
                    <a:gd name="T48" fmla="*/ 700 w 774"/>
                    <a:gd name="T49" fmla="*/ 471 h 1027"/>
                    <a:gd name="T50" fmla="*/ 696 w 774"/>
                    <a:gd name="T51" fmla="*/ 487 h 1027"/>
                    <a:gd name="T52" fmla="*/ 691 w 774"/>
                    <a:gd name="T53" fmla="*/ 499 h 1027"/>
                    <a:gd name="T54" fmla="*/ 650 w 774"/>
                    <a:gd name="T55" fmla="*/ 574 h 1027"/>
                    <a:gd name="T56" fmla="*/ 422 w 774"/>
                    <a:gd name="T57" fmla="*/ 827 h 1027"/>
                    <a:gd name="T58" fmla="*/ 352 w 774"/>
                    <a:gd name="T59" fmla="*/ 827 h 1027"/>
                    <a:gd name="T60" fmla="*/ 120 w 774"/>
                    <a:gd name="T61" fmla="*/ 568 h 1027"/>
                    <a:gd name="T62" fmla="*/ 79 w 774"/>
                    <a:gd name="T63" fmla="*/ 487 h 1027"/>
                    <a:gd name="T64" fmla="*/ 77 w 774"/>
                    <a:gd name="T65" fmla="*/ 480 h 1027"/>
                    <a:gd name="T66" fmla="*/ 70 w 774"/>
                    <a:gd name="T67" fmla="*/ 454 h 1027"/>
                    <a:gd name="T68" fmla="*/ 69 w 774"/>
                    <a:gd name="T69" fmla="*/ 449 h 1027"/>
                    <a:gd name="T70" fmla="*/ 69 w 774"/>
                    <a:gd name="T71" fmla="*/ 448 h 1027"/>
                    <a:gd name="T72" fmla="*/ 62 w 774"/>
                    <a:gd name="T73" fmla="*/ 383 h 1027"/>
                    <a:gd name="T74" fmla="*/ 387 w 774"/>
                    <a:gd name="T75" fmla="*/ 57 h 1027"/>
                    <a:gd name="T76" fmla="*/ 713 w 774"/>
                    <a:gd name="T77" fmla="*/ 383 h 1027"/>
                    <a:gd name="T78" fmla="*/ 703 w 774"/>
                    <a:gd name="T79" fmla="*/ 459 h 10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74" h="1027">
                      <a:moveTo>
                        <a:pt x="774" y="387"/>
                      </a:moveTo>
                      <a:cubicBezTo>
                        <a:pt x="774" y="173"/>
                        <a:pt x="601" y="0"/>
                        <a:pt x="388" y="0"/>
                      </a:cubicBezTo>
                      <a:cubicBezTo>
                        <a:pt x="174" y="0"/>
                        <a:pt x="1" y="173"/>
                        <a:pt x="1" y="387"/>
                      </a:cubicBezTo>
                      <a:cubicBezTo>
                        <a:pt x="0" y="437"/>
                        <a:pt x="10" y="485"/>
                        <a:pt x="29" y="530"/>
                      </a:cubicBezTo>
                      <a:cubicBezTo>
                        <a:pt x="30" y="533"/>
                        <a:pt x="31" y="536"/>
                        <a:pt x="32" y="538"/>
                      </a:cubicBezTo>
                      <a:cubicBezTo>
                        <a:pt x="36" y="549"/>
                        <a:pt x="41" y="559"/>
                        <a:pt x="47" y="569"/>
                      </a:cubicBezTo>
                      <a:cubicBezTo>
                        <a:pt x="47" y="569"/>
                        <a:pt x="47" y="570"/>
                        <a:pt x="48" y="571"/>
                      </a:cubicBezTo>
                      <a:cubicBezTo>
                        <a:pt x="106" y="681"/>
                        <a:pt x="211" y="780"/>
                        <a:pt x="321" y="879"/>
                      </a:cubicBezTo>
                      <a:lnTo>
                        <a:pt x="321" y="879"/>
                      </a:lnTo>
                      <a:cubicBezTo>
                        <a:pt x="321" y="879"/>
                        <a:pt x="335" y="891"/>
                        <a:pt x="321" y="916"/>
                      </a:cubicBezTo>
                      <a:lnTo>
                        <a:pt x="283" y="988"/>
                      </a:lnTo>
                      <a:cubicBezTo>
                        <a:pt x="283" y="989"/>
                        <a:pt x="267" y="1022"/>
                        <a:pt x="297" y="1027"/>
                      </a:cubicBezTo>
                      <a:lnTo>
                        <a:pt x="491" y="1027"/>
                      </a:lnTo>
                      <a:cubicBezTo>
                        <a:pt x="503" y="1025"/>
                        <a:pt x="522" y="1017"/>
                        <a:pt x="506" y="991"/>
                      </a:cubicBezTo>
                      <a:cubicBezTo>
                        <a:pt x="506" y="991"/>
                        <a:pt x="506" y="991"/>
                        <a:pt x="506" y="991"/>
                      </a:cubicBezTo>
                      <a:lnTo>
                        <a:pt x="461" y="913"/>
                      </a:lnTo>
                      <a:cubicBezTo>
                        <a:pt x="461" y="913"/>
                        <a:pt x="448" y="892"/>
                        <a:pt x="461" y="881"/>
                      </a:cubicBezTo>
                      <a:cubicBezTo>
                        <a:pt x="495" y="852"/>
                        <a:pt x="550" y="805"/>
                        <a:pt x="570" y="785"/>
                      </a:cubicBezTo>
                      <a:cubicBezTo>
                        <a:pt x="642" y="711"/>
                        <a:pt x="719" y="614"/>
                        <a:pt x="754" y="511"/>
                      </a:cubicBezTo>
                      <a:cubicBezTo>
                        <a:pt x="756" y="503"/>
                        <a:pt x="759" y="494"/>
                        <a:pt x="760" y="487"/>
                      </a:cubicBezTo>
                      <a:cubicBezTo>
                        <a:pt x="767" y="463"/>
                        <a:pt x="771" y="439"/>
                        <a:pt x="773" y="414"/>
                      </a:cubicBezTo>
                      <a:cubicBezTo>
                        <a:pt x="774" y="397"/>
                        <a:pt x="774" y="387"/>
                        <a:pt x="774" y="387"/>
                      </a:cubicBezTo>
                      <a:close/>
                      <a:moveTo>
                        <a:pt x="703" y="459"/>
                      </a:moveTo>
                      <a:cubicBezTo>
                        <a:pt x="703" y="460"/>
                        <a:pt x="703" y="462"/>
                        <a:pt x="703" y="463"/>
                      </a:cubicBezTo>
                      <a:cubicBezTo>
                        <a:pt x="702" y="466"/>
                        <a:pt x="701" y="468"/>
                        <a:pt x="700" y="471"/>
                      </a:cubicBezTo>
                      <a:cubicBezTo>
                        <a:pt x="699" y="476"/>
                        <a:pt x="697" y="481"/>
                        <a:pt x="696" y="487"/>
                      </a:cubicBezTo>
                      <a:cubicBezTo>
                        <a:pt x="694" y="491"/>
                        <a:pt x="693" y="495"/>
                        <a:pt x="691" y="499"/>
                      </a:cubicBezTo>
                      <a:cubicBezTo>
                        <a:pt x="681" y="526"/>
                        <a:pt x="667" y="551"/>
                        <a:pt x="650" y="574"/>
                      </a:cubicBezTo>
                      <a:cubicBezTo>
                        <a:pt x="584" y="674"/>
                        <a:pt x="477" y="777"/>
                        <a:pt x="422" y="827"/>
                      </a:cubicBezTo>
                      <a:cubicBezTo>
                        <a:pt x="389" y="858"/>
                        <a:pt x="354" y="829"/>
                        <a:pt x="352" y="827"/>
                      </a:cubicBezTo>
                      <a:cubicBezTo>
                        <a:pt x="296" y="778"/>
                        <a:pt x="187" y="673"/>
                        <a:pt x="120" y="568"/>
                      </a:cubicBezTo>
                      <a:cubicBezTo>
                        <a:pt x="103" y="543"/>
                        <a:pt x="89" y="516"/>
                        <a:pt x="79" y="487"/>
                      </a:cubicBezTo>
                      <a:cubicBezTo>
                        <a:pt x="79" y="484"/>
                        <a:pt x="78" y="482"/>
                        <a:pt x="77" y="480"/>
                      </a:cubicBezTo>
                      <a:cubicBezTo>
                        <a:pt x="74" y="471"/>
                        <a:pt x="72" y="463"/>
                        <a:pt x="70" y="454"/>
                      </a:cubicBezTo>
                      <a:cubicBezTo>
                        <a:pt x="70" y="452"/>
                        <a:pt x="69" y="451"/>
                        <a:pt x="69" y="449"/>
                      </a:cubicBezTo>
                      <a:cubicBezTo>
                        <a:pt x="69" y="449"/>
                        <a:pt x="69" y="449"/>
                        <a:pt x="69" y="448"/>
                      </a:cubicBezTo>
                      <a:cubicBezTo>
                        <a:pt x="64" y="427"/>
                        <a:pt x="62" y="405"/>
                        <a:pt x="62" y="383"/>
                      </a:cubicBezTo>
                      <a:cubicBezTo>
                        <a:pt x="62" y="203"/>
                        <a:pt x="208" y="57"/>
                        <a:pt x="387" y="57"/>
                      </a:cubicBezTo>
                      <a:cubicBezTo>
                        <a:pt x="567" y="57"/>
                        <a:pt x="713" y="203"/>
                        <a:pt x="713" y="383"/>
                      </a:cubicBezTo>
                      <a:cubicBezTo>
                        <a:pt x="713" y="409"/>
                        <a:pt x="709" y="434"/>
                        <a:pt x="703" y="45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3" name="PA-任意多边形 6495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3734" y="2015"/>
                  <a:ext cx="121" cy="121"/>
                </a:xfrm>
                <a:custGeom>
                  <a:avLst/>
                  <a:gdLst>
                    <a:gd name="T0" fmla="*/ 307 w 317"/>
                    <a:gd name="T1" fmla="*/ 11 h 319"/>
                    <a:gd name="T2" fmla="*/ 199 w 317"/>
                    <a:gd name="T3" fmla="*/ 9 h 319"/>
                    <a:gd name="T4" fmla="*/ 28 w 317"/>
                    <a:gd name="T5" fmla="*/ 282 h 319"/>
                    <a:gd name="T6" fmla="*/ 34 w 317"/>
                    <a:gd name="T7" fmla="*/ 301 h 319"/>
                    <a:gd name="T8" fmla="*/ 59 w 317"/>
                    <a:gd name="T9" fmla="*/ 316 h 319"/>
                    <a:gd name="T10" fmla="*/ 84 w 317"/>
                    <a:gd name="T11" fmla="*/ 283 h 319"/>
                    <a:gd name="T12" fmla="*/ 84 w 317"/>
                    <a:gd name="T13" fmla="*/ 282 h 319"/>
                    <a:gd name="T14" fmla="*/ 260 w 317"/>
                    <a:gd name="T15" fmla="*/ 52 h 319"/>
                    <a:gd name="T16" fmla="*/ 301 w 317"/>
                    <a:gd name="T17" fmla="*/ 46 h 319"/>
                    <a:gd name="T18" fmla="*/ 301 w 317"/>
                    <a:gd name="T19" fmla="*/ 46 h 319"/>
                    <a:gd name="T20" fmla="*/ 301 w 317"/>
                    <a:gd name="T21" fmla="*/ 46 h 319"/>
                    <a:gd name="T22" fmla="*/ 302 w 317"/>
                    <a:gd name="T23" fmla="*/ 46 h 319"/>
                    <a:gd name="T24" fmla="*/ 316 w 317"/>
                    <a:gd name="T25" fmla="*/ 31 h 319"/>
                    <a:gd name="T26" fmla="*/ 307 w 317"/>
                    <a:gd name="T27" fmla="*/ 11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7" h="319">
                      <a:moveTo>
                        <a:pt x="307" y="11"/>
                      </a:moveTo>
                      <a:cubicBezTo>
                        <a:pt x="273" y="2"/>
                        <a:pt x="236" y="0"/>
                        <a:pt x="199" y="9"/>
                      </a:cubicBezTo>
                      <a:cubicBezTo>
                        <a:pt x="76" y="37"/>
                        <a:pt x="0" y="159"/>
                        <a:pt x="28" y="282"/>
                      </a:cubicBezTo>
                      <a:cubicBezTo>
                        <a:pt x="30" y="288"/>
                        <a:pt x="32" y="295"/>
                        <a:pt x="34" y="301"/>
                      </a:cubicBezTo>
                      <a:cubicBezTo>
                        <a:pt x="37" y="309"/>
                        <a:pt x="45" y="319"/>
                        <a:pt x="59" y="316"/>
                      </a:cubicBezTo>
                      <a:cubicBezTo>
                        <a:pt x="78" y="311"/>
                        <a:pt x="84" y="299"/>
                        <a:pt x="84" y="283"/>
                      </a:cubicBezTo>
                      <a:cubicBezTo>
                        <a:pt x="84" y="282"/>
                        <a:pt x="84" y="282"/>
                        <a:pt x="84" y="282"/>
                      </a:cubicBezTo>
                      <a:cubicBezTo>
                        <a:pt x="80" y="175"/>
                        <a:pt x="152" y="77"/>
                        <a:pt x="260" y="52"/>
                      </a:cubicBezTo>
                      <a:cubicBezTo>
                        <a:pt x="274" y="49"/>
                        <a:pt x="287" y="47"/>
                        <a:pt x="301" y="46"/>
                      </a:cubicBezTo>
                      <a:lnTo>
                        <a:pt x="301" y="46"/>
                      </a:lnTo>
                      <a:cubicBezTo>
                        <a:pt x="301" y="46"/>
                        <a:pt x="301" y="46"/>
                        <a:pt x="301" y="46"/>
                      </a:cubicBezTo>
                      <a:cubicBezTo>
                        <a:pt x="301" y="46"/>
                        <a:pt x="302" y="46"/>
                        <a:pt x="302" y="46"/>
                      </a:cubicBezTo>
                      <a:cubicBezTo>
                        <a:pt x="306" y="46"/>
                        <a:pt x="314" y="44"/>
                        <a:pt x="316" y="31"/>
                      </a:cubicBezTo>
                      <a:cubicBezTo>
                        <a:pt x="317" y="20"/>
                        <a:pt x="313" y="13"/>
                        <a:pt x="307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6248401" y="3023889"/>
                <a:ext cx="810227" cy="810227"/>
              </a:xfrm>
              <a:prstGeom prst="ellipse">
                <a:avLst/>
              </a:prstGeom>
              <a:noFill/>
              <a:ln w="25400">
                <a:solidFill>
                  <a:srgbClr val="1C573B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5533803" y="3822886"/>
              <a:ext cx="4209327" cy="6067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在茶园里采茶</a:t>
              </a:r>
              <a:endPara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274142" y="2423590"/>
            <a:ext cx="4209327" cy="1673150"/>
            <a:chOff x="5631123" y="4516079"/>
            <a:chExt cx="4209327" cy="1673150"/>
          </a:xfrm>
        </p:grpSpPr>
        <p:grpSp>
          <p:nvGrpSpPr>
            <p:cNvPr id="74" name="组合 73"/>
            <p:cNvGrpSpPr/>
            <p:nvPr/>
          </p:nvGrpSpPr>
          <p:grpSpPr>
            <a:xfrm>
              <a:off x="6178952" y="4814307"/>
              <a:ext cx="810227" cy="810227"/>
              <a:chOff x="6248401" y="4814307"/>
              <a:chExt cx="810227" cy="810227"/>
            </a:xfrm>
          </p:grpSpPr>
          <p:grpSp>
            <p:nvGrpSpPr>
              <p:cNvPr id="34" name="PA-calendar-and-envelope-icon-274085"/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>
              <a:xfrm>
                <a:off x="6473492" y="5039398"/>
                <a:ext cx="360045" cy="360045"/>
                <a:chOff x="3789" y="2109"/>
                <a:chExt cx="102" cy="102"/>
              </a:xfrm>
              <a:solidFill>
                <a:srgbClr val="1C573B"/>
              </a:solidFill>
            </p:grpSpPr>
            <p:sp>
              <p:nvSpPr>
                <p:cNvPr id="35" name="PA-矩形 398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808" y="2109"/>
                  <a:ext cx="6" cy="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6" name="PA-矩形 399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846" y="2109"/>
                  <a:ext cx="7" cy="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  <p:sp>
              <p:nvSpPr>
                <p:cNvPr id="37" name="PA-任意多边形 400"/>
                <p:cNvSpPr>
                  <a:spLocks noEditPoint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789" y="2115"/>
                  <a:ext cx="102" cy="96"/>
                </a:xfrm>
                <a:custGeom>
                  <a:avLst/>
                  <a:gdLst>
                    <a:gd name="T0" fmla="*/ 83 w 102"/>
                    <a:gd name="T1" fmla="*/ 39 h 96"/>
                    <a:gd name="T2" fmla="*/ 83 w 102"/>
                    <a:gd name="T3" fmla="*/ 0 h 96"/>
                    <a:gd name="T4" fmla="*/ 70 w 102"/>
                    <a:gd name="T5" fmla="*/ 0 h 96"/>
                    <a:gd name="T6" fmla="*/ 70 w 102"/>
                    <a:gd name="T7" fmla="*/ 13 h 96"/>
                    <a:gd name="T8" fmla="*/ 51 w 102"/>
                    <a:gd name="T9" fmla="*/ 13 h 96"/>
                    <a:gd name="T10" fmla="*/ 51 w 102"/>
                    <a:gd name="T11" fmla="*/ 0 h 96"/>
                    <a:gd name="T12" fmla="*/ 32 w 102"/>
                    <a:gd name="T13" fmla="*/ 0 h 96"/>
                    <a:gd name="T14" fmla="*/ 32 w 102"/>
                    <a:gd name="T15" fmla="*/ 13 h 96"/>
                    <a:gd name="T16" fmla="*/ 13 w 102"/>
                    <a:gd name="T17" fmla="*/ 13 h 96"/>
                    <a:gd name="T18" fmla="*/ 13 w 102"/>
                    <a:gd name="T19" fmla="*/ 0 h 96"/>
                    <a:gd name="T20" fmla="*/ 0 w 102"/>
                    <a:gd name="T21" fmla="*/ 0 h 96"/>
                    <a:gd name="T22" fmla="*/ 0 w 102"/>
                    <a:gd name="T23" fmla="*/ 77 h 96"/>
                    <a:gd name="T24" fmla="*/ 25 w 102"/>
                    <a:gd name="T25" fmla="*/ 77 h 96"/>
                    <a:gd name="T26" fmla="*/ 25 w 102"/>
                    <a:gd name="T27" fmla="*/ 96 h 96"/>
                    <a:gd name="T28" fmla="*/ 102 w 102"/>
                    <a:gd name="T29" fmla="*/ 96 h 96"/>
                    <a:gd name="T30" fmla="*/ 102 w 102"/>
                    <a:gd name="T31" fmla="*/ 39 h 96"/>
                    <a:gd name="T32" fmla="*/ 83 w 102"/>
                    <a:gd name="T33" fmla="*/ 39 h 96"/>
                    <a:gd name="T34" fmla="*/ 25 w 102"/>
                    <a:gd name="T35" fmla="*/ 71 h 96"/>
                    <a:gd name="T36" fmla="*/ 6 w 102"/>
                    <a:gd name="T37" fmla="*/ 71 h 96"/>
                    <a:gd name="T38" fmla="*/ 6 w 102"/>
                    <a:gd name="T39" fmla="*/ 26 h 96"/>
                    <a:gd name="T40" fmla="*/ 77 w 102"/>
                    <a:gd name="T41" fmla="*/ 26 h 96"/>
                    <a:gd name="T42" fmla="*/ 77 w 102"/>
                    <a:gd name="T43" fmla="*/ 39 h 96"/>
                    <a:gd name="T44" fmla="*/ 25 w 102"/>
                    <a:gd name="T45" fmla="*/ 39 h 96"/>
                    <a:gd name="T46" fmla="*/ 25 w 102"/>
                    <a:gd name="T47" fmla="*/ 71 h 96"/>
                    <a:gd name="T48" fmla="*/ 32 w 102"/>
                    <a:gd name="T49" fmla="*/ 59 h 96"/>
                    <a:gd name="T50" fmla="*/ 49 w 102"/>
                    <a:gd name="T51" fmla="*/ 69 h 96"/>
                    <a:gd name="T52" fmla="*/ 32 w 102"/>
                    <a:gd name="T53" fmla="*/ 85 h 96"/>
                    <a:gd name="T54" fmla="*/ 32 w 102"/>
                    <a:gd name="T55" fmla="*/ 59 h 96"/>
                    <a:gd name="T56" fmla="*/ 37 w 102"/>
                    <a:gd name="T57" fmla="*/ 90 h 96"/>
                    <a:gd name="T58" fmla="*/ 54 w 102"/>
                    <a:gd name="T59" fmla="*/ 72 h 96"/>
                    <a:gd name="T60" fmla="*/ 64 w 102"/>
                    <a:gd name="T61" fmla="*/ 78 h 96"/>
                    <a:gd name="T62" fmla="*/ 73 w 102"/>
                    <a:gd name="T63" fmla="*/ 73 h 96"/>
                    <a:gd name="T64" fmla="*/ 91 w 102"/>
                    <a:gd name="T65" fmla="*/ 91 h 96"/>
                    <a:gd name="T66" fmla="*/ 37 w 102"/>
                    <a:gd name="T67" fmla="*/ 91 h 96"/>
                    <a:gd name="T68" fmla="*/ 37 w 102"/>
                    <a:gd name="T69" fmla="*/ 90 h 96"/>
                    <a:gd name="T70" fmla="*/ 96 w 102"/>
                    <a:gd name="T71" fmla="*/ 85 h 96"/>
                    <a:gd name="T72" fmla="*/ 79 w 102"/>
                    <a:gd name="T73" fmla="*/ 69 h 96"/>
                    <a:gd name="T74" fmla="*/ 96 w 102"/>
                    <a:gd name="T75" fmla="*/ 60 h 96"/>
                    <a:gd name="T76" fmla="*/ 96 w 102"/>
                    <a:gd name="T77" fmla="*/ 85 h 96"/>
                    <a:gd name="T78" fmla="*/ 96 w 102"/>
                    <a:gd name="T79" fmla="*/ 53 h 96"/>
                    <a:gd name="T80" fmla="*/ 64 w 102"/>
                    <a:gd name="T81" fmla="*/ 70 h 96"/>
                    <a:gd name="T82" fmla="*/ 32 w 102"/>
                    <a:gd name="T83" fmla="*/ 51 h 96"/>
                    <a:gd name="T84" fmla="*/ 32 w 102"/>
                    <a:gd name="T85" fmla="*/ 45 h 96"/>
                    <a:gd name="T86" fmla="*/ 96 w 102"/>
                    <a:gd name="T87" fmla="*/ 45 h 96"/>
                    <a:gd name="T88" fmla="*/ 96 w 102"/>
                    <a:gd name="T89" fmla="*/ 53 h 96"/>
                    <a:gd name="T90" fmla="*/ 99 w 102"/>
                    <a:gd name="T91" fmla="*/ 55 h 96"/>
                    <a:gd name="T92" fmla="*/ 99 w 102"/>
                    <a:gd name="T93" fmla="*/ 55 h 96"/>
                    <a:gd name="T94" fmla="*/ 99 w 102"/>
                    <a:gd name="T95" fmla="*/ 55 h 96"/>
                    <a:gd name="T96" fmla="*/ 99 w 102"/>
                    <a:gd name="T97" fmla="*/ 55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02" h="96">
                      <a:moveTo>
                        <a:pt x="83" y="39"/>
                      </a:moveTo>
                      <a:lnTo>
                        <a:pt x="83" y="0"/>
                      </a:lnTo>
                      <a:lnTo>
                        <a:pt x="70" y="0"/>
                      </a:lnTo>
                      <a:lnTo>
                        <a:pt x="70" y="13"/>
                      </a:lnTo>
                      <a:lnTo>
                        <a:pt x="51" y="13"/>
                      </a:lnTo>
                      <a:lnTo>
                        <a:pt x="51" y="0"/>
                      </a:lnTo>
                      <a:lnTo>
                        <a:pt x="32" y="0"/>
                      </a:lnTo>
                      <a:lnTo>
                        <a:pt x="32" y="13"/>
                      </a:lnTo>
                      <a:lnTo>
                        <a:pt x="13" y="13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25" y="77"/>
                      </a:lnTo>
                      <a:lnTo>
                        <a:pt x="25" y="96"/>
                      </a:lnTo>
                      <a:lnTo>
                        <a:pt x="102" y="96"/>
                      </a:lnTo>
                      <a:lnTo>
                        <a:pt x="102" y="39"/>
                      </a:lnTo>
                      <a:lnTo>
                        <a:pt x="83" y="39"/>
                      </a:lnTo>
                      <a:close/>
                      <a:moveTo>
                        <a:pt x="25" y="71"/>
                      </a:moveTo>
                      <a:lnTo>
                        <a:pt x="6" y="71"/>
                      </a:lnTo>
                      <a:lnTo>
                        <a:pt x="6" y="26"/>
                      </a:lnTo>
                      <a:lnTo>
                        <a:pt x="77" y="26"/>
                      </a:lnTo>
                      <a:lnTo>
                        <a:pt x="77" y="39"/>
                      </a:lnTo>
                      <a:lnTo>
                        <a:pt x="25" y="39"/>
                      </a:lnTo>
                      <a:lnTo>
                        <a:pt x="25" y="71"/>
                      </a:lnTo>
                      <a:close/>
                      <a:moveTo>
                        <a:pt x="32" y="59"/>
                      </a:moveTo>
                      <a:lnTo>
                        <a:pt x="49" y="69"/>
                      </a:lnTo>
                      <a:lnTo>
                        <a:pt x="32" y="85"/>
                      </a:lnTo>
                      <a:lnTo>
                        <a:pt x="32" y="59"/>
                      </a:lnTo>
                      <a:close/>
                      <a:moveTo>
                        <a:pt x="37" y="90"/>
                      </a:moveTo>
                      <a:lnTo>
                        <a:pt x="54" y="72"/>
                      </a:lnTo>
                      <a:lnTo>
                        <a:pt x="64" y="78"/>
                      </a:lnTo>
                      <a:lnTo>
                        <a:pt x="73" y="73"/>
                      </a:lnTo>
                      <a:lnTo>
                        <a:pt x="91" y="91"/>
                      </a:lnTo>
                      <a:lnTo>
                        <a:pt x="37" y="91"/>
                      </a:lnTo>
                      <a:lnTo>
                        <a:pt x="37" y="90"/>
                      </a:lnTo>
                      <a:close/>
                      <a:moveTo>
                        <a:pt x="96" y="85"/>
                      </a:moveTo>
                      <a:lnTo>
                        <a:pt x="79" y="69"/>
                      </a:lnTo>
                      <a:lnTo>
                        <a:pt x="96" y="60"/>
                      </a:lnTo>
                      <a:lnTo>
                        <a:pt x="96" y="85"/>
                      </a:lnTo>
                      <a:close/>
                      <a:moveTo>
                        <a:pt x="96" y="53"/>
                      </a:moveTo>
                      <a:lnTo>
                        <a:pt x="64" y="70"/>
                      </a:lnTo>
                      <a:lnTo>
                        <a:pt x="32" y="51"/>
                      </a:lnTo>
                      <a:lnTo>
                        <a:pt x="32" y="45"/>
                      </a:lnTo>
                      <a:lnTo>
                        <a:pt x="96" y="45"/>
                      </a:lnTo>
                      <a:lnTo>
                        <a:pt x="96" y="53"/>
                      </a:lnTo>
                      <a:close/>
                      <a:moveTo>
                        <a:pt x="99" y="55"/>
                      </a:moveTo>
                      <a:lnTo>
                        <a:pt x="99" y="55"/>
                      </a:lnTo>
                      <a:lnTo>
                        <a:pt x="99" y="55"/>
                      </a:lnTo>
                      <a:lnTo>
                        <a:pt x="99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  <p:sp>
            <p:nvSpPr>
              <p:cNvPr id="49" name="椭圆 48"/>
              <p:cNvSpPr/>
              <p:nvPr/>
            </p:nvSpPr>
            <p:spPr>
              <a:xfrm>
                <a:off x="6248401" y="4814307"/>
                <a:ext cx="810227" cy="810227"/>
              </a:xfrm>
              <a:prstGeom prst="ellipse">
                <a:avLst/>
              </a:prstGeom>
              <a:noFill/>
              <a:ln w="25400">
                <a:solidFill>
                  <a:srgbClr val="1C573B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5631123" y="4516079"/>
              <a:ext cx="4209327" cy="1673150"/>
              <a:chOff x="5700572" y="4977288"/>
              <a:chExt cx="4209327" cy="1673150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7373073" y="4977288"/>
                <a:ext cx="2118168" cy="4231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endParaRPr lang="zh-CN" altLang="en-US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5700572" y="6043669"/>
                <a:ext cx="4209327" cy="6067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8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在电脑前办公</a:t>
                </a:r>
                <a:endParaRPr lang="zh-CN" altLang="en-US" sz="2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4920" y="208645"/>
            <a:ext cx="7056760" cy="24860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5200" y="4781509"/>
            <a:ext cx="10238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/>
              <a:t>父母的（辛劳），我们看的到</a:t>
            </a:r>
            <a:endParaRPr lang="zh-CN" altLang="en-US" sz="6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04801" y="314899"/>
            <a:ext cx="11736994" cy="6370763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576615"/>
            <a:ext cx="2722880" cy="2358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rcRect r="-26"/>
          <a:stretch>
            <a:fillRect/>
          </a:stretch>
        </p:blipFill>
        <p:spPr>
          <a:xfrm>
            <a:off x="0" y="3818548"/>
            <a:ext cx="4073272" cy="3039452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2836849" y="5299705"/>
            <a:ext cx="851465" cy="851465"/>
          </a:xfrm>
          <a:prstGeom prst="ellipse">
            <a:avLst/>
          </a:prstGeom>
          <a:solidFill>
            <a:srgbClr val="E9E9E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876957" y="4909786"/>
            <a:ext cx="426645" cy="426645"/>
          </a:xfrm>
          <a:prstGeom prst="ellipse">
            <a:avLst/>
          </a:prstGeom>
          <a:solidFill>
            <a:srgbClr val="D7EDD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47887" y="323262"/>
            <a:ext cx="11461233" cy="6160662"/>
            <a:chOff x="547887" y="324560"/>
            <a:chExt cx="11461233" cy="6160662"/>
          </a:xfrm>
        </p:grpSpPr>
        <p:sp>
          <p:nvSpPr>
            <p:cNvPr id="35" name="矩形 34"/>
            <p:cNvSpPr/>
            <p:nvPr/>
          </p:nvSpPr>
          <p:spPr>
            <a:xfrm>
              <a:off x="4081360" y="391246"/>
              <a:ext cx="7927760" cy="60939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indent="457200" algn="just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女∶妈妈，每天早上我还没醒，您就上班去了。请问您为什么那么早上班呢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?</a:t>
              </a:r>
              <a:endPara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  <a:p>
              <a:pPr indent="457200" algn="just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母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:</a:t>
              </a: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妈妈负资开首班车，每天必须早上六点准时把车开出站。所以要在五点半之前赶到总站，做好出发前的准备工作。</a:t>
              </a:r>
              <a:endPara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  <a:p>
              <a:pPr indent="457200" algn="just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女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:</a:t>
              </a: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您一整天都在开车吗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?</a:t>
              </a: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什么时候吃饭和休息呢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?</a:t>
              </a: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母∶是呀，按规定一天要开完五个来回。妈妈跑的这条线路经过市中心，道路拥挤，乘客也特别多，情况复杂，经常堵车。为了不耽误大家坐车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,</a:t>
              </a: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平时我连水都不敢多喝，生怕因为上厕所而延误开车。吃饭很难准时，午饭经常要到下午一两点才能吃上。</a:t>
              </a:r>
              <a:endPara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  <a:p>
              <a:pPr indent="457200" algn="just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女∶妈妈，原来您的工作这么辛苦呀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!</a:t>
              </a: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工作中您遇到的最大苦恼是什么呢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?</a:t>
              </a:r>
              <a:endPara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  <a:p>
              <a:pPr indent="457200" algn="just">
                <a:lnSpc>
                  <a:spcPct val="130000"/>
                </a:lnSpc>
              </a:pP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母∶乘客不理解我的工作最让我苦恼。有些乘客因为等车时间长而埋怨我，甚至还会因为一</a:t>
              </a:r>
              <a:r>
                <a:rPr lang="en-US" altLang="zh-CN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-</a:t>
              </a:r>
              <a:r>
                <a:rPr lang="zh-CN" altLang="en-US" sz="2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宋体" panose="02010609030101010101" pitchFamily="49" charset="-122"/>
                  <a:ea typeface="新宋体" panose="02010609030101010101" pitchFamily="49" charset="-122"/>
                </a:rPr>
                <a:t>些小事和我吵架。这不仅让妈妈感到很委屈，甚至还影响到安全驾驶。</a:t>
              </a:r>
              <a:endPara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7887" y="324560"/>
              <a:ext cx="2055222" cy="11930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en-US" altLang="zh-CN" sz="6000">
                  <a:solidFill>
                    <a:srgbClr val="478C6F"/>
                  </a:solidFill>
                </a:rPr>
                <a:t>P27</a:t>
              </a:r>
              <a:endParaRPr lang="zh-CN" altLang="en-US" sz="6000">
                <a:solidFill>
                  <a:srgbClr val="478C6F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1012" y="1206151"/>
            <a:ext cx="3697947" cy="4899818"/>
            <a:chOff x="8015138" y="1029304"/>
            <a:chExt cx="3697947" cy="4899818"/>
          </a:xfrm>
        </p:grpSpPr>
        <p:sp>
          <p:nvSpPr>
            <p:cNvPr id="39" name="矩形 38"/>
            <p:cNvSpPr/>
            <p:nvPr/>
          </p:nvSpPr>
          <p:spPr>
            <a:xfrm>
              <a:off x="8015138" y="3641701"/>
              <a:ext cx="3457302" cy="22874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8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你觉得洋洋妈妈辛苦吗？假如你是洋洋，你想对妈妈说些什么呢？</a:t>
              </a:r>
              <a:endParaRPr lang="zh-CN" altLang="en-US" sz="2800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480696" y="1029304"/>
              <a:ext cx="3232389" cy="15034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访问实录</a:t>
              </a:r>
              <a:endPara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访问对象</a:t>
              </a:r>
              <a:r>
                <a:rPr lang="en-US" altLang="zh-CN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:</a:t>
              </a: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妈妈</a:t>
              </a:r>
              <a:endPara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职业</a:t>
              </a:r>
              <a:r>
                <a:rPr lang="en-US" altLang="zh-CN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:</a:t>
              </a: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公交车驾驶员</a:t>
              </a:r>
              <a:endPara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访问人</a:t>
              </a:r>
              <a:r>
                <a:rPr lang="en-US" altLang="zh-CN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:</a:t>
              </a: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洋洋</a:t>
              </a:r>
              <a:r>
                <a:rPr lang="en-US" altLang="zh-CN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(</a:t>
              </a:r>
              <a:r>
                <a:rPr lang="zh-CN" altLang="en-US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女儿</a:t>
              </a:r>
              <a:r>
                <a:rPr lang="en-US" altLang="zh-CN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)</a:t>
              </a:r>
              <a:endParaRPr lang="en-US" altLang="zh-CN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711298" y="2002498"/>
            <a:ext cx="676411" cy="676411"/>
          </a:xfrm>
          <a:prstGeom prst="ellipse">
            <a:avLst/>
          </a:prstGeom>
          <a:solidFill>
            <a:srgbClr val="E9E9E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911422" y="4841038"/>
            <a:ext cx="543036" cy="543036"/>
          </a:xfrm>
          <a:prstGeom prst="ellipse">
            <a:avLst/>
          </a:prstGeom>
          <a:solidFill>
            <a:srgbClr val="E9E9E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196243" y="3633238"/>
            <a:ext cx="660400" cy="660400"/>
          </a:xfrm>
          <a:prstGeom prst="ellipse">
            <a:avLst/>
          </a:prstGeom>
          <a:solidFill>
            <a:srgbClr val="D7EDD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289848" y="2812958"/>
            <a:ext cx="5410123" cy="4056161"/>
          </a:xfrm>
          <a:prstGeom prst="rect">
            <a:avLst/>
          </a:prstGeom>
          <a:blipFill dpi="0" rotWithShape="1">
            <a:blip r:embed="rId1" cstate="email">
              <a:alphaModFix amt="1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565852" y="-565852"/>
            <a:ext cx="1021186" cy="21528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2" y="768976"/>
            <a:ext cx="12019464" cy="6123669"/>
            <a:chOff x="-2" y="753759"/>
            <a:chExt cx="12019464" cy="6123669"/>
          </a:xfrm>
        </p:grpSpPr>
        <p:sp>
          <p:nvSpPr>
            <p:cNvPr id="3" name="矩形 2"/>
            <p:cNvSpPr/>
            <p:nvPr/>
          </p:nvSpPr>
          <p:spPr>
            <a:xfrm>
              <a:off x="-2" y="3645004"/>
              <a:ext cx="1930401" cy="3232424"/>
            </a:xfrm>
            <a:prstGeom prst="rect">
              <a:avLst/>
            </a:prstGeom>
            <a:blipFill dpi="0" rotWithShape="1">
              <a:blip r:embed="rId3" cstate="email"/>
              <a:tile tx="0" ty="0" sx="100000" sy="100000" flip="none" algn="b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17520" y="753759"/>
              <a:ext cx="11401942" cy="4163192"/>
              <a:chOff x="617520" y="745631"/>
              <a:chExt cx="11401942" cy="4163192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3015848" y="4324048"/>
                <a:ext cx="660567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304800" algn="just"/>
                <a:endParaRPr lang="zh-CN" altLang="zh-CN" sz="32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17520" y="745631"/>
                <a:ext cx="11401942" cy="26600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defRPr>
                </a:lvl1pPr>
              </a:lstStyle>
              <a:p>
                <a:r>
                  <a:rPr lang="zh-CN" altLang="en-US" sz="4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你觉得洋洋妈妈辛苦吗？假如你是洋洋，你想对妈妈说些什么呢？</a:t>
                </a:r>
                <a:endParaRPr lang="zh-CN" altLang="en-US" sz="4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endParaRPr lang="zh-CN" altLang="en-US" sz="4400">
                  <a:solidFill>
                    <a:srgbClr val="478C6F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2193806" y="3589062"/>
            <a:ext cx="9644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辛苦</a:t>
            </a:r>
            <a:endParaRPr lang="zh-CN" altLang="zh-CN" sz="3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32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假如我是洋洋，我想对妈妈说“您辛苦了”。为妈妈分担一些家务。减轻她的负担。在她回家后为她捶背，减轻她的疲劳，和她聊工作中的题，哄她开心。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1298581" y="-1361"/>
            <a:ext cx="4965537" cy="3722839"/>
          </a:xfrm>
          <a:prstGeom prst="rect">
            <a:avLst/>
          </a:prstGeom>
          <a:blipFill dpi="0" rotWithShape="1">
            <a:blip r:embed="rId1" cstate="email">
              <a:alphaModFix amt="1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1261644" y="3497979"/>
            <a:ext cx="9663607" cy="2592000"/>
          </a:xfrm>
          <a:prstGeom prst="rect">
            <a:avLst/>
          </a:prstGeom>
          <a:blipFill dpi="0" rotWithShape="1">
            <a:blip r:embed="rId2" cstate="email"/>
            <a:tile tx="0" ty="-1270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5400000">
            <a:off x="7801400" y="96627"/>
            <a:ext cx="2457562" cy="3800351"/>
          </a:xfrm>
          <a:prstGeom prst="rect">
            <a:avLst/>
          </a:prstGeom>
          <a:solidFill>
            <a:srgbClr val="D7E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02299" y="5514"/>
            <a:ext cx="2327881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0" b="1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</a:rPr>
              <a:t>2</a:t>
            </a:r>
            <a:endParaRPr lang="zh-CN" altLang="en-US" sz="28000" b="1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61644" y="2456143"/>
            <a:ext cx="5669736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dist"/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少给父母添麻烦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61642" y="1648495"/>
            <a:ext cx="3796768" cy="4231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管好自己</a:t>
            </a:r>
            <a:endParaRPr lang="zh-CN" altLang="en-US" spc="3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80519" y="2183744"/>
            <a:ext cx="373605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PA" val="v5.2.8"/>
  <p:tag name="PAMAINTYPE" val="4"/>
  <p:tag name="PASUBTYPE" val="152"/>
  <p:tag name="PATYPE" val="150"/>
  <p:tag name="RESOURCELIB_SHAPETYPE" val="4"/>
  <p:tag name="RESOURCELIBID_SHAPE" val="274323"/>
</p:tagLst>
</file>

<file path=ppt/tags/tag10.xml><?xml version="1.0" encoding="utf-8"?>
<p:tagLst xmlns:p="http://schemas.openxmlformats.org/presentationml/2006/main">
  <p:tag name="PA" val="v5.2.8"/>
</p:tagLst>
</file>

<file path=ppt/tags/tag1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GY3YmJkYWQ1MjJlOGFkMTcwNGI1N2YyMWYxMzUxZWMifQ=="/>
</p:tagLst>
</file>

<file path=ppt/tags/tag2.xml><?xml version="1.0" encoding="utf-8"?>
<p:tagLst xmlns:p="http://schemas.openxmlformats.org/presentationml/2006/main">
  <p:tag name="PA" val="v5.2.8"/>
</p:tagLst>
</file>

<file path=ppt/tags/tag3.xml><?xml version="1.0" encoding="utf-8"?>
<p:tagLst xmlns:p="http://schemas.openxmlformats.org/presentationml/2006/main">
  <p:tag name="PA" val="v5.2.8"/>
</p:tagLst>
</file>

<file path=ppt/tags/tag4.xml><?xml version="1.0" encoding="utf-8"?>
<p:tagLst xmlns:p="http://schemas.openxmlformats.org/presentationml/2006/main">
  <p:tag name="PA" val="v5.2.8"/>
  <p:tag name="PAMAINTYPE" val="4"/>
  <p:tag name="PASUBTYPE" val="152"/>
  <p:tag name="PATYPE" val="150"/>
  <p:tag name="RESOURCELIB_SHAPETYPE" val="4"/>
  <p:tag name="RESOURCELIBID_SHAPE" val="274224"/>
</p:tagLst>
</file>

<file path=ppt/tags/tag5.xml><?xml version="1.0" encoding="utf-8"?>
<p:tagLst xmlns:p="http://schemas.openxmlformats.org/presentationml/2006/main">
  <p:tag name="PA" val="v5.2.8"/>
</p:tagLst>
</file>

<file path=ppt/tags/tag6.xml><?xml version="1.0" encoding="utf-8"?>
<p:tagLst xmlns:p="http://schemas.openxmlformats.org/presentationml/2006/main">
  <p:tag name="PA" val="v5.2.8"/>
</p:tagLst>
</file>

<file path=ppt/tags/tag7.xml><?xml version="1.0" encoding="utf-8"?>
<p:tagLst xmlns:p="http://schemas.openxmlformats.org/presentationml/2006/main">
  <p:tag name="PA" val="v5.2.8"/>
  <p:tag name="PAMAINTYPE" val="4"/>
  <p:tag name="PASUBTYPE" val="152"/>
  <p:tag name="PATYPE" val="150"/>
  <p:tag name="RESOURCELIB_SHAPETYPE" val="4"/>
  <p:tag name="RESOURCELIBID_SHAPE" val="274085"/>
</p:tagLst>
</file>

<file path=ppt/tags/tag8.xml><?xml version="1.0" encoding="utf-8"?>
<p:tagLst xmlns:p="http://schemas.openxmlformats.org/presentationml/2006/main">
  <p:tag name="PA" val="v5.2.8"/>
</p:tagLst>
</file>

<file path=ppt/tags/tag9.xml><?xml version="1.0" encoding="utf-8"?>
<p:tagLst xmlns:p="http://schemas.openxmlformats.org/presentationml/2006/main">
  <p:tag name="PA" val="v5.2.8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WPS 演示</Application>
  <PresentationFormat>自定义</PresentationFormat>
  <Paragraphs>124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思源黑体 CN Light</vt:lpstr>
      <vt:lpstr>黑体</vt:lpstr>
      <vt:lpstr>微软雅黑</vt:lpstr>
      <vt:lpstr>站酷文艺体</vt:lpstr>
      <vt:lpstr>思源黑体 CN Bold</vt:lpstr>
      <vt:lpstr>新宋体</vt:lpstr>
      <vt:lpstr>等线</vt:lpstr>
      <vt:lpstr>Times New Roman</vt:lpstr>
      <vt:lpstr>Arial</vt:lpstr>
      <vt:lpstr>Arial Unicode MS</vt:lpstr>
      <vt:lpstr>Calibri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take me to hell</cp:lastModifiedBy>
  <cp:revision>6</cp:revision>
  <cp:lastPrinted>2022-12-06T12:21:00Z</cp:lastPrinted>
  <dcterms:created xsi:type="dcterms:W3CDTF">2022-12-06T12:21:00Z</dcterms:created>
  <dcterms:modified xsi:type="dcterms:W3CDTF">2024-04-14T07:03:00Z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5EC9CE95CE3A4BD38C827B151E3AC893_12</vt:lpwstr>
  </property>
  <property fmtid="{D5CDD505-2E9C-101B-9397-08002B2CF9AE}" pid="3" name="KSOProductBuildVer">
    <vt:lpwstr>2052-12.1.0.16417</vt:lpwstr>
  </property>
</Properties>
</file>