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80" r:id="rId3"/>
    <p:sldId id="283" r:id="rId5"/>
    <p:sldId id="285" r:id="rId6"/>
    <p:sldId id="291" r:id="rId7"/>
    <p:sldId id="287" r:id="rId8"/>
    <p:sldId id="288" r:id="rId9"/>
    <p:sldId id="290" r:id="rId10"/>
    <p:sldId id="289" r:id="rId11"/>
    <p:sldId id="297" r:id="rId12"/>
    <p:sldId id="298" r:id="rId13"/>
    <p:sldId id="29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60"/>
        <p:guide pos="3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223978-00F3-446A-B3B1-AF0CFAA94FB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A75364-FC86-4038-8B6A-C71A1C454C4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3.jpeg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417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-371476"/>
            <a:ext cx="4061552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575" y="1357314"/>
            <a:ext cx="7500939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575" y="3316288"/>
            <a:ext cx="7500939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39559" y="561970"/>
            <a:ext cx="10512884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第单击此处编辑母版文本样式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92569"/>
            <a:ext cx="8809199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5226"/>
            <a:ext cx="8809199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等腰三角形 14"/>
          <p:cNvSpPr/>
          <p:nvPr>
            <p:custDataLst>
              <p:tags r:id="rId2"/>
            </p:custDataLst>
          </p:nvPr>
        </p:nvSpPr>
        <p:spPr>
          <a:xfrm rot="18210217">
            <a:off x="9156725" y="2845041"/>
            <a:ext cx="53571" cy="1460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760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17" name="Straight Connector 1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-3" y="3716275"/>
            <a:ext cx="9686403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组合 27"/>
          <p:cNvGrpSpPr/>
          <p:nvPr/>
        </p:nvGrpSpPr>
        <p:grpSpPr>
          <a:xfrm>
            <a:off x="9514122" y="1814268"/>
            <a:ext cx="1668743" cy="1960954"/>
            <a:chOff x="3927710" y="3745341"/>
            <a:chExt cx="1284701" cy="1509664"/>
          </a:xfrm>
        </p:grpSpPr>
        <p:sp>
          <p:nvSpPr>
            <p:cNvPr id="18" name="等腰三角形 17"/>
            <p:cNvSpPr/>
            <p:nvPr>
              <p:custDataLst>
                <p:tags r:id="rId4"/>
              </p:custDataLst>
            </p:nvPr>
          </p:nvSpPr>
          <p:spPr>
            <a:xfrm rot="9233090">
              <a:off x="4575312" y="4057353"/>
              <a:ext cx="153306" cy="13231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9" name="等腰三角形 18"/>
            <p:cNvSpPr/>
            <p:nvPr>
              <p:custDataLst>
                <p:tags r:id="rId5"/>
              </p:custDataLst>
            </p:nvPr>
          </p:nvSpPr>
          <p:spPr>
            <a:xfrm rot="15569576">
              <a:off x="4256975" y="4522173"/>
              <a:ext cx="228134" cy="19710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6"/>
              </p:custDataLst>
            </p:nvPr>
          </p:nvSpPr>
          <p:spPr>
            <a:xfrm rot="21371394">
              <a:off x="4009820" y="3745341"/>
              <a:ext cx="153306" cy="13231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7"/>
              </p:custDataLst>
            </p:nvPr>
          </p:nvSpPr>
          <p:spPr>
            <a:xfrm rot="12912161">
              <a:off x="4463218" y="4706570"/>
              <a:ext cx="542959" cy="469044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2" name="等腰三角形 21"/>
            <p:cNvSpPr/>
            <p:nvPr>
              <p:custDataLst>
                <p:tags r:id="rId8"/>
              </p:custDataLst>
            </p:nvPr>
          </p:nvSpPr>
          <p:spPr>
            <a:xfrm rot="12912161">
              <a:off x="4387477" y="4671894"/>
              <a:ext cx="676190" cy="583111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9"/>
              </p:custDataLst>
            </p:nvPr>
          </p:nvSpPr>
          <p:spPr>
            <a:xfrm rot="9110320">
              <a:off x="5146708" y="4881777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0"/>
              </p:custDataLst>
            </p:nvPr>
          </p:nvSpPr>
          <p:spPr>
            <a:xfrm rot="9110320">
              <a:off x="4520708" y="5171051"/>
              <a:ext cx="66615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1"/>
              </p:custDataLst>
            </p:nvPr>
          </p:nvSpPr>
          <p:spPr>
            <a:xfrm rot="9110320">
              <a:off x="4588235" y="4502162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6" name="等腰三角形 25"/>
            <p:cNvSpPr/>
            <p:nvPr>
              <p:custDataLst>
                <p:tags r:id="rId12"/>
              </p:custDataLst>
            </p:nvPr>
          </p:nvSpPr>
          <p:spPr>
            <a:xfrm rot="18210217">
              <a:off x="3922691" y="3945058"/>
              <a:ext cx="73003" cy="6296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13"/>
              </p:custDataLst>
            </p:nvPr>
          </p:nvSpPr>
          <p:spPr>
            <a:xfrm rot="8748521">
              <a:off x="3980619" y="4038265"/>
              <a:ext cx="73915" cy="629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4800"/>
            <a:ext cx="10515600" cy="842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" y="-1"/>
            <a:ext cx="12186116" cy="6861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4275" y="2318173"/>
            <a:ext cx="322622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9" y="connsiteY0-10"/>
              </a:cxn>
              <a:cxn ang="0">
                <a:pos x="connsiteX1-11" y="connsiteY1-12"/>
              </a:cxn>
              <a:cxn ang="0">
                <a:pos x="connsiteX2-13" y="connsiteY2-14"/>
              </a:cxn>
              <a:cxn ang="0">
                <a:pos x="connsiteX3-15" y="connsiteY3-16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dirty="0" smtClean="0"/>
              <a:t>编辑</a:t>
            </a:r>
            <a:br>
              <a:rPr lang="en-US" altLang="zh-CN" dirty="0" smtClean="0"/>
            </a:br>
            <a:r>
              <a:rPr lang="zh-CN" altLang="en-US" dirty="0" smtClean="0"/>
              <a:t>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直角三角形 18"/>
          <p:cNvSpPr/>
          <p:nvPr>
            <p:custDataLst>
              <p:tags r:id="rId3"/>
            </p:custDataLst>
          </p:nvPr>
        </p:nvSpPr>
        <p:spPr>
          <a:xfrm rot="20063428">
            <a:off x="3491951" y="3717505"/>
            <a:ext cx="484315" cy="20853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0" name="直角三角形 19"/>
          <p:cNvSpPr/>
          <p:nvPr>
            <p:custDataLst>
              <p:tags r:id="rId4"/>
            </p:custDataLst>
          </p:nvPr>
        </p:nvSpPr>
        <p:spPr>
          <a:xfrm rot="7409929">
            <a:off x="4899238" y="3954359"/>
            <a:ext cx="230543" cy="2325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1" name="直角三角形 20"/>
          <p:cNvSpPr/>
          <p:nvPr>
            <p:custDataLst>
              <p:tags r:id="rId5"/>
            </p:custDataLst>
          </p:nvPr>
        </p:nvSpPr>
        <p:spPr>
          <a:xfrm rot="17352356">
            <a:off x="4548087" y="4617952"/>
            <a:ext cx="152304" cy="15403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2" name="直角三角形 21"/>
          <p:cNvSpPr/>
          <p:nvPr>
            <p:custDataLst>
              <p:tags r:id="rId6"/>
            </p:custDataLst>
          </p:nvPr>
        </p:nvSpPr>
        <p:spPr>
          <a:xfrm rot="17352356">
            <a:off x="4055630" y="4800741"/>
            <a:ext cx="78238" cy="607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3" name="直角三角形 22"/>
          <p:cNvSpPr/>
          <p:nvPr>
            <p:custDataLst>
              <p:tags r:id="rId7"/>
            </p:custDataLst>
          </p:nvPr>
        </p:nvSpPr>
        <p:spPr>
          <a:xfrm rot="11413207">
            <a:off x="7292978" y="4455037"/>
            <a:ext cx="216239" cy="10849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4" name="直角三角形 23"/>
          <p:cNvSpPr/>
          <p:nvPr>
            <p:custDataLst>
              <p:tags r:id="rId8"/>
            </p:custDataLst>
          </p:nvPr>
        </p:nvSpPr>
        <p:spPr>
          <a:xfrm rot="18287289">
            <a:off x="6993921" y="4010774"/>
            <a:ext cx="152304" cy="23549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5" name="直角三角形 24"/>
          <p:cNvSpPr/>
          <p:nvPr>
            <p:custDataLst>
              <p:tags r:id="rId9"/>
            </p:custDataLst>
          </p:nvPr>
        </p:nvSpPr>
        <p:spPr>
          <a:xfrm rot="16200000">
            <a:off x="8688337" y="2295558"/>
            <a:ext cx="90756" cy="23401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6" name="直角三角形 25"/>
          <p:cNvSpPr/>
          <p:nvPr>
            <p:custDataLst>
              <p:tags r:id="rId10"/>
            </p:custDataLst>
          </p:nvPr>
        </p:nvSpPr>
        <p:spPr>
          <a:xfrm rot="16200000">
            <a:off x="7954038" y="1808879"/>
            <a:ext cx="43814" cy="1125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cxnSp>
        <p:nvCxnSpPr>
          <p:cNvPr id="27" name="直接连接符 26"/>
          <p:cNvCxnSpPr/>
          <p:nvPr>
            <p:custDataLst>
              <p:tags r:id="rId11"/>
            </p:custDataLst>
          </p:nvPr>
        </p:nvCxnSpPr>
        <p:spPr>
          <a:xfrm flipV="1">
            <a:off x="4150291" y="4120177"/>
            <a:ext cx="667971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12"/>
            </p:custDataLst>
          </p:nvPr>
        </p:nvCxnSpPr>
        <p:spPr>
          <a:xfrm flipV="1">
            <a:off x="3886658" y="4130606"/>
            <a:ext cx="1162655" cy="51220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3"/>
            </p:custDataLst>
          </p:nvPr>
        </p:nvCxnSpPr>
        <p:spPr>
          <a:xfrm flipV="1">
            <a:off x="7210223" y="1952788"/>
            <a:ext cx="669453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4"/>
            </p:custDataLst>
          </p:nvPr>
        </p:nvCxnSpPr>
        <p:spPr>
          <a:xfrm flipV="1">
            <a:off x="7550874" y="1753538"/>
            <a:ext cx="1162655" cy="51324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" y="-1"/>
            <a:ext cx="12186116" cy="68613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4.png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image" Target="../media/image3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rot="10800000">
            <a:off x="10448925" y="6088714"/>
            <a:ext cx="1743075" cy="766858"/>
            <a:chOff x="1" y="0"/>
            <a:chExt cx="1743074" cy="766858"/>
          </a:xfrm>
        </p:grpSpPr>
        <p:sp>
          <p:nvSpPr>
            <p:cNvPr id="15" name="等腰三角形 6"/>
            <p:cNvSpPr/>
            <p:nvPr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" y="0"/>
            <a:ext cx="1743075" cy="766858"/>
            <a:chOff x="1" y="0"/>
            <a:chExt cx="1743074" cy="766858"/>
          </a:xfrm>
        </p:grpSpPr>
        <p:sp>
          <p:nvSpPr>
            <p:cNvPr id="7" name="等腰三角形 6"/>
            <p:cNvSpPr/>
            <p:nvPr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838200" y="424654"/>
            <a:ext cx="10515600" cy="84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838200" y="1534320"/>
            <a:ext cx="10515600" cy="464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8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9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0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4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5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83" name="组合 8"/>
          <p:cNvGrpSpPr/>
          <p:nvPr/>
        </p:nvGrpSpPr>
        <p:grpSpPr>
          <a:xfrm>
            <a:off x="1928041" y="1897699"/>
            <a:ext cx="4174491" cy="2018961"/>
            <a:chOff x="1105373" y="2430754"/>
            <a:chExt cx="4174490" cy="2018690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809588" y="2430754"/>
              <a:ext cx="2765425" cy="55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第三单元 </a:t>
              </a: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· 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绿色小卫士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05373" y="3618558"/>
              <a:ext cx="4174490" cy="8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小水滴的诉说</a:t>
              </a:r>
              <a:endParaRPr kumimoji="0" lang="zh-CN" altLang="en-US" sz="4800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图片 1" descr="封面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827101" y="840302"/>
            <a:ext cx="3759835" cy="5320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839" y="117157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节约用水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rcRect b="7684"/>
          <a:stretch>
            <a:fillRect/>
          </a:stretch>
        </p:blipFill>
        <p:spPr>
          <a:xfrm>
            <a:off x="-8889" y="2118360"/>
            <a:ext cx="4055745" cy="3728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 b="6028"/>
          <a:stretch>
            <a:fillRect/>
          </a:stretch>
        </p:blipFill>
        <p:spPr>
          <a:xfrm>
            <a:off x="4046855" y="2118360"/>
            <a:ext cx="4462780" cy="3728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371" y="2118362"/>
            <a:ext cx="3378200" cy="47415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2575" y="2985136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节约用水，从你我做起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839" y="117157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导入新课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缺水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083052" y="1171575"/>
            <a:ext cx="4670425" cy="3157220"/>
          </a:xfrm>
          <a:prstGeom prst="rect">
            <a:avLst/>
          </a:prstGeom>
        </p:spPr>
      </p:pic>
      <p:pic>
        <p:nvPicPr>
          <p:cNvPr id="4" name="图片 3" descr="缺水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45122" y="3969385"/>
            <a:ext cx="4265295" cy="2840990"/>
          </a:xfrm>
          <a:prstGeom prst="rect">
            <a:avLst/>
          </a:prstGeom>
        </p:spPr>
      </p:pic>
      <p:pic>
        <p:nvPicPr>
          <p:cNvPr id="5" name="图片 4" descr="缺水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2384" y="2301877"/>
            <a:ext cx="4115435" cy="3070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优美的风景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6070" y="3418842"/>
            <a:ext cx="4878071" cy="3048635"/>
          </a:xfrm>
          <a:prstGeom prst="rect">
            <a:avLst/>
          </a:prstGeom>
        </p:spPr>
      </p:pic>
      <p:pic>
        <p:nvPicPr>
          <p:cNvPr id="4" name="图片 3" descr="优美的风景图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009256" y="1028067"/>
            <a:ext cx="4215765" cy="2390775"/>
          </a:xfrm>
          <a:prstGeom prst="rect">
            <a:avLst/>
          </a:prstGeom>
        </p:spPr>
      </p:pic>
      <p:pic>
        <p:nvPicPr>
          <p:cNvPr id="5" name="图片 4" descr="优美的风景图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" y="1001397"/>
            <a:ext cx="4068445" cy="31705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5700" y="1179197"/>
            <a:ext cx="536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对比这两组图片，你有什么感想呢？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1666" y="1873250"/>
            <a:ext cx="3328671" cy="4672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839" y="117157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水很重要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73120" y="2023111"/>
            <a:ext cx="612013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人的体重上来看，水占人体重量的70%，婴儿体内含水达80%。人体血液中所含水分占83%，水在肌肉中占76%；在心脏、肺中占80%；在肾中占83%；肝脏中占68%；脑中占75%。人不吃饭能撑十天，但是不喝水仅仅能活三天。所以水对人体意义重大。从我们刚才看到的图片我们也能看到谁能滋润秧苗，能给我们生命，是我们的生命之源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839" y="117157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水很有限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4082" y="1692276"/>
            <a:ext cx="6241415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球上的水，97%是海洋水，而人类所需的淡水资源仅占全球水量的2.5%。地球上的淡水资源，绝大部分为两极和高山的冰川，其余大部分为深层地下水。目前人类利用的淡水资源，主要是江河湖泊和浅层地下水，仅占全球淡水资源的0.3%。如果把地球水比作一桶水的话，那么我们能够利用的淡水资源仅相当于这桶水中的一小勺。由此可见，水资源是非常珍贵的。所以我们应该珍惜每一滴水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 b="6028"/>
          <a:stretch>
            <a:fillRect/>
          </a:stretch>
        </p:blipFill>
        <p:spPr>
          <a:xfrm>
            <a:off x="8344536" y="4289425"/>
            <a:ext cx="3836035" cy="2560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74011" y="1642111"/>
            <a:ext cx="6855460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水资源总量约为27500亿立方米，居世界第六位，人均占有水量仅为2167立方米左右，只相当世界人均的1/4，居世界第110位，中国已被联合国列为13个贫水国之一。水还面临着被污染的问题。据世界卫生组织报道，非洲每年因喝不干净的水而死亡的有5万多人。我们中国也不例外，每年工厂排放的污水使我国的长江、黄河、珠江等大江大河受到不同程度的污染。科技发展使我们的生活也变得越来越舒服，我们可能不能很深切的感受到水的重要性，也想不起来去主动保护水资源，现在水资源已经遭到了严重的破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840" y="117157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水资源被破坏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水资源被破坏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4038600" y="4300857"/>
            <a:ext cx="4114165" cy="2549525"/>
          </a:xfrm>
          <a:prstGeom prst="rect">
            <a:avLst/>
          </a:prstGeom>
        </p:spPr>
      </p:pic>
      <p:pic>
        <p:nvPicPr>
          <p:cNvPr id="4" name="图片 3" descr="水资源被破坏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1" y="1701800"/>
            <a:ext cx="4485640" cy="2691130"/>
          </a:xfrm>
          <a:prstGeom prst="rect">
            <a:avLst/>
          </a:prstGeom>
        </p:spPr>
      </p:pic>
      <p:pic>
        <p:nvPicPr>
          <p:cNvPr id="5" name="图片 4" descr="水资源被破坏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65" y="1608455"/>
            <a:ext cx="4047491" cy="2698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839" y="117157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保护水资源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9660" y="1571685"/>
            <a:ext cx="4932045" cy="4772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0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1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2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13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14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15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16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17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18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19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2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0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21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22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23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24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25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6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7.xml><?xml version="1.0" encoding="utf-8"?>
<p:tagLst xmlns:p="http://schemas.openxmlformats.org/presentationml/2006/main">
  <p:tag name="KSO_WM_TEMPLATE_CATEGORY" val="custom"/>
  <p:tag name="KSO_WM_TEMPLATE_INDEX" val="160546"/>
</p:tagLst>
</file>

<file path=ppt/tags/tag28.xml><?xml version="1.0" encoding="utf-8"?>
<p:tagLst xmlns:p="http://schemas.openxmlformats.org/presentationml/2006/main">
  <p:tag name="KSO_WM_TEMPLATE_CATEGORY" val="custom"/>
  <p:tag name="KSO_WM_TEMPLATE_INDEX" val="160546"/>
</p:tagLst>
</file>

<file path=ppt/tags/tag29.xml><?xml version="1.0" encoding="utf-8"?>
<p:tagLst xmlns:p="http://schemas.openxmlformats.org/presentationml/2006/main">
  <p:tag name="KSO_WM_TEMPLATE_CATEGORY" val="custom"/>
  <p:tag name="KSO_WM_TEMPLATE_INDEX" val="160546"/>
</p:tagLst>
</file>

<file path=ppt/tags/tag3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0.xml><?xml version="1.0" encoding="utf-8"?>
<p:tagLst xmlns:p="http://schemas.openxmlformats.org/presentationml/2006/main">
  <p:tag name="KSO_WM_TEMPLATE_CATEGORY" val="custom"/>
  <p:tag name="KSO_WM_TEMPLATE_INDEX" val="160546"/>
</p:tagLst>
</file>

<file path=ppt/tags/tag31.xml><?xml version="1.0" encoding="utf-8"?>
<p:tagLst xmlns:p="http://schemas.openxmlformats.org/presentationml/2006/main">
  <p:tag name="KSO_WM_TEMPLATE_CATEGORY" val="custom"/>
  <p:tag name="KSO_WM_TEMPLATE_INDEX" val="160546"/>
</p:tagLst>
</file>

<file path=ppt/tags/tag32.xml><?xml version="1.0" encoding="utf-8"?>
<p:tagLst xmlns:p="http://schemas.openxmlformats.org/presentationml/2006/main">
  <p:tag name="KSO_WM_TEMPLATE_CATEGORY" val="custom"/>
  <p:tag name="KSO_WM_TEMPLATE_INDEX" val="160546"/>
</p:tagLst>
</file>

<file path=ppt/tags/tag33.xml><?xml version="1.0" encoding="utf-8"?>
<p:tagLst xmlns:p="http://schemas.openxmlformats.org/presentationml/2006/main">
  <p:tag name="KSO_WM_TEMPLATE_CATEGORY" val="custom"/>
  <p:tag name="KSO_WM_TEMPLATE_INDEX" val="160546"/>
</p:tagLst>
</file>

<file path=ppt/tags/tag34.xml><?xml version="1.0" encoding="utf-8"?>
<p:tagLst xmlns:p="http://schemas.openxmlformats.org/presentationml/2006/main">
  <p:tag name="KSO_WM_TEMPLATE_CATEGORY" val="custom"/>
  <p:tag name="KSO_WM_TEMPLATE_INDEX" val="160546"/>
</p:tagLst>
</file>

<file path=ppt/tags/tag35.xml><?xml version="1.0" encoding="utf-8"?>
<p:tagLst xmlns:p="http://schemas.openxmlformats.org/presentationml/2006/main">
  <p:tag name="KSO_WM_TEMPLATE_CATEGORY" val="custom"/>
  <p:tag name="KSO_WM_TEMPLATE_INDEX" val="160546"/>
</p:tagLst>
</file>

<file path=ppt/tags/tag36.xml><?xml version="1.0" encoding="utf-8"?>
<p:tagLst xmlns:p="http://schemas.openxmlformats.org/presentationml/2006/main">
  <p:tag name="KSO_WM_TEMPLATE_CATEGORY" val="custom"/>
  <p:tag name="KSO_WM_TEMPLATE_INDEX" val="160546"/>
</p:tagLst>
</file>

<file path=ppt/tags/tag37.xml><?xml version="1.0" encoding="utf-8"?>
<p:tagLst xmlns:p="http://schemas.openxmlformats.org/presentationml/2006/main">
  <p:tag name="KSO_WM_TEMPLATE_CATEGORY" val="custom"/>
  <p:tag name="KSO_WM_TEMPLATE_INDEX" val="160546"/>
</p:tagLst>
</file>

<file path=ppt/tags/tag38.xml><?xml version="1.0" encoding="utf-8"?>
<p:tagLst xmlns:p="http://schemas.openxmlformats.org/presentationml/2006/main">
  <p:tag name="commondata" val="eyJoZGlkIjoiMGY3YmJkYWQ1MjJlOGFkMTcwNGI1N2YyMWYxMzUxZWMifQ=="/>
</p:tagLst>
</file>

<file path=ppt/tags/tag4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5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6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7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8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9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heme/theme1.xml><?xml version="1.0" encoding="utf-8"?>
<a:theme xmlns:a="http://schemas.openxmlformats.org/drawingml/2006/main" name="第一PPT模板网-WWW.1PPT.COM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WPS 演示</Application>
  <PresentationFormat>自定义</PresentationFormat>
  <Paragraphs>26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幼圆</vt:lpstr>
      <vt:lpstr>华文琥珀</vt:lpstr>
      <vt:lpstr>微软雅黑</vt:lpstr>
      <vt:lpstr>Arial</vt:lpstr>
      <vt:lpstr>Arial Unicode MS</vt:lpstr>
      <vt:lpstr>黑体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第一PPT模板网-WWW.1PPT.COM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take me to hell</cp:lastModifiedBy>
  <cp:revision>395</cp:revision>
  <dcterms:created xsi:type="dcterms:W3CDTF">2013-07-01T03:05:00Z</dcterms:created>
  <dcterms:modified xsi:type="dcterms:W3CDTF">2024-04-17T06:35:04Z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C0F917E2BB444522847E7FB255565D95_12</vt:lpwstr>
  </property>
</Properties>
</file>