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580"/>
    <a:srgbClr val="826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2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4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DFCC-589B-4A60-9C12-59D686ADFEC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C3E0-7DDF-45E7-A937-AD50A2B51C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4. 健康教育</a:t>
            </a:r>
          </a:p>
          <a:p>
            <a:r>
              <a:t>对患儿和家长进行健康教育，使其了解低血糖的危害、预防和处理方法。教育内容包括</a:t>
            </a:r>
          </a:p>
          <a:p>
            <a:r>
              <a:t>认识低血糖：了解低血糖的定义、症状、原因等</a:t>
            </a:r>
          </a:p>
          <a:p>
            <a:r>
              <a:t>预防低血糖：掌握预防低血糖的方法，如规律饮食、避免过度运动等</a:t>
            </a:r>
          </a:p>
          <a:p>
            <a:r>
              <a:t>处理低血糖：学会如何迅速纠正低血糖、如何寻找并消除病因等</a:t>
            </a:r>
          </a:p>
          <a:p>
            <a:r>
              <a:t>三、总结</a:t>
            </a:r>
          </a:p>
          <a:p>
            <a:r>
              <a:t>小儿低血糖是一种常见的内分泌疾病，对患儿的生长发育和智力发展具有重要影响。因此，及时诊断和处理低血糖至关重要。对于小儿低血糖的诊断和处理，医生、家长和社会应共同努力，为小儿创造一个安全、健康的成长环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624A6-48F7-47C6-9BB2-9F716BD9A0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一、小儿低血糖的诊断标准</a:t>
            </a:r>
          </a:p>
          <a:p>
            <a:r>
              <a:t>小儿低血糖是指血糖浓度低于正常范围的状态，通常是由于胰岛素过多、糖代谢异常、饥饿、先天性高胰岛素血症等原因引起的。低血糖的诊断标准主要包括以下几个方面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1. 临床表现</a:t>
            </a:r>
          </a:p>
          <a:p>
            <a:r>
              <a:t>低血糖的临床表现多样，取决于低血糖的严重程度和持续时间。常见症状包括</a:t>
            </a:r>
          </a:p>
          <a:p>
            <a:r>
              <a:t>交感神经兴奋症状：如出汗、颤抖、心慌、紧张、焦虑、面色苍白、心率加快等</a:t>
            </a:r>
          </a:p>
          <a:p>
            <a:r>
              <a:t>神经低血糖症状：如精神不集中、头晕、头痛、反应迟钝、嗜睡、昏迷等。若低血糖持续时间较长，还可能出现智力低下、脑损伤等严重后遗症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2. 血糖检测</a:t>
            </a:r>
          </a:p>
          <a:p>
            <a:r>
              <a:t>低血糖的诊断主要依靠血糖检测。对于怀疑低血糖的患儿，应及时进行血糖检测。正常血糖范围为</a:t>
            </a:r>
          </a:p>
          <a:p>
            <a:r>
              <a:t>新生儿：2.2~2.8mmol/L(40~50mg/dl)</a:t>
            </a:r>
          </a:p>
          <a:p>
            <a:r>
              <a:t>婴儿及儿童：2.2~3.3mmol/L(40~60mg/dl)</a:t>
            </a:r>
          </a:p>
          <a:p>
            <a:r>
              <a:t>若血糖浓度低于正常范围下限，即可诊断为低血糖。需要注意的是，低血糖的诊断应根据临床表现和血糖检测结果综合考虑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二、小儿低血糖的处理</a:t>
            </a:r>
          </a:p>
          <a:p>
            <a:r>
              <a:t>低血糖的处理原则包括迅速纠正低血糖、寻找并消除病因、预防低血糖再次发生。具体处理措施如下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1. 迅速纠正低血糖</a:t>
            </a:r>
          </a:p>
          <a:p>
            <a:r>
              <a:t>对于确诊为低血糖的患儿，应立即采取措施迅速纠正低血糖，以避免对大脑等重要器官造成不可逆损伤。具体措施包括</a:t>
            </a:r>
          </a:p>
          <a:p>
            <a:r>
              <a:t>口服或静脉补充葡萄糖：对于轻度低血糖，可口服葡萄糖或含糖食物；对于重度低血糖或无法口服的患儿，应静脉推注葡萄糖。补充葡萄糖的剂量和速度应根据患儿的年龄、体重、低血糖程度等因素进行调整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密切监测血糖：在纠正低血糖过程中，应密切监测血糖变化，避免血糖过高或过低。一般情况下，每15~30分钟监测一次血糖，直至血糖稳定</a:t>
            </a:r>
          </a:p>
          <a:p>
            <a:r>
              <a:t>2. 寻找并消除病因</a:t>
            </a:r>
          </a:p>
          <a:p>
            <a:r>
              <a:t>在纠正低血糖的同时，应积极寻找并消除病因，以防止低血糖再次发生。常见的病因包括胰岛素过多、糖代谢异常、饥饿、先天性高胰岛素血症等。针对不同病因，应采取相应的治疗措施，如调整胰岛素用量、改善糖代谢、保证饮食等</a:t>
            </a:r>
          </a:p>
          <a:p>
            <a:r>
              <a:t>3. 预防低血糖再次发生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预防低血糖再次发生是低血糖处理的重要环节。具体措施包括</a:t>
            </a:r>
          </a:p>
          <a:p>
            <a:r>
              <a:t>规律饮食：保证患儿按时进食，避免长时间饥饿</a:t>
            </a:r>
          </a:p>
          <a:p>
            <a:r>
              <a:t>避免过度运动：在运动前应适当进食，避免运动过度导致低血糖</a:t>
            </a:r>
          </a:p>
          <a:p>
            <a:r>
              <a:t>定期监测血糖：对于易发低血糖的患儿，应定期监测血糖，及时发现并处理低血糖</a:t>
            </a:r>
          </a:p>
          <a:p>
            <a:r>
              <a:t>携带急救药品：对于易发低血糖的患儿，家长应随身携带急救药品(如葡萄糖片等)，以备不时之需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/>
              <a:t>单击此处编辑母版文本样式</a:t>
            </a:r>
            <a:endParaRPr lang="zh-CN" altLang="en-US" b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/>
              <a:t>单击此处编辑母版文本样式</a:t>
            </a:r>
            <a:endParaRPr lang="zh-CN" altLang="en-US" b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51A0BAEC-A70E-436E-92C6-3ECF094493E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745BC63-D829-4A71-B2F4-3CC30B2DF0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zh-CN" altLang="en-US" sz="180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539343"/>
            <a:ext cx="12192000" cy="2318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1.jpeg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1.jpeg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.jpe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.jpeg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1.jpeg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1.jpe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.jpeg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.jpe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9528"/>
            <a:ext cx="12192000" cy="40984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-4153"/>
          <a:stretch>
            <a:fillRect/>
          </a:stretch>
        </p:blipFill>
        <p:spPr>
          <a:xfrm>
            <a:off x="-132500" y="0"/>
            <a:ext cx="3684814" cy="13661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832366"/>
            <a:ext cx="2960913" cy="10977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250196"/>
            <a:ext cx="2247900" cy="83341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22013" y="1374689"/>
            <a:ext cx="5983513" cy="598351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063750" y="1667510"/>
            <a:ext cx="8064500" cy="2142490"/>
          </a:xfrm>
          <a:prstGeom prst="rect">
            <a:avLst/>
          </a:prstGeom>
          <a:noFill/>
        </p:spPr>
        <p:txBody>
          <a:bodyPr wrap="square" rtlCol="0" anchor="ctr" anchorCtr="0">
            <a:normAutofit fontScale="9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8000">
                <a:solidFill>
                  <a:srgbClr val="EB5581"/>
                </a:solidFill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8000">
              <a:solidFill>
                <a:srgbClr val="EB5581"/>
              </a:solidFill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928507" y="3944255"/>
            <a:ext cx="2334986" cy="413658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dist"/>
            <a:r>
              <a:rPr lang="zh-CN" altLang="en-US" sz="2000" b="0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宋体" panose="02010600030101010101" pitchFamily="2" charset="-122"/>
              </a:rPr>
              <a:t>演讲人：</a:t>
            </a:r>
            <a:r>
              <a:rPr lang="zh-CN" altLang="zh-CN" sz="2000" b="0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宋体" panose="02010600030101010101" pitchFamily="2" charset="-122"/>
              </a:rPr>
              <a:t>XXX</a:t>
            </a:r>
            <a:endParaRPr lang="zh-CN" altLang="zh-CN" sz="2000" b="0" i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1117600" y="1908810"/>
            <a:ext cx="635000" cy="63500"/>
          </a:xfrm>
          <a:prstGeom prst="rect">
            <a:avLst/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ew shape"/>
          <p:cNvSpPr/>
          <p:nvPr/>
        </p:nvSpPr>
        <p:spPr>
          <a:xfrm>
            <a:off x="1117600" y="2945765"/>
            <a:ext cx="3225800" cy="1524000"/>
          </a:xfrm>
          <a:prstGeom prst="roundRect">
            <a:avLst>
              <a:gd name="adj" fmla="val 5000"/>
            </a:avLst>
          </a:prstGeom>
          <a:solidFill>
            <a:srgbClr val="000000">
              <a:alpha val="0"/>
            </a:srgbClr>
          </a:solidFill>
          <a:ln w="25400">
            <a:solidFill>
              <a:srgbClr val="EB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4470400" y="2945765"/>
            <a:ext cx="3225800" cy="1524000"/>
          </a:xfrm>
          <a:prstGeom prst="roundRect">
            <a:avLst>
              <a:gd name="adj" fmla="val 5000"/>
            </a:avLst>
          </a:prstGeom>
          <a:solidFill>
            <a:srgbClr val="000000">
              <a:alpha val="0"/>
            </a:srgbClr>
          </a:solidFill>
          <a:ln w="25400">
            <a:solidFill>
              <a:srgbClr val="EB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7823200" y="2945765"/>
            <a:ext cx="3225800" cy="1524000"/>
          </a:xfrm>
          <a:prstGeom prst="roundRect">
            <a:avLst>
              <a:gd name="adj" fmla="val 5000"/>
            </a:avLst>
          </a:prstGeom>
          <a:solidFill>
            <a:srgbClr val="000000">
              <a:alpha val="0"/>
            </a:srgbClr>
          </a:solidFill>
          <a:ln w="25400">
            <a:solidFill>
              <a:srgbClr val="EB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1117600" y="155321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4. 健康教育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1997710"/>
            <a:ext cx="9956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对患儿和家长进行健康教育，使其了解低血糖的危害、预防和处理方法。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1308100" y="3136265"/>
            <a:ext cx="2844800" cy="1143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认识低血糖：了解低血糖的定义、症状、原因等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4660900" y="3136265"/>
            <a:ext cx="2844800" cy="1143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1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预防低血糖：掌握预防低血糖的方法，如规律饮食、避免过度运动等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8013700" y="3136265"/>
            <a:ext cx="2844800" cy="1143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处理低血糖：学会如何迅速纠正低血糖、如何寻找并消除病因等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1" bldLvl="0" animBg="1"/>
      <p:bldP spid="8" grpId="2" bldLvl="0" animBg="1"/>
      <p:bldP spid="9" grpId="3" bldLvl="0" animBg="1"/>
      <p:bldP spid="10" grpId="4" bldLvl="0" animBg="1"/>
      <p:bldP spid="11" grpId="5" bldLvl="0" animBg="1"/>
      <p:bldP spid="12" grpId="6" bldLvl="0" animBg="1"/>
      <p:bldP spid="13" grpId="7" bldLvl="0" animBg="1"/>
      <p:bldP spid="14" grpId="8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2"/>
          <p:cNvSpPr/>
          <p:nvPr userDrawn="1"/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  <a:ln>
            <a:noFill/>
          </a:ln>
        </p:spPr>
      </p:pic>
      <p:sp>
        <p:nvSpPr>
          <p:cNvPr id="21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117600" y="171831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2500"/>
          </a:bodyPr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三、总结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New shape"/>
          <p:cNvSpPr/>
          <p:nvPr/>
        </p:nvSpPr>
        <p:spPr>
          <a:xfrm>
            <a:off x="1117600" y="2378710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小儿低血糖是一种常见的内分泌疾病，对患儿的生长发育和智力发展具有重要影响。因此，及时诊断和处理低血糖至关重要，医生、家长和社会应共同努力，为小儿创造一个安全、健康的成长环境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 descr="总结卡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035" y="3212465"/>
            <a:ext cx="4519930" cy="3107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9" bldLvl="0" animBg="1"/>
      <p:bldP spid="16" grpId="1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2"/>
          <p:cNvSpPr/>
          <p:nvPr userDrawn="1"/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  <a:ln>
            <a:noFill/>
          </a:ln>
        </p:spPr>
      </p:pic>
      <p:sp>
        <p:nvSpPr>
          <p:cNvPr id="7" name="矩形: 圆角 3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7500"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/>
            <a:r>
              <a:rPr lang="en-US" altLang="zh-CN" sz="2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-</a:t>
            </a:r>
            <a:endParaRPr lang="en-US" altLang="zh-CN" sz="28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7635" y="2967335"/>
            <a:ext cx="43167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感谢您的</a:t>
            </a:r>
            <a:r>
              <a:rPr lang="zh-CN" altLang="zh-CN" sz="5400" b="1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观看</a:t>
            </a:r>
            <a:endParaRPr lang="zh-CN" altLang="zh-CN" sz="5400" b="1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8" name="矩形 2"/>
          <p:cNvSpPr/>
          <p:nvPr userDrawn="1"/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 panose="020F0502020204030204"/>
                <a:ea typeface="Arial" panose="020B0604020202020204"/>
                <a:cs typeface="+mn-cs"/>
              </a:defRPr>
            </a:lvl9pPr>
          </a:lstStyle>
          <a:p/>
        </p:txBody>
      </p:sp>
      <p:pic>
        <p:nvPicPr>
          <p:cNvPr id="5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  <a:ln>
            <a:noFill/>
          </a:ln>
        </p:spPr>
      </p:pic>
      <p:sp>
        <p:nvSpPr>
          <p:cNvPr id="60" name="矩形: 圆角 3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7500"/>
          </a:bodyPr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/>
            <a:r>
              <a:rPr lang="zh-CN" altLang="en-US" sz="2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目录</a:t>
            </a:r>
            <a:endParaRPr lang="zh-CN" altLang="en-US" sz="28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1837" y="2015172"/>
            <a:ext cx="2219325" cy="2827655"/>
            <a:chOff x="0" y="-33"/>
            <a:chExt cx="1095" cy="1313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>
            <a:xfrm>
              <a:off x="0" y="-33"/>
              <a:ext cx="1095" cy="1313"/>
            </a:xfrm>
            <a:prstGeom prst="rect">
              <a:avLst/>
            </a:prstGeom>
            <a:solidFill>
              <a:srgbClr val="826E6D">
                <a:alpha val="2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742950" indent="-28575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43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600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574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32" name="Freeform 6"/>
            <p:cNvSpPr/>
            <p:nvPr/>
          </p:nvSpPr>
          <p:spPr>
            <a:xfrm>
              <a:off x="94" y="101"/>
              <a:ext cx="835" cy="1052"/>
            </a:xfrm>
            <a:custGeom>
              <a:avLst/>
              <a:gdLst>
                <a:gd name="T0" fmla="*/ 230858066 w 1173"/>
                <a:gd name="T1" fmla="*/ 110128663 h 1472"/>
                <a:gd name="T2" fmla="*/ 223509953 w 1173"/>
                <a:gd name="T3" fmla="*/ 9675010 h 1472"/>
                <a:gd name="T4" fmla="*/ 217794552 w 1173"/>
                <a:gd name="T5" fmla="*/ 11115660 h 1472"/>
                <a:gd name="T6" fmla="*/ 204731038 w 1173"/>
                <a:gd name="T7" fmla="*/ 13997867 h 1472"/>
                <a:gd name="T8" fmla="*/ 187584836 w 1173"/>
                <a:gd name="T9" fmla="*/ 11115660 h 1472"/>
                <a:gd name="T10" fmla="*/ 128390842 w 1173"/>
                <a:gd name="T11" fmla="*/ 1029295 h 1472"/>
                <a:gd name="T12" fmla="*/ 0 w 1173"/>
                <a:gd name="T13" fmla="*/ 158091449 h 1472"/>
                <a:gd name="T14" fmla="*/ 131248090 w 1173"/>
                <a:gd name="T15" fmla="*/ 301978900 h 1472"/>
                <a:gd name="T16" fmla="*/ 239431167 w 1173"/>
                <a:gd name="T17" fmla="*/ 223550888 h 1472"/>
                <a:gd name="T18" fmla="*/ 222081102 w 1173"/>
                <a:gd name="T19" fmla="*/ 213258392 h 1472"/>
                <a:gd name="T20" fmla="*/ 141250041 w 1173"/>
                <a:gd name="T21" fmla="*/ 281805717 h 1472"/>
                <a:gd name="T22" fmla="*/ 59194446 w 1173"/>
                <a:gd name="T23" fmla="*/ 149239603 h 1472"/>
                <a:gd name="T24" fmla="*/ 131248090 w 1173"/>
                <a:gd name="T25" fmla="*/ 21408156 h 1472"/>
                <a:gd name="T26" fmla="*/ 213508002 w 1173"/>
                <a:gd name="T27" fmla="*/ 117333274 h 1472"/>
                <a:gd name="T28" fmla="*/ 230858066 w 1173"/>
                <a:gd name="T29" fmla="*/ 110128663 h 14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</p:grpSp>
      <p:sp>
        <p:nvSpPr>
          <p:cNvPr id="34" name="Freeform 8"/>
          <p:cNvSpPr>
            <a:spLocks noEditPoints="1"/>
          </p:cNvSpPr>
          <p:nvPr/>
        </p:nvSpPr>
        <p:spPr>
          <a:xfrm>
            <a:off x="2825616" y="4337975"/>
            <a:ext cx="952500" cy="447675"/>
          </a:xfrm>
          <a:custGeom>
            <a:avLst/>
            <a:gdLst>
              <a:gd name="T0" fmla="*/ 155817980 w 2109"/>
              <a:gd name="T1" fmla="*/ 0 h 986"/>
              <a:gd name="T2" fmla="*/ 137870423 w 2109"/>
              <a:gd name="T3" fmla="*/ 203066924 h 986"/>
              <a:gd name="T4" fmla="*/ 17131903 w 2109"/>
              <a:gd name="T5" fmla="*/ 185766964 h 986"/>
              <a:gd name="T6" fmla="*/ 0 w 2109"/>
              <a:gd name="T7" fmla="*/ 203066924 h 986"/>
              <a:gd name="T8" fmla="*/ 17131903 w 2109"/>
              <a:gd name="T9" fmla="*/ 16475893 h 986"/>
              <a:gd name="T10" fmla="*/ 137870423 w 2109"/>
              <a:gd name="T11" fmla="*/ 57459949 h 986"/>
              <a:gd name="T12" fmla="*/ 17131903 w 2109"/>
              <a:gd name="T13" fmla="*/ 16475893 h 986"/>
              <a:gd name="T14" fmla="*/ 17131903 w 2109"/>
              <a:gd name="T15" fmla="*/ 171144427 h 986"/>
              <a:gd name="T16" fmla="*/ 137870423 w 2109"/>
              <a:gd name="T17" fmla="*/ 129336758 h 986"/>
              <a:gd name="T18" fmla="*/ 17131903 w 2109"/>
              <a:gd name="T19" fmla="*/ 72906553 h 986"/>
              <a:gd name="T20" fmla="*/ 137870423 w 2109"/>
              <a:gd name="T21" fmla="*/ 114714222 h 986"/>
              <a:gd name="T22" fmla="*/ 17131903 w 2109"/>
              <a:gd name="T23" fmla="*/ 72906553 h 986"/>
              <a:gd name="T24" fmla="*/ 412183197 w 2109"/>
              <a:gd name="T25" fmla="*/ 113890609 h 986"/>
              <a:gd name="T26" fmla="*/ 365274491 w 2109"/>
              <a:gd name="T27" fmla="*/ 142929551 h 986"/>
              <a:gd name="T28" fmla="*/ 418505647 w 2109"/>
              <a:gd name="T29" fmla="*/ 188444387 h 986"/>
              <a:gd name="T30" fmla="*/ 330195032 w 2109"/>
              <a:gd name="T31" fmla="*/ 168467458 h 986"/>
              <a:gd name="T32" fmla="*/ 273292980 w 2109"/>
              <a:gd name="T33" fmla="*/ 200389500 h 986"/>
              <a:gd name="T34" fmla="*/ 297562987 w 2109"/>
              <a:gd name="T35" fmla="*/ 183089540 h 986"/>
              <a:gd name="T36" fmla="*/ 313879235 w 2109"/>
              <a:gd name="T37" fmla="*/ 92059869 h 986"/>
              <a:gd name="T38" fmla="*/ 215575274 w 2109"/>
              <a:gd name="T39" fmla="*/ 77437332 h 986"/>
              <a:gd name="T40" fmla="*/ 377103738 w 2109"/>
              <a:gd name="T41" fmla="*/ 53753236 h 986"/>
              <a:gd name="T42" fmla="*/ 242700523 w 2109"/>
              <a:gd name="T43" fmla="*/ 39130700 h 986"/>
              <a:gd name="T44" fmla="*/ 377103738 w 2109"/>
              <a:gd name="T45" fmla="*/ 15446150 h 986"/>
              <a:gd name="T46" fmla="*/ 239029627 w 2109"/>
              <a:gd name="T47" fmla="*/ 1029743 h 986"/>
              <a:gd name="T48" fmla="*/ 394031501 w 2109"/>
              <a:gd name="T49" fmla="*/ 77437332 h 986"/>
              <a:gd name="T50" fmla="*/ 428498994 w 2109"/>
              <a:gd name="T51" fmla="*/ 92059869 h 986"/>
              <a:gd name="T52" fmla="*/ 330195032 w 2109"/>
              <a:gd name="T53" fmla="*/ 99268072 h 986"/>
              <a:gd name="T54" fmla="*/ 400353951 w 2109"/>
              <a:gd name="T55" fmla="*/ 99268072 h 986"/>
              <a:gd name="T56" fmla="*/ 304905231 w 2109"/>
              <a:gd name="T57" fmla="*/ 133043925 h 986"/>
              <a:gd name="T58" fmla="*/ 219246170 w 2109"/>
              <a:gd name="T59" fmla="*/ 183089540 h 986"/>
              <a:gd name="T60" fmla="*/ 242700523 w 2109"/>
              <a:gd name="T61" fmla="*/ 97414262 h 986"/>
              <a:gd name="T62" fmla="*/ 285122226 w 2109"/>
              <a:gd name="T63" fmla="*/ 125629591 h 986"/>
              <a:gd name="T64" fmla="*/ 248003179 w 2109"/>
              <a:gd name="T65" fmla="*/ 121098812 h 986"/>
              <a:gd name="T66" fmla="*/ 242700523 w 2109"/>
              <a:gd name="T67" fmla="*/ 97414262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5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826E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</a:lstStyle>
          <a:p/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4298181" y="1984151"/>
            <a:ext cx="6693191" cy="721751"/>
            <a:chOff x="4378" y="2331"/>
            <a:chExt cx="10540" cy="1137"/>
          </a:xfrm>
        </p:grpSpPr>
        <p:sp>
          <p:nvSpPr>
            <p:cNvPr id="41" name="Freeform 23"/>
            <p:cNvSpPr/>
            <p:nvPr>
              <p:custDataLst>
                <p:tags r:id="rId4"/>
              </p:custDataLst>
            </p:nvPr>
          </p:nvSpPr>
          <p:spPr>
            <a:xfrm>
              <a:off x="4378" y="2331"/>
              <a:ext cx="1118" cy="1125"/>
            </a:xfrm>
            <a:custGeom>
              <a:avLst/>
              <a:gdLst>
                <a:gd name="T0" fmla="*/ 91 w 865"/>
                <a:gd name="T1" fmla="*/ 0 h 865"/>
                <a:gd name="T2" fmla="*/ 774 w 865"/>
                <a:gd name="T3" fmla="*/ 0 h 865"/>
                <a:gd name="T4" fmla="*/ 865 w 865"/>
                <a:gd name="T5" fmla="*/ 91 h 865"/>
                <a:gd name="T6" fmla="*/ 865 w 865"/>
                <a:gd name="T7" fmla="*/ 774 h 865"/>
                <a:gd name="T8" fmla="*/ 774 w 865"/>
                <a:gd name="T9" fmla="*/ 865 h 865"/>
                <a:gd name="T10" fmla="*/ 91 w 865"/>
                <a:gd name="T11" fmla="*/ 865 h 865"/>
                <a:gd name="T12" fmla="*/ 0 w 865"/>
                <a:gd name="T13" fmla="*/ 774 h 865"/>
                <a:gd name="T14" fmla="*/ 0 w 865"/>
                <a:gd name="T15" fmla="*/ 91 h 865"/>
                <a:gd name="T16" fmla="*/ 91 w 865"/>
                <a:gd name="T1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5" h="865">
                  <a:moveTo>
                    <a:pt x="91" y="0"/>
                  </a:moveTo>
                  <a:lnTo>
                    <a:pt x="774" y="0"/>
                  </a:lnTo>
                  <a:cubicBezTo>
                    <a:pt x="824" y="0"/>
                    <a:pt x="865" y="41"/>
                    <a:pt x="865" y="91"/>
                  </a:cubicBezTo>
                  <a:lnTo>
                    <a:pt x="865" y="774"/>
                  </a:lnTo>
                  <a:cubicBezTo>
                    <a:pt x="865" y="824"/>
                    <a:pt x="824" y="865"/>
                    <a:pt x="774" y="865"/>
                  </a:cubicBezTo>
                  <a:lnTo>
                    <a:pt x="91" y="865"/>
                  </a:lnTo>
                  <a:cubicBezTo>
                    <a:pt x="41" y="865"/>
                    <a:pt x="0" y="824"/>
                    <a:pt x="0" y="774"/>
                  </a:cubicBez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826E6D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  <p:sp>
          <p:nvSpPr>
            <p:cNvPr id="42" name="Freeform 24"/>
            <p:cNvSpPr/>
            <p:nvPr>
              <p:custDataLst>
                <p:tags r:id="rId5"/>
              </p:custDataLst>
            </p:nvPr>
          </p:nvSpPr>
          <p:spPr>
            <a:xfrm>
              <a:off x="5605" y="2331"/>
              <a:ext cx="9313" cy="1125"/>
            </a:xfrm>
            <a:custGeom>
              <a:avLst/>
              <a:gdLst>
                <a:gd name="T0" fmla="*/ 91 w 8683"/>
                <a:gd name="T1" fmla="*/ 0 h 865"/>
                <a:gd name="T2" fmla="*/ 8591 w 8683"/>
                <a:gd name="T3" fmla="*/ 0 h 865"/>
                <a:gd name="T4" fmla="*/ 8683 w 8683"/>
                <a:gd name="T5" fmla="*/ 91 h 865"/>
                <a:gd name="T6" fmla="*/ 8683 w 8683"/>
                <a:gd name="T7" fmla="*/ 774 h 865"/>
                <a:gd name="T8" fmla="*/ 8591 w 8683"/>
                <a:gd name="T9" fmla="*/ 865 h 865"/>
                <a:gd name="T10" fmla="*/ 91 w 8683"/>
                <a:gd name="T11" fmla="*/ 865 h 865"/>
                <a:gd name="T12" fmla="*/ 0 w 8683"/>
                <a:gd name="T13" fmla="*/ 774 h 865"/>
                <a:gd name="T14" fmla="*/ 0 w 8683"/>
                <a:gd name="T15" fmla="*/ 91 h 865"/>
                <a:gd name="T16" fmla="*/ 91 w 8683"/>
                <a:gd name="T1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3" h="865">
                  <a:moveTo>
                    <a:pt x="91" y="0"/>
                  </a:moveTo>
                  <a:lnTo>
                    <a:pt x="8591" y="0"/>
                  </a:lnTo>
                  <a:cubicBezTo>
                    <a:pt x="8642" y="0"/>
                    <a:pt x="8683" y="41"/>
                    <a:pt x="8683" y="91"/>
                  </a:cubicBezTo>
                  <a:lnTo>
                    <a:pt x="8683" y="774"/>
                  </a:lnTo>
                  <a:cubicBezTo>
                    <a:pt x="8683" y="824"/>
                    <a:pt x="8642" y="865"/>
                    <a:pt x="8591" y="865"/>
                  </a:cubicBezTo>
                  <a:lnTo>
                    <a:pt x="91" y="865"/>
                  </a:lnTo>
                  <a:cubicBezTo>
                    <a:pt x="41" y="865"/>
                    <a:pt x="0" y="824"/>
                    <a:pt x="0" y="774"/>
                  </a:cubicBez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  <p:sp>
          <p:nvSpPr>
            <p:cNvPr id="51" name="TextBox 47"/>
            <p:cNvSpPr txBox="1"/>
            <p:nvPr>
              <p:custDataLst>
                <p:tags r:id="rId6"/>
              </p:custDataLst>
            </p:nvPr>
          </p:nvSpPr>
          <p:spPr>
            <a:xfrm>
              <a:off x="5867" y="2382"/>
              <a:ext cx="8830" cy="1086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r>
                <a:rPr lang="zh-CN" altLang="en-US" sz="3600" b="1">
                  <a:solidFill>
                    <a:srgbClr val="000000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一、小儿低血糖的诊断标准</a:t>
              </a:r>
              <a:endPara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TextBox 58"/>
            <p:cNvSpPr txBox="1"/>
            <p:nvPr>
              <p:custDataLst>
                <p:tags r:id="rId7"/>
              </p:custDataLst>
            </p:nvPr>
          </p:nvSpPr>
          <p:spPr>
            <a:xfrm>
              <a:off x="4567" y="2385"/>
              <a:ext cx="704" cy="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r>
                <a:rPr lang="zh-CN" altLang="zh-CN" sz="3600" b="1">
                  <a:solidFill>
                    <a:schemeClr val="bg2"/>
                  </a:solidFill>
                  <a:latin typeface="宋体" panose="02010600030101010101" pitchFamily="2" charset="-122"/>
                  <a:ea typeface="+mj-ea"/>
                  <a:sym typeface="宋体" panose="02010600030101010101" pitchFamily="2" charset="-122"/>
                </a:rPr>
                <a:t>1</a:t>
              </a:r>
              <a:endParaRPr lang="zh-CN" altLang="zh-CN" sz="3600" b="1">
                <a:solidFill>
                  <a:schemeClr val="bg2"/>
                </a:solidFill>
                <a:latin typeface="宋体" panose="02010600030101010101" pitchFamily="2" charset="-122"/>
                <a:ea typeface="+mj-ea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4298181" y="3280186"/>
            <a:ext cx="6693191" cy="721751"/>
            <a:chOff x="4378" y="2331"/>
            <a:chExt cx="10540" cy="1137"/>
          </a:xfrm>
        </p:grpSpPr>
        <p:sp>
          <p:nvSpPr>
            <p:cNvPr id="6" name="Freeform 23"/>
            <p:cNvSpPr/>
            <p:nvPr>
              <p:custDataLst>
                <p:tags r:id="rId9"/>
              </p:custDataLst>
            </p:nvPr>
          </p:nvSpPr>
          <p:spPr>
            <a:xfrm>
              <a:off x="4378" y="2331"/>
              <a:ext cx="1118" cy="1125"/>
            </a:xfrm>
            <a:custGeom>
              <a:avLst/>
              <a:gdLst>
                <a:gd name="T0" fmla="*/ 91 w 865"/>
                <a:gd name="T1" fmla="*/ 0 h 865"/>
                <a:gd name="T2" fmla="*/ 774 w 865"/>
                <a:gd name="T3" fmla="*/ 0 h 865"/>
                <a:gd name="T4" fmla="*/ 865 w 865"/>
                <a:gd name="T5" fmla="*/ 91 h 865"/>
                <a:gd name="T6" fmla="*/ 865 w 865"/>
                <a:gd name="T7" fmla="*/ 774 h 865"/>
                <a:gd name="T8" fmla="*/ 774 w 865"/>
                <a:gd name="T9" fmla="*/ 865 h 865"/>
                <a:gd name="T10" fmla="*/ 91 w 865"/>
                <a:gd name="T11" fmla="*/ 865 h 865"/>
                <a:gd name="T12" fmla="*/ 0 w 865"/>
                <a:gd name="T13" fmla="*/ 774 h 865"/>
                <a:gd name="T14" fmla="*/ 0 w 865"/>
                <a:gd name="T15" fmla="*/ 91 h 865"/>
                <a:gd name="T16" fmla="*/ 91 w 865"/>
                <a:gd name="T1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5" h="865">
                  <a:moveTo>
                    <a:pt x="91" y="0"/>
                  </a:moveTo>
                  <a:lnTo>
                    <a:pt x="774" y="0"/>
                  </a:lnTo>
                  <a:cubicBezTo>
                    <a:pt x="824" y="0"/>
                    <a:pt x="865" y="41"/>
                    <a:pt x="865" y="91"/>
                  </a:cubicBezTo>
                  <a:lnTo>
                    <a:pt x="865" y="774"/>
                  </a:lnTo>
                  <a:cubicBezTo>
                    <a:pt x="865" y="824"/>
                    <a:pt x="824" y="865"/>
                    <a:pt x="774" y="865"/>
                  </a:cubicBezTo>
                  <a:lnTo>
                    <a:pt x="91" y="865"/>
                  </a:lnTo>
                  <a:cubicBezTo>
                    <a:pt x="41" y="865"/>
                    <a:pt x="0" y="824"/>
                    <a:pt x="0" y="774"/>
                  </a:cubicBez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826E6D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  <p:sp>
          <p:nvSpPr>
            <p:cNvPr id="7" name="Freeform 24"/>
            <p:cNvSpPr/>
            <p:nvPr>
              <p:custDataLst>
                <p:tags r:id="rId10"/>
              </p:custDataLst>
            </p:nvPr>
          </p:nvSpPr>
          <p:spPr>
            <a:xfrm>
              <a:off x="5605" y="2331"/>
              <a:ext cx="9313" cy="1125"/>
            </a:xfrm>
            <a:custGeom>
              <a:avLst/>
              <a:gdLst>
                <a:gd name="T0" fmla="*/ 91 w 8683"/>
                <a:gd name="T1" fmla="*/ 0 h 865"/>
                <a:gd name="T2" fmla="*/ 8591 w 8683"/>
                <a:gd name="T3" fmla="*/ 0 h 865"/>
                <a:gd name="T4" fmla="*/ 8683 w 8683"/>
                <a:gd name="T5" fmla="*/ 91 h 865"/>
                <a:gd name="T6" fmla="*/ 8683 w 8683"/>
                <a:gd name="T7" fmla="*/ 774 h 865"/>
                <a:gd name="T8" fmla="*/ 8591 w 8683"/>
                <a:gd name="T9" fmla="*/ 865 h 865"/>
                <a:gd name="T10" fmla="*/ 91 w 8683"/>
                <a:gd name="T11" fmla="*/ 865 h 865"/>
                <a:gd name="T12" fmla="*/ 0 w 8683"/>
                <a:gd name="T13" fmla="*/ 774 h 865"/>
                <a:gd name="T14" fmla="*/ 0 w 8683"/>
                <a:gd name="T15" fmla="*/ 91 h 865"/>
                <a:gd name="T16" fmla="*/ 91 w 8683"/>
                <a:gd name="T1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3" h="865">
                  <a:moveTo>
                    <a:pt x="91" y="0"/>
                  </a:moveTo>
                  <a:lnTo>
                    <a:pt x="8591" y="0"/>
                  </a:lnTo>
                  <a:cubicBezTo>
                    <a:pt x="8642" y="0"/>
                    <a:pt x="8683" y="41"/>
                    <a:pt x="8683" y="91"/>
                  </a:cubicBezTo>
                  <a:lnTo>
                    <a:pt x="8683" y="774"/>
                  </a:lnTo>
                  <a:cubicBezTo>
                    <a:pt x="8683" y="824"/>
                    <a:pt x="8642" y="865"/>
                    <a:pt x="8591" y="865"/>
                  </a:cubicBezTo>
                  <a:lnTo>
                    <a:pt x="91" y="865"/>
                  </a:lnTo>
                  <a:cubicBezTo>
                    <a:pt x="41" y="865"/>
                    <a:pt x="0" y="824"/>
                    <a:pt x="0" y="774"/>
                  </a:cubicBez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  <p:sp>
          <p:nvSpPr>
            <p:cNvPr id="8" name="TextBox 47"/>
            <p:cNvSpPr txBox="1"/>
            <p:nvPr>
              <p:custDataLst>
                <p:tags r:id="rId11"/>
              </p:custDataLst>
            </p:nvPr>
          </p:nvSpPr>
          <p:spPr>
            <a:xfrm>
              <a:off x="5867" y="2382"/>
              <a:ext cx="8943" cy="108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r>
                <a:rPr lang="zh-CN" altLang="en-US" sz="3600" b="1">
                  <a:solidFill>
                    <a:srgbClr val="000000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二、小儿低血糖的处理</a:t>
              </a:r>
              <a:endPara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TextBox 58"/>
            <p:cNvSpPr txBox="1"/>
            <p:nvPr>
              <p:custDataLst>
                <p:tags r:id="rId12"/>
              </p:custDataLst>
            </p:nvPr>
          </p:nvSpPr>
          <p:spPr>
            <a:xfrm>
              <a:off x="4567" y="2385"/>
              <a:ext cx="704" cy="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r>
                <a:rPr lang="zh-CN" altLang="zh-CN" sz="3600" b="1">
                  <a:solidFill>
                    <a:schemeClr val="bg2"/>
                  </a:solidFill>
                  <a:latin typeface="宋体" panose="02010600030101010101" pitchFamily="2" charset="-122"/>
                  <a:ea typeface="+mj-ea"/>
                  <a:sym typeface="宋体" panose="02010600030101010101" pitchFamily="2" charset="-122"/>
                </a:rPr>
                <a:t>2</a:t>
              </a:r>
              <a:endParaRPr lang="zh-CN" altLang="zh-CN" sz="3600" b="1">
                <a:solidFill>
                  <a:schemeClr val="bg2"/>
                </a:solidFill>
                <a:latin typeface="宋体" panose="02010600030101010101" pitchFamily="2" charset="-122"/>
                <a:ea typeface="+mj-ea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3"/>
            </p:custDataLst>
          </p:nvPr>
        </p:nvGrpSpPr>
        <p:grpSpPr>
          <a:xfrm>
            <a:off x="4298181" y="4536216"/>
            <a:ext cx="6693191" cy="721751"/>
            <a:chOff x="4378" y="2331"/>
            <a:chExt cx="10540" cy="1137"/>
          </a:xfrm>
        </p:grpSpPr>
        <p:sp>
          <p:nvSpPr>
            <p:cNvPr id="11" name="Freeform 23"/>
            <p:cNvSpPr/>
            <p:nvPr>
              <p:custDataLst>
                <p:tags r:id="rId14"/>
              </p:custDataLst>
            </p:nvPr>
          </p:nvSpPr>
          <p:spPr>
            <a:xfrm>
              <a:off x="4378" y="2331"/>
              <a:ext cx="1118" cy="1125"/>
            </a:xfrm>
            <a:custGeom>
              <a:avLst/>
              <a:gdLst>
                <a:gd name="T0" fmla="*/ 91 w 865"/>
                <a:gd name="T1" fmla="*/ 0 h 865"/>
                <a:gd name="T2" fmla="*/ 774 w 865"/>
                <a:gd name="T3" fmla="*/ 0 h 865"/>
                <a:gd name="T4" fmla="*/ 865 w 865"/>
                <a:gd name="T5" fmla="*/ 91 h 865"/>
                <a:gd name="T6" fmla="*/ 865 w 865"/>
                <a:gd name="T7" fmla="*/ 774 h 865"/>
                <a:gd name="T8" fmla="*/ 774 w 865"/>
                <a:gd name="T9" fmla="*/ 865 h 865"/>
                <a:gd name="T10" fmla="*/ 91 w 865"/>
                <a:gd name="T11" fmla="*/ 865 h 865"/>
                <a:gd name="T12" fmla="*/ 0 w 865"/>
                <a:gd name="T13" fmla="*/ 774 h 865"/>
                <a:gd name="T14" fmla="*/ 0 w 865"/>
                <a:gd name="T15" fmla="*/ 91 h 865"/>
                <a:gd name="T16" fmla="*/ 91 w 865"/>
                <a:gd name="T1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5" h="865">
                  <a:moveTo>
                    <a:pt x="91" y="0"/>
                  </a:moveTo>
                  <a:lnTo>
                    <a:pt x="774" y="0"/>
                  </a:lnTo>
                  <a:cubicBezTo>
                    <a:pt x="824" y="0"/>
                    <a:pt x="865" y="41"/>
                    <a:pt x="865" y="91"/>
                  </a:cubicBezTo>
                  <a:lnTo>
                    <a:pt x="865" y="774"/>
                  </a:lnTo>
                  <a:cubicBezTo>
                    <a:pt x="865" y="824"/>
                    <a:pt x="824" y="865"/>
                    <a:pt x="774" y="865"/>
                  </a:cubicBezTo>
                  <a:lnTo>
                    <a:pt x="91" y="865"/>
                  </a:lnTo>
                  <a:cubicBezTo>
                    <a:pt x="41" y="865"/>
                    <a:pt x="0" y="824"/>
                    <a:pt x="0" y="774"/>
                  </a:cubicBez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826E6D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  <p:sp>
          <p:nvSpPr>
            <p:cNvPr id="12" name="Freeform 24"/>
            <p:cNvSpPr/>
            <p:nvPr>
              <p:custDataLst>
                <p:tags r:id="rId15"/>
              </p:custDataLst>
            </p:nvPr>
          </p:nvSpPr>
          <p:spPr>
            <a:xfrm>
              <a:off x="5605" y="2331"/>
              <a:ext cx="9313" cy="1125"/>
            </a:xfrm>
            <a:custGeom>
              <a:avLst/>
              <a:gdLst>
                <a:gd name="T0" fmla="*/ 91 w 8683"/>
                <a:gd name="T1" fmla="*/ 0 h 865"/>
                <a:gd name="T2" fmla="*/ 8591 w 8683"/>
                <a:gd name="T3" fmla="*/ 0 h 865"/>
                <a:gd name="T4" fmla="*/ 8683 w 8683"/>
                <a:gd name="T5" fmla="*/ 91 h 865"/>
                <a:gd name="T6" fmla="*/ 8683 w 8683"/>
                <a:gd name="T7" fmla="*/ 774 h 865"/>
                <a:gd name="T8" fmla="*/ 8591 w 8683"/>
                <a:gd name="T9" fmla="*/ 865 h 865"/>
                <a:gd name="T10" fmla="*/ 91 w 8683"/>
                <a:gd name="T11" fmla="*/ 865 h 865"/>
                <a:gd name="T12" fmla="*/ 0 w 8683"/>
                <a:gd name="T13" fmla="*/ 774 h 865"/>
                <a:gd name="T14" fmla="*/ 0 w 8683"/>
                <a:gd name="T15" fmla="*/ 91 h 865"/>
                <a:gd name="T16" fmla="*/ 91 w 8683"/>
                <a:gd name="T1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3" h="865">
                  <a:moveTo>
                    <a:pt x="91" y="0"/>
                  </a:moveTo>
                  <a:lnTo>
                    <a:pt x="8591" y="0"/>
                  </a:lnTo>
                  <a:cubicBezTo>
                    <a:pt x="8642" y="0"/>
                    <a:pt x="8683" y="41"/>
                    <a:pt x="8683" y="91"/>
                  </a:cubicBezTo>
                  <a:lnTo>
                    <a:pt x="8683" y="774"/>
                  </a:lnTo>
                  <a:cubicBezTo>
                    <a:pt x="8683" y="824"/>
                    <a:pt x="8642" y="865"/>
                    <a:pt x="8591" y="865"/>
                  </a:cubicBezTo>
                  <a:lnTo>
                    <a:pt x="91" y="865"/>
                  </a:lnTo>
                  <a:cubicBezTo>
                    <a:pt x="41" y="865"/>
                    <a:pt x="0" y="824"/>
                    <a:pt x="0" y="774"/>
                  </a:cubicBezTo>
                  <a:lnTo>
                    <a:pt x="0" y="91"/>
                  </a:lnTo>
                  <a:cubicBezTo>
                    <a:pt x="0" y="41"/>
                    <a:pt x="41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  <p:sp>
          <p:nvSpPr>
            <p:cNvPr id="13" name="TextBox 47"/>
            <p:cNvSpPr txBox="1"/>
            <p:nvPr>
              <p:custDataLst>
                <p:tags r:id="rId16"/>
              </p:custDataLst>
            </p:nvPr>
          </p:nvSpPr>
          <p:spPr>
            <a:xfrm>
              <a:off x="5867" y="2382"/>
              <a:ext cx="8943" cy="108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lang="zh-CN"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r>
                <a:rPr lang="zh-CN" altLang="en-US" sz="3600" b="1">
                  <a:solidFill>
                    <a:srgbClr val="000000"/>
                  </a:solidFill>
                  <a:latin typeface="宋体" panose="02010600030101010101" pitchFamily="2" charset="-122"/>
                  <a:sym typeface="宋体" panose="02010600030101010101" pitchFamily="2" charset="-122"/>
                </a:rPr>
                <a:t>三、总结</a:t>
              </a:r>
              <a:endParaRPr lang="zh-CN" altLang="en-US" sz="3600" b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TextBox 58"/>
            <p:cNvSpPr txBox="1"/>
            <p:nvPr>
              <p:custDataLst>
                <p:tags r:id="rId17"/>
              </p:custDataLst>
            </p:nvPr>
          </p:nvSpPr>
          <p:spPr>
            <a:xfrm>
              <a:off x="4567" y="2385"/>
              <a:ext cx="704" cy="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>
              <a:r>
                <a:rPr lang="zh-CN" altLang="zh-CN" sz="3600" b="1">
                  <a:solidFill>
                    <a:schemeClr val="bg2"/>
                  </a:solidFill>
                  <a:latin typeface="宋体" panose="02010600030101010101" pitchFamily="2" charset="-122"/>
                  <a:ea typeface="+mj-ea"/>
                  <a:sym typeface="宋体" panose="02010600030101010101" pitchFamily="2" charset="-122"/>
                </a:rPr>
                <a:t>3</a:t>
              </a:r>
              <a:endParaRPr lang="zh-CN" altLang="zh-CN" sz="3600" b="1">
                <a:solidFill>
                  <a:schemeClr val="bg2"/>
                </a:solidFill>
                <a:latin typeface="宋体" panose="02010600030101010101" pitchFamily="2" charset="-122"/>
                <a:ea typeface="+mj-ea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33355" y="4329968"/>
            <a:ext cx="694690" cy="833120"/>
            <a:chOff x="0" y="405"/>
            <a:chExt cx="1094" cy="131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4" name="Rectangle 5"/>
            <p:cNvSpPr>
              <a:spLocks noChangeArrowheads="1"/>
            </p:cNvSpPr>
            <p:nvPr/>
          </p:nvSpPr>
          <p:spPr>
            <a:xfrm>
              <a:off x="0" y="405"/>
              <a:ext cx="1095" cy="1313"/>
            </a:xfrm>
            <a:prstGeom prst="rect">
              <a:avLst/>
            </a:prstGeom>
            <a:solidFill>
              <a:srgbClr val="826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742950" indent="-28575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43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600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0574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/>
          </p:txBody>
        </p:sp>
        <p:sp>
          <p:nvSpPr>
            <p:cNvPr id="25" name="Freeform 6"/>
            <p:cNvSpPr/>
            <p:nvPr/>
          </p:nvSpPr>
          <p:spPr>
            <a:xfrm>
              <a:off x="223" y="593"/>
              <a:ext cx="835" cy="1052"/>
            </a:xfrm>
            <a:custGeom>
              <a:avLst/>
              <a:gdLst>
                <a:gd name="T0" fmla="*/ 230858066 w 1173"/>
                <a:gd name="T1" fmla="*/ 110128663 h 1472"/>
                <a:gd name="T2" fmla="*/ 223509953 w 1173"/>
                <a:gd name="T3" fmla="*/ 9675010 h 1472"/>
                <a:gd name="T4" fmla="*/ 217794552 w 1173"/>
                <a:gd name="T5" fmla="*/ 11115660 h 1472"/>
                <a:gd name="T6" fmla="*/ 204731038 w 1173"/>
                <a:gd name="T7" fmla="*/ 13997867 h 1472"/>
                <a:gd name="T8" fmla="*/ 187584836 w 1173"/>
                <a:gd name="T9" fmla="*/ 11115660 h 1472"/>
                <a:gd name="T10" fmla="*/ 128390842 w 1173"/>
                <a:gd name="T11" fmla="*/ 1029295 h 1472"/>
                <a:gd name="T12" fmla="*/ 0 w 1173"/>
                <a:gd name="T13" fmla="*/ 158091449 h 1472"/>
                <a:gd name="T14" fmla="*/ 131248090 w 1173"/>
                <a:gd name="T15" fmla="*/ 301978900 h 1472"/>
                <a:gd name="T16" fmla="*/ 239431167 w 1173"/>
                <a:gd name="T17" fmla="*/ 223550888 h 1472"/>
                <a:gd name="T18" fmla="*/ 222081102 w 1173"/>
                <a:gd name="T19" fmla="*/ 213258392 h 1472"/>
                <a:gd name="T20" fmla="*/ 141250041 w 1173"/>
                <a:gd name="T21" fmla="*/ 281805717 h 1472"/>
                <a:gd name="T22" fmla="*/ 59194446 w 1173"/>
                <a:gd name="T23" fmla="*/ 149239603 h 1472"/>
                <a:gd name="T24" fmla="*/ 131248090 w 1173"/>
                <a:gd name="T25" fmla="*/ 21408156 h 1472"/>
                <a:gd name="T26" fmla="*/ 213508002 w 1173"/>
                <a:gd name="T27" fmla="*/ 117333274 h 1472"/>
                <a:gd name="T28" fmla="*/ 230858066 w 1173"/>
                <a:gd name="T29" fmla="*/ 110128663 h 14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</a:lstStyle>
            <a:p/>
          </p:txBody>
        </p:sp>
      </p:grpSp>
      <p:sp>
        <p:nvSpPr>
          <p:cNvPr id="2" name="文本框 1"/>
          <p:cNvSpPr txBox="1"/>
          <p:nvPr/>
        </p:nvSpPr>
        <p:spPr>
          <a:xfrm>
            <a:off x="2718435" y="4881880"/>
            <a:ext cx="1059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826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>
              <a:solidFill>
                <a:srgbClr val="826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4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927600" y="1473200"/>
            <a:ext cx="6134100" cy="46101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7" name="New shape"/>
          <p:cNvSpPr/>
          <p:nvPr/>
        </p:nvSpPr>
        <p:spPr>
          <a:xfrm>
            <a:off x="1117600" y="2006600"/>
            <a:ext cx="3606800" cy="838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一、小儿低血糖的诊断标准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117600" y="31369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小儿低血糖是指血糖浓度低于正常范围的状态，通常是由于胰岛素过多、糖代谢异常、饥饿、先天性高胰岛素血症等原因引起的。低血糖的诊断标准主要包括以下几个方面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1117600" y="2501900"/>
            <a:ext cx="635000" cy="63500"/>
          </a:xfrm>
          <a:prstGeom prst="rect">
            <a:avLst/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21463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1. 临床表现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1117600" y="2590800"/>
            <a:ext cx="9956800" cy="3429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低血糖的临床表现多样，取决于低血糖的严重程度和持续时间。常见症状包括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17600" y="3124200"/>
            <a:ext cx="4914900" cy="2159000"/>
            <a:chOff x="1760" y="4920"/>
            <a:chExt cx="7740" cy="3400"/>
          </a:xfrm>
        </p:grpSpPr>
        <p:pic>
          <p:nvPicPr>
            <p:cNvPr id="7" name="New picture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760" y="6320"/>
              <a:ext cx="7740" cy="2000"/>
            </a:xfrm>
            <a:prstGeom prst="rect">
              <a:avLst/>
            </a:prstGeom>
            <a:ln>
              <a:solidFill>
                <a:srgbClr val="FFFFFF">
                  <a:alpha val="0"/>
                </a:srgbClr>
              </a:solidFill>
            </a:ln>
          </p:spPr>
        </p:pic>
        <p:sp>
          <p:nvSpPr>
            <p:cNvPr id="11" name="New shape"/>
            <p:cNvSpPr/>
            <p:nvPr/>
          </p:nvSpPr>
          <p:spPr>
            <a:xfrm>
              <a:off x="2160" y="4920"/>
              <a:ext cx="6940" cy="2700"/>
            </a:xfrm>
            <a:prstGeom prst="rect">
              <a:avLst/>
            </a:prstGeom>
            <a:noFill/>
          </p:spPr>
          <p:style>
            <a:lnRef idx="2">
              <a:srgbClr val="FFFFFF">
                <a:alpha val="0"/>
              </a:srgb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rmAutofit/>
            </a:bodyPr>
            <a:lstStyle/>
            <a:p>
              <a:pPr indent="0" algn="l">
                <a:lnSpc>
                  <a:spcPct val="125000"/>
                </a:lnSpc>
              </a:pPr>
              <a:r>
                <a:rPr sz="2100" b="0">
                  <a:solidFill>
                    <a:srgbClr val="000000"/>
                  </a:solidFill>
                  <a:latin typeface="宋体" panose="02010600030101010101" pitchFamily="2" charset="-122"/>
                </a:rPr>
                <a:t>交感神经兴奋症状：如出汗、颤抖、心慌、紧张、焦虑、面色苍白、心率加快等</a:t>
              </a:r>
              <a:endParaRPr sz="2100" b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59500" y="3124200"/>
            <a:ext cx="4914900" cy="2159000"/>
            <a:chOff x="9700" y="4920"/>
            <a:chExt cx="7740" cy="3400"/>
          </a:xfrm>
        </p:grpSpPr>
        <p:pic>
          <p:nvPicPr>
            <p:cNvPr id="8" name="New picture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700" y="6320"/>
              <a:ext cx="7740" cy="2000"/>
            </a:xfrm>
            <a:prstGeom prst="rect">
              <a:avLst/>
            </a:prstGeom>
            <a:ln>
              <a:solidFill>
                <a:srgbClr val="FFFFFF">
                  <a:alpha val="0"/>
                </a:srgbClr>
              </a:solidFill>
            </a:ln>
          </p:spPr>
        </p:pic>
        <p:sp>
          <p:nvSpPr>
            <p:cNvPr id="12" name="New shape"/>
            <p:cNvSpPr/>
            <p:nvPr/>
          </p:nvSpPr>
          <p:spPr>
            <a:xfrm>
              <a:off x="10100" y="4920"/>
              <a:ext cx="6940" cy="2700"/>
            </a:xfrm>
            <a:prstGeom prst="rect">
              <a:avLst/>
            </a:prstGeom>
            <a:noFill/>
          </p:spPr>
          <p:style>
            <a:lnRef idx="2">
              <a:srgbClr val="FFFFFF">
                <a:alpha val="0"/>
              </a:srgb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rmAutofit fontScale="87500"/>
            </a:bodyPr>
            <a:lstStyle/>
            <a:p>
              <a:pPr indent="0" algn="l">
                <a:lnSpc>
                  <a:spcPct val="125000"/>
                </a:lnSpc>
              </a:pPr>
              <a:r>
                <a:rPr sz="2400" b="0">
                  <a:solidFill>
                    <a:srgbClr val="000000"/>
                  </a:solidFill>
                  <a:latin typeface="宋体" panose="02010600030101010101" pitchFamily="2" charset="-122"/>
                </a:rPr>
                <a:t>神经低血糖症状：如精神不集中、头晕、头痛、反应迟钝、嗜睡、昏迷等。若低血糖持续时间较长，还可能出现智力低下、脑损伤等严重后遗症</a:t>
              </a:r>
              <a:endParaRPr sz="2400" b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3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3" animBg="1"/>
      <p:bldP spid="10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1117600" y="2273300"/>
            <a:ext cx="635000" cy="63500"/>
          </a:xfrm>
          <a:prstGeom prst="rect">
            <a:avLst/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ew shape"/>
          <p:cNvSpPr/>
          <p:nvPr/>
        </p:nvSpPr>
        <p:spPr>
          <a:xfrm>
            <a:off x="1117600" y="3238500"/>
            <a:ext cx="9956800" cy="723900"/>
          </a:xfrm>
          <a:prstGeom prst="roundRect">
            <a:avLst>
              <a:gd name="adj" fmla="val 10526"/>
            </a:avLst>
          </a:prstGeom>
          <a:gradFill>
            <a:gsLst>
              <a:gs pos="100000">
                <a:srgbClr val="F2F2F2">
                  <a:alpha val="88235"/>
                </a:srgbClr>
              </a:gs>
              <a:gs pos="0">
                <a:srgbClr val="F2F2F2">
                  <a:alpha val="9804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68400" y="3289300"/>
            <a:ext cx="76200" cy="622300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17600" y="4089400"/>
            <a:ext cx="9956800" cy="723900"/>
          </a:xfrm>
          <a:prstGeom prst="roundRect">
            <a:avLst>
              <a:gd name="adj" fmla="val 10526"/>
            </a:avLst>
          </a:prstGeom>
          <a:gradFill>
            <a:gsLst>
              <a:gs pos="100000">
                <a:srgbClr val="F2F2F2">
                  <a:alpha val="88235"/>
                </a:srgbClr>
              </a:gs>
              <a:gs pos="0">
                <a:srgbClr val="F2F2F2">
                  <a:alpha val="9804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1168400" y="4140200"/>
            <a:ext cx="76200" cy="622300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1117600" y="19177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2. 血糖检测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1117600" y="2362200"/>
            <a:ext cx="9956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低血糖的诊断主要依靠血糖检测。对于怀疑低血糖的患儿，应及时进行血糖检测。正常血糖范围为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1435100" y="3429000"/>
            <a:ext cx="96393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新生儿：2.2~2.8mmol/L(40~50mg/dl)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New shape"/>
          <p:cNvSpPr/>
          <p:nvPr/>
        </p:nvSpPr>
        <p:spPr>
          <a:xfrm>
            <a:off x="1435100" y="4279900"/>
            <a:ext cx="96393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婴儿及儿童：2.2~3.3mmol/L(40~60mg/dl)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117600" y="4940300"/>
            <a:ext cx="9956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若血糖浓度低于正常范围下限，即可诊断为低血糖。需要注意的是，低血糖的诊断应根据临床表现和血糖检测结果综合考虑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1" animBg="1"/>
      <p:bldP spid="8" grpId="2" bldLvl="0" animBg="1"/>
      <p:bldP spid="9" grpId="3" animBg="1"/>
      <p:bldP spid="10" grpId="4" bldLvl="0" animBg="1"/>
      <p:bldP spid="11" grpId="5" animBg="1"/>
      <p:bldP spid="12" grpId="6" animBg="1"/>
      <p:bldP spid="13" grpId="7" animBg="1"/>
      <p:bldP spid="14" grpId="8" animBg="1"/>
      <p:bldP spid="15" grpId="9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1117600" y="3098800"/>
            <a:ext cx="9956800" cy="419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2500"/>
          </a:bodyPr>
          <a:lstStyle/>
          <a:p>
            <a:pPr indent="0" algn="l">
              <a:lnSpc>
                <a:spcPct val="100000"/>
              </a:lnSpc>
            </a:pPr>
            <a:r>
              <a:rPr sz="3700" b="1">
                <a:solidFill>
                  <a:srgbClr val="000000"/>
                </a:solidFill>
                <a:latin typeface="宋体" panose="02010600030101010101" pitchFamily="2" charset="-122"/>
              </a:rPr>
              <a:t>二、小儿低血糖的处理</a:t>
            </a:r>
            <a:endParaRPr sz="37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117600" y="3759200"/>
            <a:ext cx="9956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低血糖的处理原则包括迅速纠正低血糖、寻找并消除病因、预防低血糖再次发生。具体处理措施如下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1117600" y="2051050"/>
            <a:ext cx="635000" cy="63500"/>
          </a:xfrm>
          <a:prstGeom prst="rect">
            <a:avLst/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ew shape"/>
          <p:cNvSpPr/>
          <p:nvPr/>
        </p:nvSpPr>
        <p:spPr>
          <a:xfrm>
            <a:off x="1117600" y="3016250"/>
            <a:ext cx="9956800" cy="1282700"/>
          </a:xfrm>
          <a:prstGeom prst="roundRect">
            <a:avLst>
              <a:gd name="adj" fmla="val 3960"/>
            </a:avLst>
          </a:prstGeom>
          <a:solidFill>
            <a:srgbClr val="FFFFFF"/>
          </a:solidFill>
          <a:ln w="25400">
            <a:solidFill>
              <a:srgbClr val="EB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219200" y="3016250"/>
            <a:ext cx="381000" cy="762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591800" y="3536950"/>
            <a:ext cx="381000" cy="762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0" name="New shape"/>
          <p:cNvSpPr/>
          <p:nvPr/>
        </p:nvSpPr>
        <p:spPr>
          <a:xfrm>
            <a:off x="1117600" y="169545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1. 迅速纠正低血糖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117600" y="2139950"/>
            <a:ext cx="9956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对于确诊为低血糖的患儿，应立即采取措施迅速纠正低血糖，以避免对大脑等重要器官造成不可逆损伤。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1498600" y="3143250"/>
            <a:ext cx="9194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8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400" b="0">
                <a:solidFill>
                  <a:srgbClr val="000000"/>
                </a:solidFill>
                <a:latin typeface="宋体" panose="02010600030101010101" pitchFamily="2" charset="-122"/>
              </a:rPr>
              <a:t>口服或静脉补充葡萄糖：对于轻度低血糖，可口服葡萄糖或含糖食物；对于重度低血糖或无法口服的患儿，应静脉推注葡萄糖。补充葡萄糖的剂量和速度应根据患儿的年龄、体重、低血糖程度等因素进行调整</a:t>
            </a:r>
            <a:endParaRPr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1117600" y="4526915"/>
            <a:ext cx="9956800" cy="9398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25400">
            <a:solidFill>
              <a:srgbClr val="EB5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4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219200" y="4526915"/>
            <a:ext cx="381000" cy="762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15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0591800" y="4704715"/>
            <a:ext cx="381000" cy="762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17" name="New shape"/>
          <p:cNvSpPr/>
          <p:nvPr/>
        </p:nvSpPr>
        <p:spPr>
          <a:xfrm>
            <a:off x="1498600" y="4653915"/>
            <a:ext cx="9194800" cy="6858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87500" lnSpcReduction="20000"/>
          </a:bodyPr>
          <a:p>
            <a:pPr indent="0" algn="l">
              <a:lnSpc>
                <a:spcPct val="125000"/>
              </a:lnSpc>
            </a:pPr>
            <a:r>
              <a:rPr sz="2400" b="0">
                <a:solidFill>
                  <a:srgbClr val="000000"/>
                </a:solidFill>
                <a:latin typeface="宋体" panose="02010600030101010101" pitchFamily="2" charset="-122"/>
              </a:rPr>
              <a:t>密切监测血糖：在纠正低血糖过程中，应密切监测血糖变化，避免血糖过高或过低。一般情况下，每15~30分钟监测一次血糖，直至血糖稳定</a:t>
            </a:r>
            <a:endParaRPr sz="24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1" bldLvl="0" animBg="1"/>
      <p:bldP spid="8" grpId="2" bldLvl="0" animBg="1"/>
      <p:bldP spid="9" grpId="3" bldLvl="0" animBg="1"/>
      <p:bldP spid="10" grpId="4" bldLvl="0" animBg="1"/>
      <p:bldP spid="11" grpId="5" bldLvl="0" animBg="1"/>
      <p:bldP spid="12" grpId="6" bldLvl="0" animBg="1"/>
      <p:bldP spid="13" grpId="0" bldLvl="0" animBg="1"/>
      <p:bldP spid="14" grpId="3" bldLvl="0" animBg="1"/>
      <p:bldP spid="15" grpId="4" bldLvl="0" animBg="1"/>
      <p:bldP spid="17" grpId="5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117600" y="2121535"/>
            <a:ext cx="635000" cy="63500"/>
          </a:xfrm>
          <a:prstGeom prst="rect">
            <a:avLst/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1117600" y="1765935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2. 寻找并消除病因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1117600" y="2210435"/>
            <a:ext cx="9956800" cy="10287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在纠正低血糖的同时，应积极寻找并消除病因，以防止低血糖再次发生。常见的病因包括胰岛素过多、糖代谢异常、饥饿、先天性高胰岛素血症等。针对不同病因，应采取相应的治疗措施，如调整胰岛素用量、改善糖代谢、保证饮食等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5" name="图片 14" descr="病因卡通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355" y="3336290"/>
            <a:ext cx="2955290" cy="2955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ldLvl="0" animBg="1"/>
      <p:bldP spid="12" grpId="6" bldLvl="0" animBg="1"/>
      <p:bldP spid="13" grpId="7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>
            <p:custDataLst>
              <p:tags r:id="rId3"/>
            </p:custDataLst>
          </p:nvPr>
        </p:nvSpPr>
        <p:spPr>
          <a:xfrm>
            <a:off x="250372" y="342900"/>
            <a:ext cx="11691257" cy="63518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5796915"/>
            <a:ext cx="12192000" cy="1061085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1117600" y="2390775"/>
            <a:ext cx="9956800" cy="723900"/>
          </a:xfrm>
          <a:prstGeom prst="roundRect">
            <a:avLst>
              <a:gd name="adj" fmla="val 10526"/>
            </a:avLst>
          </a:prstGeom>
          <a:gradFill>
            <a:gsLst>
              <a:gs pos="100000">
                <a:srgbClr val="F2F2F2">
                  <a:alpha val="88235"/>
                </a:srgbClr>
              </a:gs>
              <a:gs pos="0">
                <a:srgbClr val="F2F2F2">
                  <a:alpha val="9804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ew shape"/>
          <p:cNvSpPr/>
          <p:nvPr/>
        </p:nvSpPr>
        <p:spPr>
          <a:xfrm>
            <a:off x="1168400" y="2441575"/>
            <a:ext cx="76200" cy="622300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3241675"/>
            <a:ext cx="9956800" cy="723900"/>
          </a:xfrm>
          <a:prstGeom prst="roundRect">
            <a:avLst>
              <a:gd name="adj" fmla="val 10526"/>
            </a:avLst>
          </a:prstGeom>
          <a:gradFill>
            <a:gsLst>
              <a:gs pos="100000">
                <a:srgbClr val="F2F2F2">
                  <a:alpha val="88235"/>
                </a:srgbClr>
              </a:gs>
              <a:gs pos="0">
                <a:srgbClr val="F2F2F2">
                  <a:alpha val="9804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1168400" y="3292475"/>
            <a:ext cx="76200" cy="622300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ew shape"/>
          <p:cNvSpPr/>
          <p:nvPr/>
        </p:nvSpPr>
        <p:spPr>
          <a:xfrm>
            <a:off x="1117600" y="4104640"/>
            <a:ext cx="9956800" cy="767715"/>
          </a:xfrm>
          <a:prstGeom prst="roundRect">
            <a:avLst>
              <a:gd name="adj" fmla="val 7142"/>
            </a:avLst>
          </a:prstGeom>
          <a:gradFill>
            <a:gsLst>
              <a:gs pos="100000">
                <a:srgbClr val="F2F2F2">
                  <a:alpha val="88235"/>
                </a:srgbClr>
              </a:gs>
              <a:gs pos="0">
                <a:srgbClr val="F2F2F2">
                  <a:alpha val="9804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1168400" y="4151630"/>
            <a:ext cx="76200" cy="660400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1117600" y="4980940"/>
            <a:ext cx="9956800" cy="1066800"/>
          </a:xfrm>
          <a:prstGeom prst="roundRect">
            <a:avLst>
              <a:gd name="adj" fmla="val 7142"/>
            </a:avLst>
          </a:prstGeom>
          <a:gradFill>
            <a:gsLst>
              <a:gs pos="100000">
                <a:srgbClr val="F2F2F2">
                  <a:alpha val="88235"/>
                </a:srgbClr>
              </a:gs>
              <a:gs pos="0">
                <a:srgbClr val="F2F2F2">
                  <a:alpha val="9804"/>
                </a:srgbClr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ew shape"/>
          <p:cNvSpPr/>
          <p:nvPr/>
        </p:nvSpPr>
        <p:spPr>
          <a:xfrm>
            <a:off x="1168400" y="5050155"/>
            <a:ext cx="76200" cy="965200"/>
          </a:xfrm>
          <a:prstGeom prst="roundRect">
            <a:avLst>
              <a:gd name="adj" fmla="val 50000"/>
            </a:avLst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1117600" y="1929130"/>
            <a:ext cx="9956800" cy="3429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预防低血糖再次发生是低血糖处理的重要环节。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New shape"/>
          <p:cNvSpPr/>
          <p:nvPr/>
        </p:nvSpPr>
        <p:spPr>
          <a:xfrm>
            <a:off x="1435100" y="2581275"/>
            <a:ext cx="96393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规律饮食：保证患儿按时进食，避免长时间饥饿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New shape"/>
          <p:cNvSpPr/>
          <p:nvPr/>
        </p:nvSpPr>
        <p:spPr>
          <a:xfrm>
            <a:off x="1435100" y="3432175"/>
            <a:ext cx="96393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避免过度运动：在运动前应适当进食，避免运动过度导致低血糖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New shape"/>
          <p:cNvSpPr/>
          <p:nvPr/>
        </p:nvSpPr>
        <p:spPr>
          <a:xfrm>
            <a:off x="1435100" y="4297680"/>
            <a:ext cx="9639300" cy="351155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定期监测血糖：对于易发低血糖的患儿，应定期监测血糖，及时发现并处理低血糖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New shape"/>
          <p:cNvSpPr/>
          <p:nvPr/>
        </p:nvSpPr>
        <p:spPr>
          <a:xfrm>
            <a:off x="1435100" y="5189855"/>
            <a:ext cx="9639300" cy="660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携带急救药品：对于易发低血糖的患儿，家长应随身携带急救药品(如葡萄糖片等)，以备不时之需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New shape"/>
          <p:cNvSpPr/>
          <p:nvPr/>
        </p:nvSpPr>
        <p:spPr>
          <a:xfrm>
            <a:off x="1117600" y="1847850"/>
            <a:ext cx="635000" cy="63500"/>
          </a:xfrm>
          <a:prstGeom prst="rect">
            <a:avLst/>
          </a:prstGeom>
          <a:solidFill>
            <a:srgbClr val="EB5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New shape"/>
          <p:cNvSpPr/>
          <p:nvPr/>
        </p:nvSpPr>
        <p:spPr>
          <a:xfrm>
            <a:off x="1117600" y="149225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/>
          </a:bodyPr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3. 预防低血糖再次发生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标题"/>
          <p:cNvSpPr/>
          <p:nvPr/>
        </p:nvSpPr>
        <p:spPr>
          <a:xfrm>
            <a:off x="548082" y="556079"/>
            <a:ext cx="11095837" cy="545134"/>
          </a:xfrm>
          <a:prstGeom prst="roundRect">
            <a:avLst>
              <a:gd name="adj" fmla="val 50000"/>
            </a:avLst>
          </a:prstGeom>
          <a:solidFill>
            <a:srgbClr val="EB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等线" panose="02010600030101010101" charset="-122"/>
                <a:cs typeface="+mn-cs"/>
              </a:defRPr>
            </a:lvl9pPr>
          </a:lstStyle>
          <a:p>
            <a:pPr algn="ctr" fontAlgn="ctr">
              <a:lnSpc>
                <a:spcPct val="100000"/>
              </a:lnSpc>
            </a:pPr>
            <a:r>
              <a:rPr lang="zh-CN" altLang="en-US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汉真广标" panose="02010609000101010101" pitchFamily="49" charset="-122"/>
                <a:sym typeface="宋体" panose="02010600030101010101" pitchFamily="2" charset="-122"/>
              </a:rPr>
              <a:t>小儿低血糖的诊断标准及处理</a:t>
            </a:r>
            <a:endParaRPr lang="zh-CN" altLang="en-US" sz="2000" b="0" i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汉真广标" panose="0201060900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1" bldLvl="0" animBg="1"/>
      <p:bldP spid="8" grpId="2" bldLvl="0" animBg="1"/>
      <p:bldP spid="9" grpId="3" bldLvl="0" animBg="1"/>
      <p:bldP spid="10" grpId="4" bldLvl="0" animBg="1"/>
      <p:bldP spid="11" grpId="5" bldLvl="0" animBg="1"/>
      <p:bldP spid="12" grpId="6" bldLvl="0" animBg="1"/>
      <p:bldP spid="13" grpId="7" bldLvl="0" animBg="1"/>
      <p:bldP spid="14" grpId="8" bldLvl="0" animBg="1"/>
      <p:bldP spid="15" grpId="9" bldLvl="0" animBg="1"/>
      <p:bldP spid="16" grpId="10" bldLvl="0" animBg="1"/>
      <p:bldP spid="17" grpId="11" bldLvl="0" animBg="1"/>
      <p:bldP spid="18" grpId="12" bldLvl="0" animBg="1"/>
      <p:bldP spid="19" grpId="2" bldLvl="0" animBg="1"/>
      <p:bldP spid="20" grpId="8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0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1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2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3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4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5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40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  <p:tag name="commondata" val="eyJoZGlkIjoiMGY3YmJkYWQ1MjJlOGFkMTcwNGI1N2YyMWYxMzUxZWMifQ=="/>
</p:tagLst>
</file>

<file path=ppt/tags/tag5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6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7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8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ags/tag9.xml><?xml version="1.0" encoding="utf-8"?>
<p:tagLst xmlns:p="http://schemas.openxmlformats.org/presentationml/2006/main">
  <p:tag name="KSO_WM_DIAGRAM_VIRTUALLY_FRAME" val="{&quot;height&quot;:257.78078740157474,&quot;left&quot;:338.43944881889763,&quot;top&quot;:156.2323622047244,&quot;width&quot;:527.022913385826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 overri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WPS 演示</Application>
  <PresentationFormat>全屏显示(4:3)</PresentationFormat>
  <Paragraphs>106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汉真广标</vt:lpstr>
      <vt:lpstr>微软雅黑</vt:lpstr>
      <vt:lpstr>等线</vt:lpstr>
      <vt:lpstr>胡晓波男神体</vt:lpstr>
      <vt:lpstr>Calibri</vt:lpstr>
      <vt:lpstr>Arial</vt:lpstr>
      <vt:lpstr>Arial Unicode MS</vt:lpstr>
      <vt:lpstr>等线 Light</vt:lpstr>
      <vt:lpstr>Calibri</vt:lpstr>
      <vt:lpstr>Microsoft JhengHei</vt:lpstr>
      <vt:lpstr>MingLiU-ExtB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take me to hell</cp:lastModifiedBy>
  <cp:revision>47</cp:revision>
  <dcterms:created xsi:type="dcterms:W3CDTF">2024-04-17T03:56:00Z</dcterms:created>
  <dcterms:modified xsi:type="dcterms:W3CDTF">2024-04-17T06:19:35Z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FC0A1A441C24407EB7A54291382BFCB8_12</vt:lpwstr>
  </property>
  <property fmtid="{D5CDD505-2E9C-101B-9397-08002B2CF9AE}" pid="3" name="KSOProductBuildVer">
    <vt:lpwstr>2052-12.1.0.16729</vt:lpwstr>
  </property>
</Properties>
</file>