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 userDrawn="1">
          <p15:clr>
            <a:srgbClr val="A4A3A4"/>
          </p15:clr>
        </p15:guide>
        <p15:guide id="2" pos="28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35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4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88BB8-07CD-4BBA-8A2C-3DCC96BBF96D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FA882-261B-4BC5-8FB5-6FC5FAC2265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5F63B2-4D9C-4484-8EE1-EB3F2720FD2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5. 功能锻炼</a:t>
            </a:r>
          </a:p>
          <a:p>
            <a:r>
              <a:t>对于能够活动的患者，应鼓励其进行功能锻炼，增强肌肉力量和身体协调性。这不仅可以促进血液循环，还可以提高皮肤的抵抗力，减少压疮的发生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FA882-261B-4BC5-8FB5-6FC5FAC226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5F63B2-4D9C-4484-8EE1-EB3F2720FD2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1. 创面处理</a:t>
            </a:r>
          </a:p>
          <a:p>
            <a:r>
              <a:t>对于已经发生的压疮，应根据创面的大小和深度进行相应的处理。一般情况下，应保持创面清洁干燥，避免感染。可使用生理盐水或碘伏等消毒剂进行局部消毒，然后使用适当的敷料进行包扎。对于较深的创面，可能需要使用生长因子等促进愈合的药物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FA882-261B-4BC5-8FB5-6FC5FAC226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2. 疼痛管理</a:t>
            </a:r>
          </a:p>
          <a:p>
            <a:r>
              <a:t>压疮患者往往伴有疼痛症状。因此，应采取有效的疼痛管理措施，如使用止痛药、进行物理治疗等，以减轻患者的痛苦。同时，还应关注患者的心理状况，给予必要的心理支持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FA882-261B-4BC5-8FB5-6FC5FAC226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3. 预防感染</a:t>
            </a:r>
          </a:p>
          <a:p>
            <a:r>
              <a:t>压疮容易发生感染，因此应采取措施预防感染的发生。除了保持创面清洁干燥外，还应定期为患者更换床单和衣物，避免细菌滋生。对于已经发生感染的患者，应及时使用抗生素等药物进行治疗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FA882-261B-4BC5-8FB5-6FC5FAC226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4. 营养支持</a:t>
            </a:r>
          </a:p>
          <a:p>
            <a:r>
              <a:t>对于压疮患者，营养支持是非常重要的。应提供高热量、高蛋白、高维生素的饮食，以满足身体对营养的需求。同时，还可以通过静脉输液等方式补充营养，促进创面的愈合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FA882-261B-4BC5-8FB5-6FC5FAC226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5. 康复锻炼</a:t>
            </a:r>
          </a:p>
          <a:p>
            <a:r>
              <a:t>对于能够活动的压疮患者，应进行适当的康复锻炼，增强肌肉力量和身体协调性。这不仅可以促进血液循环，还可以提高皮肤的抵抗力，减少压疮的复发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FA882-261B-4BC5-8FB5-6FC5FAC226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5F63B2-4D9C-4484-8EE1-EB3F2720FD2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3148F-6815-4448-BFF3-3BA53C769A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t>如有异常请联系客服（微信：sootar_ 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1C5E1-D8E9-464D-A93E-CE21651935A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5F63B2-4D9C-4484-8EE1-EB3F2720FD2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5F63B2-4D9C-4484-8EE1-EB3F2720FD2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1. 定期翻身</a:t>
            </a:r>
          </a:p>
          <a:p>
            <a:r>
              <a:t>对于长期卧床的患者，应定期翻身，以减轻局部组织的压力。一般情况下，建议每2小时翻身一次，但在实际操作中应根据患者的具体情况进行调整。对于体重较大或身体状况较差的患者，应适当增加翻身次数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FA882-261B-4BC5-8FB5-6FC5FAC226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2. 使用合适的床垫</a:t>
            </a:r>
          </a:p>
          <a:p>
            <a:r>
              <a:t>使用具有压力分散功能的床垫，如气垫床、凝胶垫等，可以有效减少局部压力，降低压疮的发生率。同时，床垫的硬度和软度也应根据患者的体重和身体状况进行选择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FA882-261B-4BC5-8FB5-6FC5FAC226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3. 保持皮肤清洁干燥</a:t>
            </a:r>
          </a:p>
          <a:p>
            <a:r>
              <a:t>保持皮肤清洁干燥是预防压疮的重要措施之一。应定期为患者清洁皮肤，去除污垢和汗液，避免细菌滋生。同时，保持床单和衣物的干燥清洁，避免潮湿环境对皮肤造成刺激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FA882-261B-4BC5-8FB5-6FC5FAC226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 flipH="1">
            <a:off x="0" y="0"/>
            <a:ext cx="0" cy="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  <a:p>
            <a:r>
              <a:t>4. 营养支持</a:t>
            </a:r>
          </a:p>
          <a:p>
            <a:r>
              <a:t>营养不良是导致压疮发生的重要因素之一。因此，应关注患者的营养状况，提供合理的饮食和营养支持。对于无法进食的患者，可通过静脉输液等方式补充营养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7FA882-261B-4BC5-8FB5-6FC5FAC226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2948" y="2420888"/>
            <a:ext cx="6331651" cy="863600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zh-CN" noProof="0"/>
              <a:t>单击此处编辑母版标题样式</a:t>
            </a:r>
            <a:endParaRPr lang="zh-CN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14533" y="3500388"/>
            <a:ext cx="6333237" cy="6477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zh-CN" noProof="0"/>
              <a:t>单击此处编辑母版副标题样式</a:t>
            </a:r>
            <a:endParaRPr lang="zh-CN" noProof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/>
    </mc:Choice>
    <mc:Fallback>
      <p:transition spd="slow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/>
    </mc:Choice>
    <mc:Fallback>
      <p:transition spd="slow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509" y="908050"/>
            <a:ext cx="2742129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363" y="908050"/>
            <a:ext cx="8078806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/>
    </mc:Choice>
    <mc:Fallback>
      <p:transition spd="slow"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5295" y="2886612"/>
            <a:ext cx="1059935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27170" y="2758268"/>
            <a:ext cx="1096386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0046" y="1447782"/>
            <a:ext cx="3012554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65693" y="3771071"/>
            <a:ext cx="523922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73460" y="2904249"/>
            <a:ext cx="40100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75757" y="2574152"/>
            <a:ext cx="981348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260669" y="3206628"/>
            <a:ext cx="1477060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350315" y="3446017"/>
            <a:ext cx="1833728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882241" y="2725341"/>
            <a:ext cx="1116359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939699" y="3624921"/>
            <a:ext cx="521908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250485" y="2365003"/>
            <a:ext cx="521907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53636" y="2795897"/>
            <a:ext cx="1696702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982072" y="2785815"/>
            <a:ext cx="437274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516013" y="3325064"/>
            <a:ext cx="703266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235400" y="2909288"/>
            <a:ext cx="360700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41186" y="3446016"/>
            <a:ext cx="28211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3.33333E-06 L -0.31632 3.33333E-06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06 L -0.46684 -1.85185E-06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06 1.11111E-06 L -0.19531 1.11111E-06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-0.43594 2.59259E-06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06 -1.85185E-06 L -0.33577 -1.85185E-06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85185E-06 L -0.57188 -1.85185E-06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07 2.59259E-06 L 0.43906 2.59259E-06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06 2.96296E-06 L 0.62813 2.96296E-06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06 -2.96296E-06 L 0.42465 -2.96296E-06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 prLst="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5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 prLst="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5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 prLst="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5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 prLst="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5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 prLst="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5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 prLst="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5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 prLst="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5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 prLst="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5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 prLst="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5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 prLst="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5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 prLst="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5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 prLst="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 prLst="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5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 prLst="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5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 prLst="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5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 prLst="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50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gradFill flip="none" rotWithShape="1">
          <a:gsLst>
            <a:gs pos="0">
              <a:srgbClr val="E55D87"/>
            </a:gs>
            <a:gs pos="57300">
              <a:srgbClr val="786AA2"/>
            </a:gs>
            <a:gs pos="100000">
              <a:srgbClr val="2674B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89DF-CC2A-4B9C-8A4E-5B9E0097427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183A-8FF7-4719-B3D7-1DB2BE67A8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89DF-CC2A-4B9C-8A4E-5B9E0097427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183A-8FF7-4719-B3D7-1DB2BE67A8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 userDrawn="1"/>
        </p:nvSpPr>
        <p:spPr>
          <a:xfrm>
            <a:off x="11041482" y="1"/>
            <a:ext cx="456962" cy="549275"/>
          </a:xfrm>
          <a:custGeom>
            <a:avLst/>
            <a:gdLst>
              <a:gd name="T0" fmla="*/ 675 w 675"/>
              <a:gd name="T1" fmla="*/ 800 h 800"/>
              <a:gd name="T2" fmla="*/ 334 w 675"/>
              <a:gd name="T3" fmla="*/ 666 h 800"/>
              <a:gd name="T4" fmla="*/ 0 w 675"/>
              <a:gd name="T5" fmla="*/ 800 h 800"/>
              <a:gd name="T6" fmla="*/ 0 w 675"/>
              <a:gd name="T7" fmla="*/ 0 h 800"/>
              <a:gd name="T8" fmla="*/ 675 w 675"/>
              <a:gd name="T9" fmla="*/ 0 h 800"/>
              <a:gd name="T10" fmla="*/ 675 w 675"/>
              <a:gd name="T11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5" h="800">
                <a:moveTo>
                  <a:pt x="675" y="800"/>
                </a:moveTo>
                <a:lnTo>
                  <a:pt x="334" y="666"/>
                </a:lnTo>
                <a:lnTo>
                  <a:pt x="0" y="800"/>
                </a:lnTo>
                <a:lnTo>
                  <a:pt x="0" y="0"/>
                </a:lnTo>
                <a:lnTo>
                  <a:pt x="675" y="0"/>
                </a:lnTo>
                <a:lnTo>
                  <a:pt x="675" y="800"/>
                </a:lnTo>
                <a:close/>
              </a:path>
            </a:pathLst>
          </a:custGeom>
          <a:solidFill>
            <a:srgbClr val="1AA0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392" tIns="45696" rIns="91392" bIns="45696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zh-CN" altLang="en-US" sz="1800">
              <a:ea typeface="印品黑体" panose="00000500000000000000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41482" y="95448"/>
            <a:ext cx="446945" cy="52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/>
            <a:fld id="{E33E7C02-82D1-42DA-AA8B-2AEC9E450366}" type="slidenum">
              <a:rPr lang="zh-CN" altLang="en-US" sz="1400">
                <a:solidFill>
                  <a:srgbClr val="F8F8F8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</a:fld>
            <a:endParaRPr lang="zh-CN" altLang="en-US" sz="1400">
              <a:solidFill>
                <a:srgbClr val="F8F8F8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dvAuto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89DF-CC2A-4B9C-8A4E-5B9E0097427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183A-8FF7-4719-B3D7-1DB2BE67A8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89DF-CC2A-4B9C-8A4E-5B9E0097427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183A-8FF7-4719-B3D7-1DB2BE67A8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89DF-CC2A-4B9C-8A4E-5B9E0097427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183A-8FF7-4719-B3D7-1DB2BE67A8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89DF-CC2A-4B9C-8A4E-5B9E0097427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183A-8FF7-4719-B3D7-1DB2BE67A8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889DF-CC2A-4B9C-8A4E-5B9E0097427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183A-8FF7-4719-B3D7-1DB2BE67A8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37" y="4406903"/>
            <a:ext cx="1036232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b="1"/>
              <a:t>单击此处编辑母版标题样式</a:t>
            </a:r>
            <a:endParaRPr lang="zh-CN" altLang="en-US" b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37" y="2906713"/>
            <a:ext cx="1036232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3765" indent="0">
              <a:buNone/>
              <a:defRPr sz="1600"/>
            </a:lvl3pPr>
            <a:lvl4pPr marL="1370965" indent="0">
              <a:buNone/>
              <a:defRPr sz="1400"/>
            </a:lvl4pPr>
            <a:lvl5pPr marL="1828165" indent="0">
              <a:buNone/>
              <a:defRPr sz="1400"/>
            </a:lvl5pPr>
            <a:lvl6pPr marL="2284730" indent="0">
              <a:buNone/>
              <a:defRPr sz="1400"/>
            </a:lvl6pPr>
            <a:lvl7pPr marL="2741930" indent="0">
              <a:buNone/>
              <a:defRPr sz="1400"/>
            </a:lvl7pPr>
            <a:lvl8pPr marL="3198495" indent="0">
              <a:buNone/>
              <a:defRPr sz="1400"/>
            </a:lvl8pPr>
            <a:lvl9pPr marL="365569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/>
    </mc:Choice>
    <mc:Fallback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363" y="1600203"/>
            <a:ext cx="54096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78" y="1600203"/>
            <a:ext cx="54112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/>
    </mc:Choice>
    <mc:Fallback>
      <p:transition spd="slow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363" y="274638"/>
            <a:ext cx="109732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363" y="1535113"/>
            <a:ext cx="538745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zh-CN" altLang="en-US" b="1"/>
              <a:t>单击此处编辑母版文本样式</a:t>
            </a:r>
            <a:endParaRPr lang="zh-CN" altLang="en-US" b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363" y="2174875"/>
            <a:ext cx="538745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595" y="1535113"/>
            <a:ext cx="53890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zh-CN" altLang="en-US" b="1"/>
              <a:t>单击此处编辑母版文本样式</a:t>
            </a:r>
            <a:endParaRPr lang="zh-CN" altLang="en-US" b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595" y="2174875"/>
            <a:ext cx="53890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/>
    </mc:Choice>
    <mc:Fallback>
      <p:transition spd="slow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/>
    </mc:Choice>
    <mc:Fallback>
      <p:transition spd="slow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/>
    </mc:Choice>
    <mc:Fallback>
      <p:transition spd="slow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362" y="273050"/>
            <a:ext cx="40116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b="1"/>
              <a:t>单击此处编辑母版标题样式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989" y="273053"/>
            <a:ext cx="68156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362" y="1435103"/>
            <a:ext cx="401163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8495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/>
    </mc:Choice>
    <mc:Fallback>
      <p:transition spd="slow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843" y="4800600"/>
            <a:ext cx="731551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b="1"/>
              <a:t>单击此处编辑母版标题样式</a:t>
            </a:r>
            <a:endParaRPr lang="zh-CN" altLang="en-US" b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843" y="612775"/>
            <a:ext cx="731551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4730" indent="0">
              <a:buNone/>
              <a:defRPr sz="2000"/>
            </a:lvl6pPr>
            <a:lvl7pPr marL="2741930" indent="0">
              <a:buNone/>
              <a:defRPr sz="2000"/>
            </a:lvl7pPr>
            <a:lvl8pPr marL="3198495" indent="0">
              <a:buNone/>
              <a:defRPr sz="2000"/>
            </a:lvl8pPr>
            <a:lvl9pPr marL="365569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843" y="5367338"/>
            <a:ext cx="731551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4730" indent="0">
              <a:buNone/>
              <a:defRPr sz="900"/>
            </a:lvl6pPr>
            <a:lvl7pPr marL="2741930" indent="0">
              <a:buNone/>
              <a:defRPr sz="900"/>
            </a:lvl7pPr>
            <a:lvl8pPr marL="3198495" indent="0">
              <a:buNone/>
              <a:defRPr sz="900"/>
            </a:lvl8pPr>
            <a:lvl9pPr marL="365569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1000"/>
    </mc:Choice>
    <mc:Fallback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41469" y="590550"/>
            <a:ext cx="105090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  <a:endParaRPr lang="zh-C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469" y="1600201"/>
            <a:ext cx="10509063" cy="427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  <a:endParaRPr lang="zh-CN"/>
          </a:p>
          <a:p>
            <a:pPr lvl="1"/>
            <a:r>
              <a:rPr lang="zh-CN"/>
              <a:t>第二级</a:t>
            </a:r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spd="slow" p14:dur="1250" advTm="1000"/>
    </mc:Choice>
    <mc:Fallback>
      <p:transition spd="slow" advTm="1000"/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印品黑体" panose="00000500000000000000" pitchFamily="2" charset="-122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765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965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165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印品黑体" panose="00000500000000000000" pitchFamily="2" charset="-122"/>
          <a:cs typeface="+mn-cs"/>
        </a:defRPr>
      </a:lvl1pPr>
      <a:lvl2pPr marL="742315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49" charset="-122"/>
        </a:defRPr>
      </a:lvl2pPr>
      <a:lvl3pPr marL="114236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59956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613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333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053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709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429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84E889DF-CC2A-4B9C-8A4E-5B9E0097427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fld id="{7EF2183A-8FF7-4719-B3D7-1DB2BE67A89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0" Type="http://schemas.openxmlformats.org/officeDocument/2006/relationships/notesSlide" Target="../notesSlides/notesSlide18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14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1"/>
          <p:cNvSpPr txBox="1"/>
          <p:nvPr/>
        </p:nvSpPr>
        <p:spPr>
          <a:xfrm>
            <a:off x="6296660" y="1667510"/>
            <a:ext cx="5223510" cy="27241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zh-CN" altLang="en-US" sz="8000" b="1">
                <a:solidFill>
                  <a:srgbClr val="F6F6F8"/>
                </a:solidFill>
                <a:latin typeface="宋体" panose="02010600030101010101" pitchFamily="2" charset="-122"/>
                <a:cs typeface="八大山人 V2007" panose="02000600000000000000" pitchFamily="2" charset="-122"/>
                <a:sym typeface="宋体" panose="02010600030101010101" pitchFamily="2" charset="-122"/>
              </a:rPr>
              <a:t>压疮的预防及护理</a:t>
            </a:r>
            <a:endParaRPr lang="zh-CN" altLang="en-US" sz="8000" b="1">
              <a:solidFill>
                <a:srgbClr val="F6F6F8"/>
              </a:solidFill>
              <a:latin typeface="宋体" panose="02010600030101010101" pitchFamily="2" charset="-122"/>
              <a:cs typeface="八大山人 V2007" panose="02000600000000000000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文本占位符 4"/>
          <p:cNvSpPr txBox="1"/>
          <p:nvPr/>
        </p:nvSpPr>
        <p:spPr>
          <a:xfrm>
            <a:off x="6503437" y="4964210"/>
            <a:ext cx="5017051" cy="371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演讲者：</a:t>
            </a:r>
            <a:r>
              <a:rPr kumimoji="0" lang="zh-CN" altLang="zh-CN" sz="15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xxx</a:t>
            </a:r>
            <a:endParaRPr kumimoji="0" lang="zh-CN" altLang="zh-CN" sz="15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宋体" panose="02010600030101010101" pitchFamily="2" charset="-122"/>
              <a:ea typeface="微软雅黑" panose="020B0503020204020204" pitchFamily="34" charset="-122"/>
              <a:cs typeface="+mn-cs"/>
              <a:sym typeface="宋体" panose="02010600030101010101" pitchFamily="2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rcRect l="20824" t="10200" b="42604"/>
          <a:stretch>
            <a:fillRect/>
          </a:stretch>
        </p:blipFill>
        <p:spPr>
          <a:xfrm>
            <a:off x="-1" y="0"/>
            <a:ext cx="6297613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192000" y="8469560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zh-CN">
                <a:solidFill>
                  <a:srgbClr val="F6F6F8"/>
                </a:solidFill>
                <a:latin typeface="宋体" panose="02010600030101010101" pitchFamily="2" charset="-122"/>
                <a:cs typeface="八大山人 V2007" panose="02000600000000000000" pitchFamily="2" charset="-122"/>
                <a:sym typeface="宋体" panose="02010600030101010101" pitchFamily="2" charset="-122"/>
              </a:rPr>
              <a:t>2022·</a:t>
            </a:r>
            <a:r>
              <a:rPr lang="zh-CN" altLang="en-US">
                <a:solidFill>
                  <a:srgbClr val="F6F6F8"/>
                </a:solidFill>
                <a:latin typeface="宋体" panose="02010600030101010101" pitchFamily="2" charset="-122"/>
                <a:cs typeface="八大山人 V2007" panose="02000600000000000000" pitchFamily="2" charset="-122"/>
                <a:sym typeface="宋体" panose="02010600030101010101" pitchFamily="2" charset="-122"/>
              </a:rPr>
              <a:t>通用</a:t>
            </a:r>
            <a:r>
              <a:rPr lang="zh-CN" altLang="zh-CN">
                <a:solidFill>
                  <a:srgbClr val="F6F6F8"/>
                </a:solidFill>
                <a:latin typeface="宋体" panose="02010600030101010101" pitchFamily="2" charset="-122"/>
                <a:cs typeface="八大山人 V2007" panose="02000600000000000000" pitchFamily="2" charset="-122"/>
                <a:sym typeface="宋体" panose="02010600030101010101" pitchFamily="2" charset="-122"/>
              </a:rPr>
              <a:t>·</a:t>
            </a:r>
            <a:endParaRPr lang="zh-CN" altLang="en-US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/>
          <p:nvPr/>
        </p:nvSpPr>
        <p:spPr>
          <a:xfrm>
            <a:off x="263352" y="332656"/>
            <a:ext cx="379413" cy="382588"/>
          </a:xfrm>
          <a:custGeom>
            <a:avLst/>
            <a:gdLst>
              <a:gd name="T0" fmla="*/ 239 w 239"/>
              <a:gd name="T1" fmla="*/ 91 h 241"/>
              <a:gd name="T2" fmla="*/ 148 w 239"/>
              <a:gd name="T3" fmla="*/ 91 h 241"/>
              <a:gd name="T4" fmla="*/ 148 w 239"/>
              <a:gd name="T5" fmla="*/ 0 h 241"/>
              <a:gd name="T6" fmla="*/ 91 w 239"/>
              <a:gd name="T7" fmla="*/ 0 h 241"/>
              <a:gd name="T8" fmla="*/ 91 w 239"/>
              <a:gd name="T9" fmla="*/ 91 h 241"/>
              <a:gd name="T10" fmla="*/ 0 w 239"/>
              <a:gd name="T11" fmla="*/ 91 h 241"/>
              <a:gd name="T12" fmla="*/ 0 w 239"/>
              <a:gd name="T13" fmla="*/ 149 h 241"/>
              <a:gd name="T14" fmla="*/ 91 w 239"/>
              <a:gd name="T15" fmla="*/ 149 h 241"/>
              <a:gd name="T16" fmla="*/ 91 w 239"/>
              <a:gd name="T17" fmla="*/ 241 h 241"/>
              <a:gd name="T18" fmla="*/ 148 w 239"/>
              <a:gd name="T19" fmla="*/ 241 h 241"/>
              <a:gd name="T20" fmla="*/ 148 w 239"/>
              <a:gd name="T21" fmla="*/ 149 h 241"/>
              <a:gd name="T22" fmla="*/ 239 w 239"/>
              <a:gd name="T23" fmla="*/ 149 h 241"/>
              <a:gd name="T24" fmla="*/ 239 w 239"/>
              <a:gd name="T25" fmla="*/ 9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9" h="241">
                <a:moveTo>
                  <a:pt x="239" y="91"/>
                </a:moveTo>
                <a:lnTo>
                  <a:pt x="148" y="91"/>
                </a:lnTo>
                <a:lnTo>
                  <a:pt x="148" y="0"/>
                </a:lnTo>
                <a:lnTo>
                  <a:pt x="91" y="0"/>
                </a:lnTo>
                <a:lnTo>
                  <a:pt x="91" y="91"/>
                </a:lnTo>
                <a:lnTo>
                  <a:pt x="0" y="91"/>
                </a:lnTo>
                <a:lnTo>
                  <a:pt x="0" y="149"/>
                </a:lnTo>
                <a:lnTo>
                  <a:pt x="91" y="149"/>
                </a:lnTo>
                <a:lnTo>
                  <a:pt x="91" y="241"/>
                </a:lnTo>
                <a:lnTo>
                  <a:pt x="148" y="241"/>
                </a:lnTo>
                <a:lnTo>
                  <a:pt x="148" y="149"/>
                </a:lnTo>
                <a:lnTo>
                  <a:pt x="239" y="149"/>
                </a:lnTo>
                <a:lnTo>
                  <a:pt x="239" y="91"/>
                </a:lnTo>
                <a:close/>
              </a:path>
            </a:pathLst>
          </a:custGeom>
          <a:gradFill>
            <a:gsLst>
              <a:gs pos="0">
                <a:srgbClr val="E55D87"/>
              </a:gs>
              <a:gs pos="57300">
                <a:srgbClr val="786AA2"/>
              </a:gs>
              <a:gs pos="100000">
                <a:srgbClr val="2674B6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" name="文本框 4"/>
          <p:cNvSpPr txBox="1"/>
          <p:nvPr/>
        </p:nvSpPr>
        <p:spPr>
          <a:xfrm>
            <a:off x="767715" y="313055"/>
            <a:ext cx="10967720" cy="530225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压疮的预防措施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117600" y="2540000"/>
            <a:ext cx="635000" cy="63500"/>
          </a:xfrm>
          <a:prstGeom prst="rect">
            <a:avLst/>
          </a:prstGeom>
          <a:solidFill>
            <a:srgbClr val="937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1117600" y="2184400"/>
            <a:ext cx="233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5. 功能锻炼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117600" y="2628900"/>
            <a:ext cx="2336800" cy="2743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2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对于能够活动的患者，应鼓励其进行功能锻炼，增强肌肉力量和身体协调性。这不仅可以促进血液循环，还可以提高皮肤的抵抗力，减少压疮的发生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2" descr="锻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240" y="1556385"/>
            <a:ext cx="7421880" cy="4952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2" animBg="1"/>
      <p:bldP spid="9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4"/>
          <p:cNvSpPr/>
          <p:nvPr/>
        </p:nvSpPr>
        <p:spPr>
          <a:xfrm>
            <a:off x="4616330" y="2496903"/>
            <a:ext cx="170704" cy="165135"/>
          </a:xfrm>
          <a:custGeom>
            <a:avLst/>
            <a:gdLst>
              <a:gd name="T0" fmla="*/ 239 w 239"/>
              <a:gd name="T1" fmla="*/ 91 h 241"/>
              <a:gd name="T2" fmla="*/ 148 w 239"/>
              <a:gd name="T3" fmla="*/ 91 h 241"/>
              <a:gd name="T4" fmla="*/ 148 w 239"/>
              <a:gd name="T5" fmla="*/ 0 h 241"/>
              <a:gd name="T6" fmla="*/ 91 w 239"/>
              <a:gd name="T7" fmla="*/ 0 h 241"/>
              <a:gd name="T8" fmla="*/ 91 w 239"/>
              <a:gd name="T9" fmla="*/ 91 h 241"/>
              <a:gd name="T10" fmla="*/ 0 w 239"/>
              <a:gd name="T11" fmla="*/ 91 h 241"/>
              <a:gd name="T12" fmla="*/ 0 w 239"/>
              <a:gd name="T13" fmla="*/ 149 h 241"/>
              <a:gd name="T14" fmla="*/ 91 w 239"/>
              <a:gd name="T15" fmla="*/ 149 h 241"/>
              <a:gd name="T16" fmla="*/ 91 w 239"/>
              <a:gd name="T17" fmla="*/ 241 h 241"/>
              <a:gd name="T18" fmla="*/ 148 w 239"/>
              <a:gd name="T19" fmla="*/ 241 h 241"/>
              <a:gd name="T20" fmla="*/ 148 w 239"/>
              <a:gd name="T21" fmla="*/ 149 h 241"/>
              <a:gd name="T22" fmla="*/ 239 w 239"/>
              <a:gd name="T23" fmla="*/ 149 h 241"/>
              <a:gd name="T24" fmla="*/ 239 w 239"/>
              <a:gd name="T25" fmla="*/ 9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9" h="241">
                <a:moveTo>
                  <a:pt x="239" y="91"/>
                </a:moveTo>
                <a:lnTo>
                  <a:pt x="148" y="91"/>
                </a:lnTo>
                <a:lnTo>
                  <a:pt x="148" y="0"/>
                </a:lnTo>
                <a:lnTo>
                  <a:pt x="91" y="0"/>
                </a:lnTo>
                <a:lnTo>
                  <a:pt x="91" y="91"/>
                </a:lnTo>
                <a:lnTo>
                  <a:pt x="0" y="91"/>
                </a:lnTo>
                <a:lnTo>
                  <a:pt x="0" y="149"/>
                </a:lnTo>
                <a:lnTo>
                  <a:pt x="91" y="149"/>
                </a:lnTo>
                <a:lnTo>
                  <a:pt x="91" y="241"/>
                </a:lnTo>
                <a:lnTo>
                  <a:pt x="148" y="241"/>
                </a:lnTo>
                <a:lnTo>
                  <a:pt x="148" y="149"/>
                </a:lnTo>
                <a:lnTo>
                  <a:pt x="239" y="149"/>
                </a:lnTo>
                <a:lnTo>
                  <a:pt x="239" y="91"/>
                </a:lnTo>
                <a:close/>
              </a:path>
            </a:pathLst>
          </a:custGeom>
          <a:solidFill>
            <a:srgbClr val="2674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4" name="文本框 53"/>
          <p:cNvSpPr txBox="1"/>
          <p:nvPr/>
        </p:nvSpPr>
        <p:spPr>
          <a:xfrm>
            <a:off x="5808345" y="3171190"/>
            <a:ext cx="5894070" cy="10299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44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压疮的护理措施</a:t>
            </a:r>
            <a:endParaRPr lang="zh-CN" altLang="en-US" sz="44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2" advAuto="0"/>
      <p:bldP spid="54" grpId="1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/>
          <p:nvPr/>
        </p:nvSpPr>
        <p:spPr>
          <a:xfrm>
            <a:off x="263352" y="332656"/>
            <a:ext cx="379413" cy="382588"/>
          </a:xfrm>
          <a:custGeom>
            <a:avLst/>
            <a:gdLst>
              <a:gd name="T0" fmla="*/ 239 w 239"/>
              <a:gd name="T1" fmla="*/ 91 h 241"/>
              <a:gd name="T2" fmla="*/ 148 w 239"/>
              <a:gd name="T3" fmla="*/ 91 h 241"/>
              <a:gd name="T4" fmla="*/ 148 w 239"/>
              <a:gd name="T5" fmla="*/ 0 h 241"/>
              <a:gd name="T6" fmla="*/ 91 w 239"/>
              <a:gd name="T7" fmla="*/ 0 h 241"/>
              <a:gd name="T8" fmla="*/ 91 w 239"/>
              <a:gd name="T9" fmla="*/ 91 h 241"/>
              <a:gd name="T10" fmla="*/ 0 w 239"/>
              <a:gd name="T11" fmla="*/ 91 h 241"/>
              <a:gd name="T12" fmla="*/ 0 w 239"/>
              <a:gd name="T13" fmla="*/ 149 h 241"/>
              <a:gd name="T14" fmla="*/ 91 w 239"/>
              <a:gd name="T15" fmla="*/ 149 h 241"/>
              <a:gd name="T16" fmla="*/ 91 w 239"/>
              <a:gd name="T17" fmla="*/ 241 h 241"/>
              <a:gd name="T18" fmla="*/ 148 w 239"/>
              <a:gd name="T19" fmla="*/ 241 h 241"/>
              <a:gd name="T20" fmla="*/ 148 w 239"/>
              <a:gd name="T21" fmla="*/ 149 h 241"/>
              <a:gd name="T22" fmla="*/ 239 w 239"/>
              <a:gd name="T23" fmla="*/ 149 h 241"/>
              <a:gd name="T24" fmla="*/ 239 w 239"/>
              <a:gd name="T25" fmla="*/ 9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9" h="241">
                <a:moveTo>
                  <a:pt x="239" y="91"/>
                </a:moveTo>
                <a:lnTo>
                  <a:pt x="148" y="91"/>
                </a:lnTo>
                <a:lnTo>
                  <a:pt x="148" y="0"/>
                </a:lnTo>
                <a:lnTo>
                  <a:pt x="91" y="0"/>
                </a:lnTo>
                <a:lnTo>
                  <a:pt x="91" y="91"/>
                </a:lnTo>
                <a:lnTo>
                  <a:pt x="0" y="91"/>
                </a:lnTo>
                <a:lnTo>
                  <a:pt x="0" y="149"/>
                </a:lnTo>
                <a:lnTo>
                  <a:pt x="91" y="149"/>
                </a:lnTo>
                <a:lnTo>
                  <a:pt x="91" y="241"/>
                </a:lnTo>
                <a:lnTo>
                  <a:pt x="148" y="241"/>
                </a:lnTo>
                <a:lnTo>
                  <a:pt x="148" y="149"/>
                </a:lnTo>
                <a:lnTo>
                  <a:pt x="239" y="149"/>
                </a:lnTo>
                <a:lnTo>
                  <a:pt x="239" y="91"/>
                </a:lnTo>
                <a:close/>
              </a:path>
            </a:pathLst>
          </a:custGeom>
          <a:gradFill>
            <a:gsLst>
              <a:gs pos="0">
                <a:srgbClr val="E55D87"/>
              </a:gs>
              <a:gs pos="57300">
                <a:srgbClr val="786AA2"/>
              </a:gs>
              <a:gs pos="100000">
                <a:srgbClr val="2674B6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" name="文本框 4"/>
          <p:cNvSpPr txBox="1"/>
          <p:nvPr/>
        </p:nvSpPr>
        <p:spPr>
          <a:xfrm>
            <a:off x="767715" y="313055"/>
            <a:ext cx="10967720" cy="530225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压疮的护理措施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117600" y="2197100"/>
            <a:ext cx="635000" cy="63500"/>
          </a:xfrm>
          <a:prstGeom prst="rect">
            <a:avLst/>
          </a:prstGeom>
          <a:solidFill>
            <a:srgbClr val="937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1117600" y="1841500"/>
            <a:ext cx="360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1. 创面处理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117600" y="2286000"/>
            <a:ext cx="3606800" cy="34290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对于已经发生的压疮，应根据创面的大小和深度进行相应的处理。一般情况下，应保持创面清洁干燥，避免感染。可使用生理盐水或碘伏等消毒剂进行局部消毒，然后使用适当的敷料进行包扎。对于较深的创面，可能需要使用生长因子等促进愈合的药物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2" descr="生理盐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9555" y="1124585"/>
            <a:ext cx="4131945" cy="5506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2" animBg="1"/>
      <p:bldP spid="9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/>
          <p:nvPr/>
        </p:nvSpPr>
        <p:spPr>
          <a:xfrm>
            <a:off x="263352" y="332656"/>
            <a:ext cx="379413" cy="382588"/>
          </a:xfrm>
          <a:custGeom>
            <a:avLst/>
            <a:gdLst>
              <a:gd name="T0" fmla="*/ 239 w 239"/>
              <a:gd name="T1" fmla="*/ 91 h 241"/>
              <a:gd name="T2" fmla="*/ 148 w 239"/>
              <a:gd name="T3" fmla="*/ 91 h 241"/>
              <a:gd name="T4" fmla="*/ 148 w 239"/>
              <a:gd name="T5" fmla="*/ 0 h 241"/>
              <a:gd name="T6" fmla="*/ 91 w 239"/>
              <a:gd name="T7" fmla="*/ 0 h 241"/>
              <a:gd name="T8" fmla="*/ 91 w 239"/>
              <a:gd name="T9" fmla="*/ 91 h 241"/>
              <a:gd name="T10" fmla="*/ 0 w 239"/>
              <a:gd name="T11" fmla="*/ 91 h 241"/>
              <a:gd name="T12" fmla="*/ 0 w 239"/>
              <a:gd name="T13" fmla="*/ 149 h 241"/>
              <a:gd name="T14" fmla="*/ 91 w 239"/>
              <a:gd name="T15" fmla="*/ 149 h 241"/>
              <a:gd name="T16" fmla="*/ 91 w 239"/>
              <a:gd name="T17" fmla="*/ 241 h 241"/>
              <a:gd name="T18" fmla="*/ 148 w 239"/>
              <a:gd name="T19" fmla="*/ 241 h 241"/>
              <a:gd name="T20" fmla="*/ 148 w 239"/>
              <a:gd name="T21" fmla="*/ 149 h 241"/>
              <a:gd name="T22" fmla="*/ 239 w 239"/>
              <a:gd name="T23" fmla="*/ 149 h 241"/>
              <a:gd name="T24" fmla="*/ 239 w 239"/>
              <a:gd name="T25" fmla="*/ 9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9" h="241">
                <a:moveTo>
                  <a:pt x="239" y="91"/>
                </a:moveTo>
                <a:lnTo>
                  <a:pt x="148" y="91"/>
                </a:lnTo>
                <a:lnTo>
                  <a:pt x="148" y="0"/>
                </a:lnTo>
                <a:lnTo>
                  <a:pt x="91" y="0"/>
                </a:lnTo>
                <a:lnTo>
                  <a:pt x="91" y="91"/>
                </a:lnTo>
                <a:lnTo>
                  <a:pt x="0" y="91"/>
                </a:lnTo>
                <a:lnTo>
                  <a:pt x="0" y="149"/>
                </a:lnTo>
                <a:lnTo>
                  <a:pt x="91" y="149"/>
                </a:lnTo>
                <a:lnTo>
                  <a:pt x="91" y="241"/>
                </a:lnTo>
                <a:lnTo>
                  <a:pt x="148" y="241"/>
                </a:lnTo>
                <a:lnTo>
                  <a:pt x="148" y="149"/>
                </a:lnTo>
                <a:lnTo>
                  <a:pt x="239" y="149"/>
                </a:lnTo>
                <a:lnTo>
                  <a:pt x="239" y="91"/>
                </a:lnTo>
                <a:close/>
              </a:path>
            </a:pathLst>
          </a:custGeom>
          <a:gradFill>
            <a:gsLst>
              <a:gs pos="0">
                <a:srgbClr val="E55D87"/>
              </a:gs>
              <a:gs pos="57300">
                <a:srgbClr val="786AA2"/>
              </a:gs>
              <a:gs pos="100000">
                <a:srgbClr val="2674B6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" name="文本框 4"/>
          <p:cNvSpPr txBox="1"/>
          <p:nvPr/>
        </p:nvSpPr>
        <p:spPr>
          <a:xfrm>
            <a:off x="767715" y="313055"/>
            <a:ext cx="10967720" cy="530225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压疮的护理措施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467600" y="2705100"/>
            <a:ext cx="635000" cy="63500"/>
          </a:xfrm>
          <a:prstGeom prst="rect">
            <a:avLst/>
          </a:prstGeom>
          <a:solidFill>
            <a:srgbClr val="937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"/>
          <a:stretch>
            <a:fillRect/>
          </a:stretch>
        </p:blipFill>
        <p:spPr>
          <a:xfrm>
            <a:off x="1143000" y="1397000"/>
            <a:ext cx="6096000" cy="4762500"/>
          </a:xfrm>
          <a:prstGeom prst="rect">
            <a:avLst/>
          </a:prstGeom>
          <a:ln>
            <a:solidFill>
              <a:srgbClr val="FFFFFF">
                <a:alpha val="0"/>
              </a:srgbClr>
            </a:solidFill>
          </a:ln>
        </p:spPr>
      </p:pic>
      <p:sp>
        <p:nvSpPr>
          <p:cNvPr id="8" name="New shape"/>
          <p:cNvSpPr/>
          <p:nvPr/>
        </p:nvSpPr>
        <p:spPr>
          <a:xfrm>
            <a:off x="7467600" y="2349500"/>
            <a:ext cx="360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2. 疼痛管理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467600" y="2794000"/>
            <a:ext cx="3606800" cy="24003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压疮患者往往伴有疼痛症状。因此，应采取有效的疼痛管理措施，如使用止痛药、进行物理治疗等，以减轻患者的痛苦。同时，还应关注患者的心理状况，给予必要的心理支持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8" grpId="2" animBg="1"/>
      <p:bldP spid="9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/>
          <p:nvPr/>
        </p:nvSpPr>
        <p:spPr>
          <a:xfrm>
            <a:off x="263352" y="332656"/>
            <a:ext cx="379413" cy="382588"/>
          </a:xfrm>
          <a:custGeom>
            <a:avLst/>
            <a:gdLst>
              <a:gd name="T0" fmla="*/ 239 w 239"/>
              <a:gd name="T1" fmla="*/ 91 h 241"/>
              <a:gd name="T2" fmla="*/ 148 w 239"/>
              <a:gd name="T3" fmla="*/ 91 h 241"/>
              <a:gd name="T4" fmla="*/ 148 w 239"/>
              <a:gd name="T5" fmla="*/ 0 h 241"/>
              <a:gd name="T6" fmla="*/ 91 w 239"/>
              <a:gd name="T7" fmla="*/ 0 h 241"/>
              <a:gd name="T8" fmla="*/ 91 w 239"/>
              <a:gd name="T9" fmla="*/ 91 h 241"/>
              <a:gd name="T10" fmla="*/ 0 w 239"/>
              <a:gd name="T11" fmla="*/ 91 h 241"/>
              <a:gd name="T12" fmla="*/ 0 w 239"/>
              <a:gd name="T13" fmla="*/ 149 h 241"/>
              <a:gd name="T14" fmla="*/ 91 w 239"/>
              <a:gd name="T15" fmla="*/ 149 h 241"/>
              <a:gd name="T16" fmla="*/ 91 w 239"/>
              <a:gd name="T17" fmla="*/ 241 h 241"/>
              <a:gd name="T18" fmla="*/ 148 w 239"/>
              <a:gd name="T19" fmla="*/ 241 h 241"/>
              <a:gd name="T20" fmla="*/ 148 w 239"/>
              <a:gd name="T21" fmla="*/ 149 h 241"/>
              <a:gd name="T22" fmla="*/ 239 w 239"/>
              <a:gd name="T23" fmla="*/ 149 h 241"/>
              <a:gd name="T24" fmla="*/ 239 w 239"/>
              <a:gd name="T25" fmla="*/ 9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9" h="241">
                <a:moveTo>
                  <a:pt x="239" y="91"/>
                </a:moveTo>
                <a:lnTo>
                  <a:pt x="148" y="91"/>
                </a:lnTo>
                <a:lnTo>
                  <a:pt x="148" y="0"/>
                </a:lnTo>
                <a:lnTo>
                  <a:pt x="91" y="0"/>
                </a:lnTo>
                <a:lnTo>
                  <a:pt x="91" y="91"/>
                </a:lnTo>
                <a:lnTo>
                  <a:pt x="0" y="91"/>
                </a:lnTo>
                <a:lnTo>
                  <a:pt x="0" y="149"/>
                </a:lnTo>
                <a:lnTo>
                  <a:pt x="91" y="149"/>
                </a:lnTo>
                <a:lnTo>
                  <a:pt x="91" y="241"/>
                </a:lnTo>
                <a:lnTo>
                  <a:pt x="148" y="241"/>
                </a:lnTo>
                <a:lnTo>
                  <a:pt x="148" y="149"/>
                </a:lnTo>
                <a:lnTo>
                  <a:pt x="239" y="149"/>
                </a:lnTo>
                <a:lnTo>
                  <a:pt x="239" y="91"/>
                </a:lnTo>
                <a:close/>
              </a:path>
            </a:pathLst>
          </a:custGeom>
          <a:gradFill>
            <a:gsLst>
              <a:gs pos="0">
                <a:srgbClr val="E55D87"/>
              </a:gs>
              <a:gs pos="57300">
                <a:srgbClr val="786AA2"/>
              </a:gs>
              <a:gs pos="100000">
                <a:srgbClr val="2674B6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" name="文本框 4"/>
          <p:cNvSpPr txBox="1"/>
          <p:nvPr/>
        </p:nvSpPr>
        <p:spPr>
          <a:xfrm>
            <a:off x="767715" y="313055"/>
            <a:ext cx="10967720" cy="530225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压疮的护理措施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117600" y="2019300"/>
            <a:ext cx="635000" cy="63500"/>
          </a:xfrm>
          <a:prstGeom prst="rect">
            <a:avLst/>
          </a:prstGeom>
          <a:solidFill>
            <a:srgbClr val="937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1117600" y="1663700"/>
            <a:ext cx="233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3. 预防感染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117600" y="2108200"/>
            <a:ext cx="2336800" cy="37719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 lnSpcReduction="100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压疮容易发生感染，因此应采取措施预防感染的发生。除了保持创面清洁干燥外，还应定期为患者更换床单和衣物，避免细菌滋生。对于已经发生感染的患者，应及时使用抗生素等药物进行治疗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2" descr="细菌病毒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4065" y="1663700"/>
            <a:ext cx="7376160" cy="4149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2" animBg="1"/>
      <p:bldP spid="9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/>
          <p:nvPr/>
        </p:nvSpPr>
        <p:spPr>
          <a:xfrm>
            <a:off x="263352" y="332656"/>
            <a:ext cx="379413" cy="382588"/>
          </a:xfrm>
          <a:custGeom>
            <a:avLst/>
            <a:gdLst>
              <a:gd name="T0" fmla="*/ 239 w 239"/>
              <a:gd name="T1" fmla="*/ 91 h 241"/>
              <a:gd name="T2" fmla="*/ 148 w 239"/>
              <a:gd name="T3" fmla="*/ 91 h 241"/>
              <a:gd name="T4" fmla="*/ 148 w 239"/>
              <a:gd name="T5" fmla="*/ 0 h 241"/>
              <a:gd name="T6" fmla="*/ 91 w 239"/>
              <a:gd name="T7" fmla="*/ 0 h 241"/>
              <a:gd name="T8" fmla="*/ 91 w 239"/>
              <a:gd name="T9" fmla="*/ 91 h 241"/>
              <a:gd name="T10" fmla="*/ 0 w 239"/>
              <a:gd name="T11" fmla="*/ 91 h 241"/>
              <a:gd name="T12" fmla="*/ 0 w 239"/>
              <a:gd name="T13" fmla="*/ 149 h 241"/>
              <a:gd name="T14" fmla="*/ 91 w 239"/>
              <a:gd name="T15" fmla="*/ 149 h 241"/>
              <a:gd name="T16" fmla="*/ 91 w 239"/>
              <a:gd name="T17" fmla="*/ 241 h 241"/>
              <a:gd name="T18" fmla="*/ 148 w 239"/>
              <a:gd name="T19" fmla="*/ 241 h 241"/>
              <a:gd name="T20" fmla="*/ 148 w 239"/>
              <a:gd name="T21" fmla="*/ 149 h 241"/>
              <a:gd name="T22" fmla="*/ 239 w 239"/>
              <a:gd name="T23" fmla="*/ 149 h 241"/>
              <a:gd name="T24" fmla="*/ 239 w 239"/>
              <a:gd name="T25" fmla="*/ 9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9" h="241">
                <a:moveTo>
                  <a:pt x="239" y="91"/>
                </a:moveTo>
                <a:lnTo>
                  <a:pt x="148" y="91"/>
                </a:lnTo>
                <a:lnTo>
                  <a:pt x="148" y="0"/>
                </a:lnTo>
                <a:lnTo>
                  <a:pt x="91" y="0"/>
                </a:lnTo>
                <a:lnTo>
                  <a:pt x="91" y="91"/>
                </a:lnTo>
                <a:lnTo>
                  <a:pt x="0" y="91"/>
                </a:lnTo>
                <a:lnTo>
                  <a:pt x="0" y="149"/>
                </a:lnTo>
                <a:lnTo>
                  <a:pt x="91" y="149"/>
                </a:lnTo>
                <a:lnTo>
                  <a:pt x="91" y="241"/>
                </a:lnTo>
                <a:lnTo>
                  <a:pt x="148" y="241"/>
                </a:lnTo>
                <a:lnTo>
                  <a:pt x="148" y="149"/>
                </a:lnTo>
                <a:lnTo>
                  <a:pt x="239" y="149"/>
                </a:lnTo>
                <a:lnTo>
                  <a:pt x="239" y="91"/>
                </a:lnTo>
                <a:close/>
              </a:path>
            </a:pathLst>
          </a:custGeom>
          <a:gradFill>
            <a:gsLst>
              <a:gs pos="0">
                <a:srgbClr val="E55D87"/>
              </a:gs>
              <a:gs pos="57300">
                <a:srgbClr val="786AA2"/>
              </a:gs>
              <a:gs pos="100000">
                <a:srgbClr val="2674B6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" name="文本框 4"/>
          <p:cNvSpPr txBox="1"/>
          <p:nvPr/>
        </p:nvSpPr>
        <p:spPr>
          <a:xfrm>
            <a:off x="767715" y="313055"/>
            <a:ext cx="10967720" cy="530225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压疮的护理措施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467600" y="2705100"/>
            <a:ext cx="635000" cy="63500"/>
          </a:xfrm>
          <a:prstGeom prst="rect">
            <a:avLst/>
          </a:prstGeom>
          <a:solidFill>
            <a:srgbClr val="937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7467600" y="2349500"/>
            <a:ext cx="360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4. 营养支持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467600" y="2794000"/>
            <a:ext cx="3606800" cy="24003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对于压疮患者，营养支持是非常重要的。应提供高热量、高蛋白、高维生素的饮食，以满足身体对营养的需求。同时，还可以通过静脉输液等方式补充营养，促进创面的愈合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2" descr="营养支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70" y="1988820"/>
            <a:ext cx="5929630" cy="3953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2" animBg="1"/>
      <p:bldP spid="9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/>
          <p:nvPr/>
        </p:nvSpPr>
        <p:spPr>
          <a:xfrm>
            <a:off x="263352" y="332656"/>
            <a:ext cx="379413" cy="382588"/>
          </a:xfrm>
          <a:custGeom>
            <a:avLst/>
            <a:gdLst>
              <a:gd name="T0" fmla="*/ 239 w 239"/>
              <a:gd name="T1" fmla="*/ 91 h 241"/>
              <a:gd name="T2" fmla="*/ 148 w 239"/>
              <a:gd name="T3" fmla="*/ 91 h 241"/>
              <a:gd name="T4" fmla="*/ 148 w 239"/>
              <a:gd name="T5" fmla="*/ 0 h 241"/>
              <a:gd name="T6" fmla="*/ 91 w 239"/>
              <a:gd name="T7" fmla="*/ 0 h 241"/>
              <a:gd name="T8" fmla="*/ 91 w 239"/>
              <a:gd name="T9" fmla="*/ 91 h 241"/>
              <a:gd name="T10" fmla="*/ 0 w 239"/>
              <a:gd name="T11" fmla="*/ 91 h 241"/>
              <a:gd name="T12" fmla="*/ 0 w 239"/>
              <a:gd name="T13" fmla="*/ 149 h 241"/>
              <a:gd name="T14" fmla="*/ 91 w 239"/>
              <a:gd name="T15" fmla="*/ 149 h 241"/>
              <a:gd name="T16" fmla="*/ 91 w 239"/>
              <a:gd name="T17" fmla="*/ 241 h 241"/>
              <a:gd name="T18" fmla="*/ 148 w 239"/>
              <a:gd name="T19" fmla="*/ 241 h 241"/>
              <a:gd name="T20" fmla="*/ 148 w 239"/>
              <a:gd name="T21" fmla="*/ 149 h 241"/>
              <a:gd name="T22" fmla="*/ 239 w 239"/>
              <a:gd name="T23" fmla="*/ 149 h 241"/>
              <a:gd name="T24" fmla="*/ 239 w 239"/>
              <a:gd name="T25" fmla="*/ 9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9" h="241">
                <a:moveTo>
                  <a:pt x="239" y="91"/>
                </a:moveTo>
                <a:lnTo>
                  <a:pt x="148" y="91"/>
                </a:lnTo>
                <a:lnTo>
                  <a:pt x="148" y="0"/>
                </a:lnTo>
                <a:lnTo>
                  <a:pt x="91" y="0"/>
                </a:lnTo>
                <a:lnTo>
                  <a:pt x="91" y="91"/>
                </a:lnTo>
                <a:lnTo>
                  <a:pt x="0" y="91"/>
                </a:lnTo>
                <a:lnTo>
                  <a:pt x="0" y="149"/>
                </a:lnTo>
                <a:lnTo>
                  <a:pt x="91" y="149"/>
                </a:lnTo>
                <a:lnTo>
                  <a:pt x="91" y="241"/>
                </a:lnTo>
                <a:lnTo>
                  <a:pt x="148" y="241"/>
                </a:lnTo>
                <a:lnTo>
                  <a:pt x="148" y="149"/>
                </a:lnTo>
                <a:lnTo>
                  <a:pt x="239" y="149"/>
                </a:lnTo>
                <a:lnTo>
                  <a:pt x="239" y="91"/>
                </a:lnTo>
                <a:close/>
              </a:path>
            </a:pathLst>
          </a:custGeom>
          <a:gradFill>
            <a:gsLst>
              <a:gs pos="0">
                <a:srgbClr val="E55D87"/>
              </a:gs>
              <a:gs pos="57300">
                <a:srgbClr val="786AA2"/>
              </a:gs>
              <a:gs pos="100000">
                <a:srgbClr val="2674B6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" name="文本框 4"/>
          <p:cNvSpPr txBox="1"/>
          <p:nvPr/>
        </p:nvSpPr>
        <p:spPr>
          <a:xfrm>
            <a:off x="767715" y="313055"/>
            <a:ext cx="10967720" cy="530225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压疮的护理措施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117600" y="2362200"/>
            <a:ext cx="635000" cy="63500"/>
          </a:xfrm>
          <a:prstGeom prst="rect">
            <a:avLst/>
          </a:prstGeom>
          <a:solidFill>
            <a:srgbClr val="937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1117600" y="2006600"/>
            <a:ext cx="233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5. 康复锻炼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117600" y="2451100"/>
            <a:ext cx="2336800" cy="3086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对于能够活动的压疮患者，应进行适当的康复锻炼，增强肌肉力量和身体协调性。这不仅可以促进血液循环，还可以提高皮肤的抵抗力，减少压疮的复发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2" descr="康复锻炼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87845" y="476250"/>
            <a:ext cx="4035425" cy="6053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2" animBg="1"/>
      <p:bldP spid="9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2"/>
          <p:cNvSpPr/>
          <p:nvPr/>
        </p:nvSpPr>
        <p:spPr>
          <a:xfrm>
            <a:off x="5651500" y="3063875"/>
            <a:ext cx="6316980" cy="1212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印品黑体"/>
                <a:ea typeface="印品黑体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印品黑体"/>
                <a:ea typeface="印品黑体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印品黑体"/>
                <a:ea typeface="印品黑体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印品黑体"/>
                <a:ea typeface="印品黑体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印品黑体"/>
                <a:ea typeface="印品黑体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印品黑体"/>
                <a:ea typeface="印品黑体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印品黑体"/>
                <a:ea typeface="印品黑体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印品黑体"/>
                <a:ea typeface="印品黑体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印品黑体"/>
                <a:ea typeface="印品黑体"/>
                <a:cs typeface="+mn-cs"/>
              </a:defRPr>
            </a:lvl9pPr>
          </a:lstStyle>
          <a:p/>
        </p:txBody>
      </p:sp>
      <p:sp>
        <p:nvSpPr>
          <p:cNvPr id="38" name="Freeform 33"/>
          <p:cNvSpPr/>
          <p:nvPr/>
        </p:nvSpPr>
        <p:spPr>
          <a:xfrm>
            <a:off x="4384201" y="2411937"/>
            <a:ext cx="634248" cy="336436"/>
          </a:xfrm>
          <a:custGeom>
            <a:avLst/>
            <a:gdLst>
              <a:gd name="T0" fmla="*/ 660 w 660"/>
              <a:gd name="T1" fmla="*/ 277 h 364"/>
              <a:gd name="T2" fmla="*/ 574 w 660"/>
              <a:gd name="T3" fmla="*/ 364 h 364"/>
              <a:gd name="T4" fmla="*/ 86 w 660"/>
              <a:gd name="T5" fmla="*/ 364 h 364"/>
              <a:gd name="T6" fmla="*/ 0 w 660"/>
              <a:gd name="T7" fmla="*/ 277 h 364"/>
              <a:gd name="T8" fmla="*/ 0 w 660"/>
              <a:gd name="T9" fmla="*/ 86 h 364"/>
              <a:gd name="T10" fmla="*/ 86 w 660"/>
              <a:gd name="T11" fmla="*/ 0 h 364"/>
              <a:gd name="T12" fmla="*/ 574 w 660"/>
              <a:gd name="T13" fmla="*/ 0 h 364"/>
              <a:gd name="T14" fmla="*/ 660 w 660"/>
              <a:gd name="T15" fmla="*/ 86 h 364"/>
              <a:gd name="T16" fmla="*/ 660 w 660"/>
              <a:gd name="T17" fmla="*/ 2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0" h="364">
                <a:moveTo>
                  <a:pt x="660" y="277"/>
                </a:moveTo>
                <a:cubicBezTo>
                  <a:pt x="660" y="325"/>
                  <a:pt x="621" y="364"/>
                  <a:pt x="574" y="364"/>
                </a:cubicBezTo>
                <a:cubicBezTo>
                  <a:pt x="86" y="364"/>
                  <a:pt x="86" y="364"/>
                  <a:pt x="86" y="364"/>
                </a:cubicBezTo>
                <a:cubicBezTo>
                  <a:pt x="39" y="364"/>
                  <a:pt x="0" y="325"/>
                  <a:pt x="0" y="277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38"/>
                  <a:pt x="39" y="0"/>
                  <a:pt x="86" y="0"/>
                </a:cubicBezTo>
                <a:cubicBezTo>
                  <a:pt x="574" y="0"/>
                  <a:pt x="574" y="0"/>
                  <a:pt x="574" y="0"/>
                </a:cubicBezTo>
                <a:cubicBezTo>
                  <a:pt x="621" y="0"/>
                  <a:pt x="660" y="38"/>
                  <a:pt x="660" y="86"/>
                </a:cubicBezTo>
                <a:lnTo>
                  <a:pt x="660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9" name="Freeform 34"/>
          <p:cNvSpPr/>
          <p:nvPr/>
        </p:nvSpPr>
        <p:spPr>
          <a:xfrm>
            <a:off x="4616330" y="2496903"/>
            <a:ext cx="170704" cy="165135"/>
          </a:xfrm>
          <a:custGeom>
            <a:avLst/>
            <a:gdLst>
              <a:gd name="T0" fmla="*/ 239 w 239"/>
              <a:gd name="T1" fmla="*/ 91 h 241"/>
              <a:gd name="T2" fmla="*/ 148 w 239"/>
              <a:gd name="T3" fmla="*/ 91 h 241"/>
              <a:gd name="T4" fmla="*/ 148 w 239"/>
              <a:gd name="T5" fmla="*/ 0 h 241"/>
              <a:gd name="T6" fmla="*/ 91 w 239"/>
              <a:gd name="T7" fmla="*/ 0 h 241"/>
              <a:gd name="T8" fmla="*/ 91 w 239"/>
              <a:gd name="T9" fmla="*/ 91 h 241"/>
              <a:gd name="T10" fmla="*/ 0 w 239"/>
              <a:gd name="T11" fmla="*/ 91 h 241"/>
              <a:gd name="T12" fmla="*/ 0 w 239"/>
              <a:gd name="T13" fmla="*/ 149 h 241"/>
              <a:gd name="T14" fmla="*/ 91 w 239"/>
              <a:gd name="T15" fmla="*/ 149 h 241"/>
              <a:gd name="T16" fmla="*/ 91 w 239"/>
              <a:gd name="T17" fmla="*/ 241 h 241"/>
              <a:gd name="T18" fmla="*/ 148 w 239"/>
              <a:gd name="T19" fmla="*/ 241 h 241"/>
              <a:gd name="T20" fmla="*/ 148 w 239"/>
              <a:gd name="T21" fmla="*/ 149 h 241"/>
              <a:gd name="T22" fmla="*/ 239 w 239"/>
              <a:gd name="T23" fmla="*/ 149 h 241"/>
              <a:gd name="T24" fmla="*/ 239 w 239"/>
              <a:gd name="T25" fmla="*/ 9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9" h="241">
                <a:moveTo>
                  <a:pt x="239" y="91"/>
                </a:moveTo>
                <a:lnTo>
                  <a:pt x="148" y="91"/>
                </a:lnTo>
                <a:lnTo>
                  <a:pt x="148" y="0"/>
                </a:lnTo>
                <a:lnTo>
                  <a:pt x="91" y="0"/>
                </a:lnTo>
                <a:lnTo>
                  <a:pt x="91" y="91"/>
                </a:lnTo>
                <a:lnTo>
                  <a:pt x="0" y="91"/>
                </a:lnTo>
                <a:lnTo>
                  <a:pt x="0" y="149"/>
                </a:lnTo>
                <a:lnTo>
                  <a:pt x="91" y="149"/>
                </a:lnTo>
                <a:lnTo>
                  <a:pt x="91" y="241"/>
                </a:lnTo>
                <a:lnTo>
                  <a:pt x="148" y="241"/>
                </a:lnTo>
                <a:lnTo>
                  <a:pt x="148" y="149"/>
                </a:lnTo>
                <a:lnTo>
                  <a:pt x="239" y="149"/>
                </a:lnTo>
                <a:lnTo>
                  <a:pt x="239" y="91"/>
                </a:lnTo>
                <a:close/>
              </a:path>
            </a:pathLst>
          </a:custGeom>
          <a:solidFill>
            <a:srgbClr val="2674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1" name="Freeform 36"/>
          <p:cNvSpPr/>
          <p:nvPr/>
        </p:nvSpPr>
        <p:spPr>
          <a:xfrm>
            <a:off x="4344918" y="2899804"/>
            <a:ext cx="712814" cy="271342"/>
          </a:xfrm>
          <a:custGeom>
            <a:avLst/>
            <a:gdLst>
              <a:gd name="T0" fmla="*/ 0 w 742"/>
              <a:gd name="T1" fmla="*/ 3 h 293"/>
              <a:gd name="T2" fmla="*/ 1 w 742"/>
              <a:gd name="T3" fmla="*/ 6 h 293"/>
              <a:gd name="T4" fmla="*/ 84 w 742"/>
              <a:gd name="T5" fmla="*/ 86 h 293"/>
              <a:gd name="T6" fmla="*/ 196 w 742"/>
              <a:gd name="T7" fmla="*/ 232 h 293"/>
              <a:gd name="T8" fmla="*/ 371 w 742"/>
              <a:gd name="T9" fmla="*/ 293 h 293"/>
              <a:gd name="T10" fmla="*/ 546 w 742"/>
              <a:gd name="T11" fmla="*/ 232 h 293"/>
              <a:gd name="T12" fmla="*/ 658 w 742"/>
              <a:gd name="T13" fmla="*/ 86 h 293"/>
              <a:gd name="T14" fmla="*/ 741 w 742"/>
              <a:gd name="T15" fmla="*/ 6 h 293"/>
              <a:gd name="T16" fmla="*/ 742 w 742"/>
              <a:gd name="T17" fmla="*/ 3 h 293"/>
              <a:gd name="T18" fmla="*/ 723 w 742"/>
              <a:gd name="T19" fmla="*/ 0 h 293"/>
              <a:gd name="T20" fmla="*/ 686 w 742"/>
              <a:gd name="T21" fmla="*/ 20 h 293"/>
              <a:gd name="T22" fmla="*/ 641 w 742"/>
              <a:gd name="T23" fmla="*/ 49 h 293"/>
              <a:gd name="T24" fmla="*/ 629 w 742"/>
              <a:gd name="T25" fmla="*/ 50 h 293"/>
              <a:gd name="T26" fmla="*/ 625 w 742"/>
              <a:gd name="T27" fmla="*/ 61 h 293"/>
              <a:gd name="T28" fmla="*/ 371 w 742"/>
              <a:gd name="T29" fmla="*/ 253 h 293"/>
              <a:gd name="T30" fmla="*/ 117 w 742"/>
              <a:gd name="T31" fmla="*/ 61 h 293"/>
              <a:gd name="T32" fmla="*/ 113 w 742"/>
              <a:gd name="T33" fmla="*/ 50 h 293"/>
              <a:gd name="T34" fmla="*/ 101 w 742"/>
              <a:gd name="T35" fmla="*/ 49 h 293"/>
              <a:gd name="T36" fmla="*/ 56 w 742"/>
              <a:gd name="T37" fmla="*/ 20 h 293"/>
              <a:gd name="T38" fmla="*/ 19 w 742"/>
              <a:gd name="T39" fmla="*/ 0 h 293"/>
              <a:gd name="T40" fmla="*/ 0 w 742"/>
              <a:gd name="T41" fmla="*/ 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42" h="293">
                <a:moveTo>
                  <a:pt x="0" y="3"/>
                </a:moveTo>
                <a:cubicBezTo>
                  <a:pt x="0" y="4"/>
                  <a:pt x="0" y="5"/>
                  <a:pt x="1" y="6"/>
                </a:cubicBezTo>
                <a:cubicBezTo>
                  <a:pt x="19" y="47"/>
                  <a:pt x="51" y="77"/>
                  <a:pt x="84" y="86"/>
                </a:cubicBezTo>
                <a:cubicBezTo>
                  <a:pt x="110" y="145"/>
                  <a:pt x="149" y="196"/>
                  <a:pt x="196" y="232"/>
                </a:cubicBezTo>
                <a:cubicBezTo>
                  <a:pt x="248" y="272"/>
                  <a:pt x="309" y="293"/>
                  <a:pt x="371" y="293"/>
                </a:cubicBezTo>
                <a:cubicBezTo>
                  <a:pt x="433" y="293"/>
                  <a:pt x="494" y="272"/>
                  <a:pt x="546" y="232"/>
                </a:cubicBezTo>
                <a:cubicBezTo>
                  <a:pt x="593" y="196"/>
                  <a:pt x="632" y="145"/>
                  <a:pt x="658" y="86"/>
                </a:cubicBezTo>
                <a:cubicBezTo>
                  <a:pt x="691" y="77"/>
                  <a:pt x="723" y="47"/>
                  <a:pt x="741" y="6"/>
                </a:cubicBezTo>
                <a:cubicBezTo>
                  <a:pt x="742" y="5"/>
                  <a:pt x="742" y="4"/>
                  <a:pt x="742" y="3"/>
                </a:cubicBezTo>
                <a:cubicBezTo>
                  <a:pt x="736" y="2"/>
                  <a:pt x="730" y="1"/>
                  <a:pt x="723" y="0"/>
                </a:cubicBezTo>
                <a:cubicBezTo>
                  <a:pt x="715" y="12"/>
                  <a:pt x="701" y="20"/>
                  <a:pt x="686" y="20"/>
                </a:cubicBezTo>
                <a:cubicBezTo>
                  <a:pt x="672" y="36"/>
                  <a:pt x="656" y="47"/>
                  <a:pt x="641" y="49"/>
                </a:cubicBezTo>
                <a:cubicBezTo>
                  <a:pt x="629" y="50"/>
                  <a:pt x="629" y="50"/>
                  <a:pt x="629" y="50"/>
                </a:cubicBezTo>
                <a:cubicBezTo>
                  <a:pt x="625" y="61"/>
                  <a:pt x="625" y="61"/>
                  <a:pt x="625" y="61"/>
                </a:cubicBezTo>
                <a:cubicBezTo>
                  <a:pt x="577" y="179"/>
                  <a:pt x="480" y="253"/>
                  <a:pt x="371" y="253"/>
                </a:cubicBezTo>
                <a:cubicBezTo>
                  <a:pt x="262" y="253"/>
                  <a:pt x="165" y="179"/>
                  <a:pt x="117" y="61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86" y="47"/>
                  <a:pt x="70" y="36"/>
                  <a:pt x="56" y="20"/>
                </a:cubicBezTo>
                <a:cubicBezTo>
                  <a:pt x="41" y="20"/>
                  <a:pt x="27" y="12"/>
                  <a:pt x="19" y="0"/>
                </a:cubicBezTo>
                <a:cubicBezTo>
                  <a:pt x="12" y="1"/>
                  <a:pt x="6" y="2"/>
                  <a:pt x="0" y="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2" name="Freeform 37"/>
          <p:cNvSpPr/>
          <p:nvPr/>
        </p:nvSpPr>
        <p:spPr>
          <a:xfrm>
            <a:off x="4331347" y="2463327"/>
            <a:ext cx="739956" cy="393308"/>
          </a:xfrm>
          <a:custGeom>
            <a:avLst/>
            <a:gdLst>
              <a:gd name="T0" fmla="*/ 34 w 770"/>
              <a:gd name="T1" fmla="*/ 420 h 425"/>
              <a:gd name="T2" fmla="*/ 40 w 770"/>
              <a:gd name="T3" fmla="*/ 413 h 425"/>
              <a:gd name="T4" fmla="*/ 41 w 770"/>
              <a:gd name="T5" fmla="*/ 397 h 425"/>
              <a:gd name="T6" fmla="*/ 63 w 770"/>
              <a:gd name="T7" fmla="*/ 364 h 425"/>
              <a:gd name="T8" fmla="*/ 75 w 770"/>
              <a:gd name="T9" fmla="*/ 361 h 425"/>
              <a:gd name="T10" fmla="*/ 81 w 770"/>
              <a:gd name="T11" fmla="*/ 362 h 425"/>
              <a:gd name="T12" fmla="*/ 102 w 770"/>
              <a:gd name="T13" fmla="*/ 365 h 425"/>
              <a:gd name="T14" fmla="*/ 104 w 770"/>
              <a:gd name="T15" fmla="*/ 344 h 425"/>
              <a:gd name="T16" fmla="*/ 385 w 770"/>
              <a:gd name="T17" fmla="*/ 40 h 425"/>
              <a:gd name="T18" fmla="*/ 666 w 770"/>
              <a:gd name="T19" fmla="*/ 344 h 425"/>
              <a:gd name="T20" fmla="*/ 668 w 770"/>
              <a:gd name="T21" fmla="*/ 365 h 425"/>
              <a:gd name="T22" fmla="*/ 689 w 770"/>
              <a:gd name="T23" fmla="*/ 362 h 425"/>
              <a:gd name="T24" fmla="*/ 707 w 770"/>
              <a:gd name="T25" fmla="*/ 364 h 425"/>
              <a:gd name="T26" fmla="*/ 729 w 770"/>
              <a:gd name="T27" fmla="*/ 397 h 425"/>
              <a:gd name="T28" fmla="*/ 730 w 770"/>
              <a:gd name="T29" fmla="*/ 413 h 425"/>
              <a:gd name="T30" fmla="*/ 736 w 770"/>
              <a:gd name="T31" fmla="*/ 420 h 425"/>
              <a:gd name="T32" fmla="*/ 769 w 770"/>
              <a:gd name="T33" fmla="*/ 425 h 425"/>
              <a:gd name="T34" fmla="*/ 768 w 770"/>
              <a:gd name="T35" fmla="*/ 390 h 425"/>
              <a:gd name="T36" fmla="*/ 723 w 770"/>
              <a:gd name="T37" fmla="*/ 327 h 425"/>
              <a:gd name="T38" fmla="*/ 704 w 770"/>
              <a:gd name="T39" fmla="*/ 322 h 425"/>
              <a:gd name="T40" fmla="*/ 385 w 770"/>
              <a:gd name="T41" fmla="*/ 0 h 425"/>
              <a:gd name="T42" fmla="*/ 66 w 770"/>
              <a:gd name="T43" fmla="*/ 322 h 425"/>
              <a:gd name="T44" fmla="*/ 47 w 770"/>
              <a:gd name="T45" fmla="*/ 327 h 425"/>
              <a:gd name="T46" fmla="*/ 2 w 770"/>
              <a:gd name="T47" fmla="*/ 390 h 425"/>
              <a:gd name="T48" fmla="*/ 1 w 770"/>
              <a:gd name="T49" fmla="*/ 425 h 425"/>
              <a:gd name="T50" fmla="*/ 34 w 770"/>
              <a:gd name="T51" fmla="*/ 42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0" h="425">
                <a:moveTo>
                  <a:pt x="34" y="420"/>
                </a:moveTo>
                <a:cubicBezTo>
                  <a:pt x="36" y="417"/>
                  <a:pt x="38" y="415"/>
                  <a:pt x="40" y="413"/>
                </a:cubicBezTo>
                <a:cubicBezTo>
                  <a:pt x="40" y="407"/>
                  <a:pt x="41" y="402"/>
                  <a:pt x="41" y="397"/>
                </a:cubicBezTo>
                <a:cubicBezTo>
                  <a:pt x="43" y="387"/>
                  <a:pt x="48" y="370"/>
                  <a:pt x="63" y="364"/>
                </a:cubicBezTo>
                <a:cubicBezTo>
                  <a:pt x="67" y="362"/>
                  <a:pt x="71" y="361"/>
                  <a:pt x="75" y="361"/>
                </a:cubicBezTo>
                <a:cubicBezTo>
                  <a:pt x="77" y="361"/>
                  <a:pt x="79" y="361"/>
                  <a:pt x="81" y="362"/>
                </a:cubicBezTo>
                <a:cubicBezTo>
                  <a:pt x="102" y="365"/>
                  <a:pt x="102" y="365"/>
                  <a:pt x="102" y="365"/>
                </a:cubicBezTo>
                <a:cubicBezTo>
                  <a:pt x="104" y="344"/>
                  <a:pt x="104" y="344"/>
                  <a:pt x="104" y="344"/>
                </a:cubicBezTo>
                <a:cubicBezTo>
                  <a:pt x="120" y="171"/>
                  <a:pt x="241" y="40"/>
                  <a:pt x="385" y="40"/>
                </a:cubicBezTo>
                <a:cubicBezTo>
                  <a:pt x="529" y="40"/>
                  <a:pt x="650" y="171"/>
                  <a:pt x="666" y="344"/>
                </a:cubicBezTo>
                <a:cubicBezTo>
                  <a:pt x="668" y="365"/>
                  <a:pt x="668" y="365"/>
                  <a:pt x="668" y="365"/>
                </a:cubicBezTo>
                <a:cubicBezTo>
                  <a:pt x="689" y="362"/>
                  <a:pt x="689" y="362"/>
                  <a:pt x="689" y="362"/>
                </a:cubicBezTo>
                <a:cubicBezTo>
                  <a:pt x="696" y="361"/>
                  <a:pt x="702" y="361"/>
                  <a:pt x="707" y="364"/>
                </a:cubicBezTo>
                <a:cubicBezTo>
                  <a:pt x="722" y="370"/>
                  <a:pt x="727" y="387"/>
                  <a:pt x="729" y="397"/>
                </a:cubicBezTo>
                <a:cubicBezTo>
                  <a:pt x="729" y="402"/>
                  <a:pt x="730" y="407"/>
                  <a:pt x="730" y="413"/>
                </a:cubicBezTo>
                <a:cubicBezTo>
                  <a:pt x="732" y="415"/>
                  <a:pt x="734" y="417"/>
                  <a:pt x="736" y="420"/>
                </a:cubicBezTo>
                <a:cubicBezTo>
                  <a:pt x="746" y="421"/>
                  <a:pt x="758" y="422"/>
                  <a:pt x="769" y="425"/>
                </a:cubicBezTo>
                <a:cubicBezTo>
                  <a:pt x="770" y="413"/>
                  <a:pt x="770" y="401"/>
                  <a:pt x="768" y="390"/>
                </a:cubicBezTo>
                <a:cubicBezTo>
                  <a:pt x="763" y="360"/>
                  <a:pt x="746" y="337"/>
                  <a:pt x="723" y="327"/>
                </a:cubicBezTo>
                <a:cubicBezTo>
                  <a:pt x="717" y="324"/>
                  <a:pt x="710" y="322"/>
                  <a:pt x="704" y="322"/>
                </a:cubicBezTo>
                <a:cubicBezTo>
                  <a:pt x="679" y="137"/>
                  <a:pt x="544" y="0"/>
                  <a:pt x="385" y="0"/>
                </a:cubicBezTo>
                <a:cubicBezTo>
                  <a:pt x="226" y="0"/>
                  <a:pt x="91" y="137"/>
                  <a:pt x="66" y="322"/>
                </a:cubicBezTo>
                <a:cubicBezTo>
                  <a:pt x="60" y="322"/>
                  <a:pt x="53" y="324"/>
                  <a:pt x="47" y="327"/>
                </a:cubicBezTo>
                <a:cubicBezTo>
                  <a:pt x="24" y="337"/>
                  <a:pt x="7" y="360"/>
                  <a:pt x="2" y="390"/>
                </a:cubicBezTo>
                <a:cubicBezTo>
                  <a:pt x="0" y="401"/>
                  <a:pt x="0" y="413"/>
                  <a:pt x="1" y="425"/>
                </a:cubicBezTo>
                <a:cubicBezTo>
                  <a:pt x="12" y="422"/>
                  <a:pt x="24" y="421"/>
                  <a:pt x="34" y="4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3" name="Freeform 38"/>
          <p:cNvSpPr>
            <a:spLocks noEditPoints="1"/>
          </p:cNvSpPr>
          <p:nvPr/>
        </p:nvSpPr>
        <p:spPr>
          <a:xfrm>
            <a:off x="4179928" y="2844987"/>
            <a:ext cx="957086" cy="1099756"/>
          </a:xfrm>
          <a:custGeom>
            <a:avLst/>
            <a:gdLst>
              <a:gd name="T0" fmla="*/ 747 w 996"/>
              <a:gd name="T1" fmla="*/ 985 h 1189"/>
              <a:gd name="T2" fmla="*/ 559 w 996"/>
              <a:gd name="T3" fmla="*/ 755 h 1189"/>
              <a:gd name="T4" fmla="*/ 825 w 996"/>
              <a:gd name="T5" fmla="*/ 439 h 1189"/>
              <a:gd name="T6" fmla="*/ 859 w 996"/>
              <a:gd name="T7" fmla="*/ 316 h 1189"/>
              <a:gd name="T8" fmla="*/ 996 w 996"/>
              <a:gd name="T9" fmla="*/ 93 h 1189"/>
              <a:gd name="T10" fmla="*/ 884 w 996"/>
              <a:gd name="T11" fmla="*/ 22 h 1189"/>
              <a:gd name="T12" fmla="*/ 828 w 996"/>
              <a:gd name="T13" fmla="*/ 24 h 1189"/>
              <a:gd name="T14" fmla="*/ 885 w 996"/>
              <a:gd name="T15" fmla="*/ 43 h 1189"/>
              <a:gd name="T16" fmla="*/ 964 w 996"/>
              <a:gd name="T17" fmla="*/ 67 h 1189"/>
              <a:gd name="T18" fmla="*/ 881 w 996"/>
              <a:gd name="T19" fmla="*/ 262 h 1189"/>
              <a:gd name="T20" fmla="*/ 794 w 996"/>
              <a:gd name="T21" fmla="*/ 418 h 1189"/>
              <a:gd name="T22" fmla="*/ 744 w 996"/>
              <a:gd name="T23" fmla="*/ 577 h 1189"/>
              <a:gd name="T24" fmla="*/ 342 w 996"/>
              <a:gd name="T25" fmla="*/ 577 h 1189"/>
              <a:gd name="T26" fmla="*/ 292 w 996"/>
              <a:gd name="T27" fmla="*/ 418 h 1189"/>
              <a:gd name="T28" fmla="*/ 205 w 996"/>
              <a:gd name="T29" fmla="*/ 262 h 1189"/>
              <a:gd name="T30" fmla="*/ 122 w 996"/>
              <a:gd name="T31" fmla="*/ 67 h 1189"/>
              <a:gd name="T32" fmla="*/ 201 w 996"/>
              <a:gd name="T33" fmla="*/ 43 h 1189"/>
              <a:gd name="T34" fmla="*/ 258 w 996"/>
              <a:gd name="T35" fmla="*/ 24 h 1189"/>
              <a:gd name="T36" fmla="*/ 202 w 996"/>
              <a:gd name="T37" fmla="*/ 22 h 1189"/>
              <a:gd name="T38" fmla="*/ 90 w 996"/>
              <a:gd name="T39" fmla="*/ 93 h 1189"/>
              <a:gd name="T40" fmla="*/ 227 w 996"/>
              <a:gd name="T41" fmla="*/ 316 h 1189"/>
              <a:gd name="T42" fmla="*/ 261 w 996"/>
              <a:gd name="T43" fmla="*/ 439 h 1189"/>
              <a:gd name="T44" fmla="*/ 531 w 996"/>
              <a:gd name="T45" fmla="*/ 755 h 1189"/>
              <a:gd name="T46" fmla="*/ 498 w 996"/>
              <a:gd name="T47" fmla="*/ 874 h 1189"/>
              <a:gd name="T48" fmla="*/ 63 w 996"/>
              <a:gd name="T49" fmla="*/ 813 h 1189"/>
              <a:gd name="T50" fmla="*/ 118 w 996"/>
              <a:gd name="T51" fmla="*/ 1183 h 1189"/>
              <a:gd name="T52" fmla="*/ 444 w 996"/>
              <a:gd name="T53" fmla="*/ 1037 h 1189"/>
              <a:gd name="T54" fmla="*/ 745 w 996"/>
              <a:gd name="T55" fmla="*/ 1013 h 1189"/>
              <a:gd name="T56" fmla="*/ 906 w 996"/>
              <a:gd name="T57" fmla="*/ 1005 h 1189"/>
              <a:gd name="T58" fmla="*/ 421 w 996"/>
              <a:gd name="T59" fmla="*/ 1021 h 1189"/>
              <a:gd name="T60" fmla="*/ 37 w 996"/>
              <a:gd name="T61" fmla="*/ 1037 h 1189"/>
              <a:gd name="T62" fmla="*/ 201 w 996"/>
              <a:gd name="T63" fmla="*/ 793 h 1189"/>
              <a:gd name="T64" fmla="*/ 485 w 996"/>
              <a:gd name="T65" fmla="*/ 899 h 1189"/>
              <a:gd name="T66" fmla="*/ 421 w 996"/>
              <a:gd name="T67" fmla="*/ 1021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96" h="1189">
                <a:moveTo>
                  <a:pt x="825" y="924"/>
                </a:moveTo>
                <a:cubicBezTo>
                  <a:pt x="787" y="924"/>
                  <a:pt x="756" y="950"/>
                  <a:pt x="747" y="985"/>
                </a:cubicBezTo>
                <a:cubicBezTo>
                  <a:pt x="681" y="969"/>
                  <a:pt x="603" y="930"/>
                  <a:pt x="526" y="889"/>
                </a:cubicBezTo>
                <a:cubicBezTo>
                  <a:pt x="550" y="828"/>
                  <a:pt x="557" y="781"/>
                  <a:pt x="559" y="755"/>
                </a:cubicBezTo>
                <a:cubicBezTo>
                  <a:pt x="660" y="749"/>
                  <a:pt x="738" y="694"/>
                  <a:pt x="785" y="595"/>
                </a:cubicBezTo>
                <a:cubicBezTo>
                  <a:pt x="820" y="518"/>
                  <a:pt x="825" y="442"/>
                  <a:pt x="825" y="439"/>
                </a:cubicBezTo>
                <a:cubicBezTo>
                  <a:pt x="825" y="430"/>
                  <a:pt x="821" y="422"/>
                  <a:pt x="814" y="418"/>
                </a:cubicBezTo>
                <a:cubicBezTo>
                  <a:pt x="816" y="396"/>
                  <a:pt x="825" y="355"/>
                  <a:pt x="859" y="316"/>
                </a:cubicBezTo>
                <a:cubicBezTo>
                  <a:pt x="870" y="303"/>
                  <a:pt x="883" y="289"/>
                  <a:pt x="896" y="276"/>
                </a:cubicBezTo>
                <a:cubicBezTo>
                  <a:pt x="945" y="225"/>
                  <a:pt x="996" y="171"/>
                  <a:pt x="996" y="93"/>
                </a:cubicBezTo>
                <a:cubicBezTo>
                  <a:pt x="995" y="77"/>
                  <a:pt x="990" y="64"/>
                  <a:pt x="978" y="53"/>
                </a:cubicBezTo>
                <a:cubicBezTo>
                  <a:pt x="954" y="30"/>
                  <a:pt x="910" y="24"/>
                  <a:pt x="884" y="22"/>
                </a:cubicBezTo>
                <a:cubicBezTo>
                  <a:pt x="881" y="14"/>
                  <a:pt x="875" y="8"/>
                  <a:pt x="866" y="5"/>
                </a:cubicBezTo>
                <a:cubicBezTo>
                  <a:pt x="851" y="0"/>
                  <a:pt x="834" y="8"/>
                  <a:pt x="828" y="24"/>
                </a:cubicBezTo>
                <a:cubicBezTo>
                  <a:pt x="823" y="39"/>
                  <a:pt x="831" y="56"/>
                  <a:pt x="847" y="62"/>
                </a:cubicBezTo>
                <a:cubicBezTo>
                  <a:pt x="862" y="67"/>
                  <a:pt x="880" y="59"/>
                  <a:pt x="885" y="43"/>
                </a:cubicBezTo>
                <a:cubicBezTo>
                  <a:pt x="885" y="42"/>
                  <a:pt x="885" y="42"/>
                  <a:pt x="885" y="42"/>
                </a:cubicBezTo>
                <a:cubicBezTo>
                  <a:pt x="908" y="44"/>
                  <a:pt x="945" y="49"/>
                  <a:pt x="964" y="67"/>
                </a:cubicBezTo>
                <a:cubicBezTo>
                  <a:pt x="972" y="75"/>
                  <a:pt x="975" y="83"/>
                  <a:pt x="976" y="93"/>
                </a:cubicBezTo>
                <a:cubicBezTo>
                  <a:pt x="976" y="163"/>
                  <a:pt x="930" y="211"/>
                  <a:pt x="881" y="262"/>
                </a:cubicBezTo>
                <a:cubicBezTo>
                  <a:pt x="869" y="276"/>
                  <a:pt x="856" y="289"/>
                  <a:pt x="843" y="303"/>
                </a:cubicBezTo>
                <a:cubicBezTo>
                  <a:pt x="806" y="347"/>
                  <a:pt x="796" y="392"/>
                  <a:pt x="794" y="418"/>
                </a:cubicBezTo>
                <a:cubicBezTo>
                  <a:pt x="787" y="421"/>
                  <a:pt x="782" y="428"/>
                  <a:pt x="781" y="436"/>
                </a:cubicBezTo>
                <a:cubicBezTo>
                  <a:pt x="781" y="437"/>
                  <a:pt x="777" y="508"/>
                  <a:pt x="744" y="577"/>
                </a:cubicBezTo>
                <a:cubicBezTo>
                  <a:pt x="702" y="666"/>
                  <a:pt x="635" y="711"/>
                  <a:pt x="543" y="711"/>
                </a:cubicBezTo>
                <a:cubicBezTo>
                  <a:pt x="451" y="711"/>
                  <a:pt x="384" y="666"/>
                  <a:pt x="342" y="577"/>
                </a:cubicBezTo>
                <a:cubicBezTo>
                  <a:pt x="309" y="508"/>
                  <a:pt x="305" y="437"/>
                  <a:pt x="305" y="436"/>
                </a:cubicBezTo>
                <a:cubicBezTo>
                  <a:pt x="304" y="428"/>
                  <a:pt x="299" y="421"/>
                  <a:pt x="292" y="418"/>
                </a:cubicBezTo>
                <a:cubicBezTo>
                  <a:pt x="290" y="392"/>
                  <a:pt x="280" y="347"/>
                  <a:pt x="243" y="303"/>
                </a:cubicBezTo>
                <a:cubicBezTo>
                  <a:pt x="230" y="289"/>
                  <a:pt x="217" y="276"/>
                  <a:pt x="205" y="262"/>
                </a:cubicBezTo>
                <a:cubicBezTo>
                  <a:pt x="156" y="211"/>
                  <a:pt x="110" y="163"/>
                  <a:pt x="110" y="93"/>
                </a:cubicBezTo>
                <a:cubicBezTo>
                  <a:pt x="111" y="83"/>
                  <a:pt x="114" y="75"/>
                  <a:pt x="122" y="67"/>
                </a:cubicBezTo>
                <a:cubicBezTo>
                  <a:pt x="141" y="49"/>
                  <a:pt x="178" y="44"/>
                  <a:pt x="201" y="42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6" y="59"/>
                  <a:pt x="224" y="67"/>
                  <a:pt x="239" y="62"/>
                </a:cubicBezTo>
                <a:cubicBezTo>
                  <a:pt x="255" y="56"/>
                  <a:pt x="263" y="39"/>
                  <a:pt x="258" y="24"/>
                </a:cubicBezTo>
                <a:cubicBezTo>
                  <a:pt x="252" y="8"/>
                  <a:pt x="235" y="0"/>
                  <a:pt x="220" y="5"/>
                </a:cubicBezTo>
                <a:cubicBezTo>
                  <a:pt x="211" y="8"/>
                  <a:pt x="205" y="14"/>
                  <a:pt x="202" y="22"/>
                </a:cubicBezTo>
                <a:cubicBezTo>
                  <a:pt x="176" y="24"/>
                  <a:pt x="132" y="30"/>
                  <a:pt x="108" y="53"/>
                </a:cubicBezTo>
                <a:cubicBezTo>
                  <a:pt x="96" y="64"/>
                  <a:pt x="91" y="77"/>
                  <a:pt x="90" y="93"/>
                </a:cubicBezTo>
                <a:cubicBezTo>
                  <a:pt x="90" y="171"/>
                  <a:pt x="141" y="225"/>
                  <a:pt x="190" y="276"/>
                </a:cubicBezTo>
                <a:cubicBezTo>
                  <a:pt x="203" y="289"/>
                  <a:pt x="216" y="303"/>
                  <a:pt x="227" y="316"/>
                </a:cubicBezTo>
                <a:cubicBezTo>
                  <a:pt x="261" y="355"/>
                  <a:pt x="270" y="396"/>
                  <a:pt x="272" y="418"/>
                </a:cubicBezTo>
                <a:cubicBezTo>
                  <a:pt x="265" y="422"/>
                  <a:pt x="261" y="430"/>
                  <a:pt x="261" y="439"/>
                </a:cubicBezTo>
                <a:cubicBezTo>
                  <a:pt x="261" y="442"/>
                  <a:pt x="266" y="518"/>
                  <a:pt x="301" y="595"/>
                </a:cubicBezTo>
                <a:cubicBezTo>
                  <a:pt x="349" y="696"/>
                  <a:pt x="428" y="751"/>
                  <a:pt x="531" y="755"/>
                </a:cubicBezTo>
                <a:cubicBezTo>
                  <a:pt x="529" y="779"/>
                  <a:pt x="522" y="821"/>
                  <a:pt x="501" y="876"/>
                </a:cubicBezTo>
                <a:cubicBezTo>
                  <a:pt x="500" y="875"/>
                  <a:pt x="499" y="875"/>
                  <a:pt x="498" y="874"/>
                </a:cubicBezTo>
                <a:cubicBezTo>
                  <a:pt x="401" y="823"/>
                  <a:pt x="309" y="774"/>
                  <a:pt x="241" y="767"/>
                </a:cubicBezTo>
                <a:cubicBezTo>
                  <a:pt x="162" y="759"/>
                  <a:pt x="103" y="774"/>
                  <a:pt x="63" y="813"/>
                </a:cubicBezTo>
                <a:cubicBezTo>
                  <a:pt x="18" y="857"/>
                  <a:pt x="0" y="934"/>
                  <a:pt x="9" y="1039"/>
                </a:cubicBezTo>
                <a:cubicBezTo>
                  <a:pt x="15" y="1114"/>
                  <a:pt x="54" y="1166"/>
                  <a:pt x="118" y="1183"/>
                </a:cubicBezTo>
                <a:cubicBezTo>
                  <a:pt x="134" y="1187"/>
                  <a:pt x="151" y="1189"/>
                  <a:pt x="169" y="1189"/>
                </a:cubicBezTo>
                <a:cubicBezTo>
                  <a:pt x="264" y="1189"/>
                  <a:pt x="379" y="1128"/>
                  <a:pt x="444" y="1037"/>
                </a:cubicBezTo>
                <a:cubicBezTo>
                  <a:pt x="475" y="993"/>
                  <a:pt x="498" y="952"/>
                  <a:pt x="515" y="915"/>
                </a:cubicBezTo>
                <a:cubicBezTo>
                  <a:pt x="595" y="957"/>
                  <a:pt x="675" y="997"/>
                  <a:pt x="745" y="1013"/>
                </a:cubicBezTo>
                <a:cubicBezTo>
                  <a:pt x="749" y="1054"/>
                  <a:pt x="783" y="1086"/>
                  <a:pt x="825" y="1086"/>
                </a:cubicBezTo>
                <a:cubicBezTo>
                  <a:pt x="870" y="1086"/>
                  <a:pt x="906" y="1050"/>
                  <a:pt x="906" y="1005"/>
                </a:cubicBezTo>
                <a:cubicBezTo>
                  <a:pt x="906" y="961"/>
                  <a:pt x="870" y="924"/>
                  <a:pt x="825" y="924"/>
                </a:cubicBezTo>
                <a:close/>
                <a:moveTo>
                  <a:pt x="421" y="1021"/>
                </a:moveTo>
                <a:cubicBezTo>
                  <a:pt x="350" y="1120"/>
                  <a:pt x="217" y="1181"/>
                  <a:pt x="126" y="1156"/>
                </a:cubicBezTo>
                <a:cubicBezTo>
                  <a:pt x="73" y="1142"/>
                  <a:pt x="42" y="1100"/>
                  <a:pt x="37" y="1037"/>
                </a:cubicBezTo>
                <a:cubicBezTo>
                  <a:pt x="28" y="940"/>
                  <a:pt x="44" y="871"/>
                  <a:pt x="83" y="833"/>
                </a:cubicBezTo>
                <a:cubicBezTo>
                  <a:pt x="110" y="806"/>
                  <a:pt x="149" y="793"/>
                  <a:pt x="201" y="793"/>
                </a:cubicBezTo>
                <a:cubicBezTo>
                  <a:pt x="212" y="793"/>
                  <a:pt x="225" y="794"/>
                  <a:pt x="238" y="795"/>
                </a:cubicBezTo>
                <a:cubicBezTo>
                  <a:pt x="300" y="801"/>
                  <a:pt x="390" y="849"/>
                  <a:pt x="485" y="899"/>
                </a:cubicBezTo>
                <a:cubicBezTo>
                  <a:pt x="486" y="900"/>
                  <a:pt x="488" y="901"/>
                  <a:pt x="490" y="902"/>
                </a:cubicBezTo>
                <a:cubicBezTo>
                  <a:pt x="474" y="938"/>
                  <a:pt x="452" y="978"/>
                  <a:pt x="421" y="10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5" name="Freeform 40"/>
          <p:cNvSpPr/>
          <p:nvPr/>
        </p:nvSpPr>
        <p:spPr>
          <a:xfrm>
            <a:off x="4452769" y="3156756"/>
            <a:ext cx="497828" cy="41112"/>
          </a:xfrm>
          <a:custGeom>
            <a:avLst/>
            <a:gdLst>
              <a:gd name="T0" fmla="*/ 0 w 518"/>
              <a:gd name="T1" fmla="*/ 0 h 44"/>
              <a:gd name="T2" fmla="*/ 18 w 518"/>
              <a:gd name="T3" fmla="*/ 44 h 44"/>
              <a:gd name="T4" fmla="*/ 500 w 518"/>
              <a:gd name="T5" fmla="*/ 44 h 44"/>
              <a:gd name="T6" fmla="*/ 518 w 518"/>
              <a:gd name="T7" fmla="*/ 0 h 44"/>
              <a:gd name="T8" fmla="*/ 0 w 518"/>
              <a:gd name="T9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8" h="44">
                <a:moveTo>
                  <a:pt x="0" y="0"/>
                </a:moveTo>
                <a:cubicBezTo>
                  <a:pt x="8" y="15"/>
                  <a:pt x="14" y="30"/>
                  <a:pt x="18" y="44"/>
                </a:cubicBezTo>
                <a:cubicBezTo>
                  <a:pt x="500" y="44"/>
                  <a:pt x="500" y="44"/>
                  <a:pt x="500" y="44"/>
                </a:cubicBezTo>
                <a:cubicBezTo>
                  <a:pt x="504" y="30"/>
                  <a:pt x="510" y="15"/>
                  <a:pt x="5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6" name="Freeform 41"/>
          <p:cNvSpPr/>
          <p:nvPr/>
        </p:nvSpPr>
        <p:spPr>
          <a:xfrm>
            <a:off x="4099933" y="3156756"/>
            <a:ext cx="317124" cy="481015"/>
          </a:xfrm>
          <a:custGeom>
            <a:avLst/>
            <a:gdLst>
              <a:gd name="T0" fmla="*/ 314 w 330"/>
              <a:gd name="T1" fmla="*/ 44 h 520"/>
              <a:gd name="T2" fmla="*/ 330 w 330"/>
              <a:gd name="T3" fmla="*/ 44 h 520"/>
              <a:gd name="T4" fmla="*/ 306 w 330"/>
              <a:gd name="T5" fmla="*/ 0 h 520"/>
              <a:gd name="T6" fmla="*/ 0 w 330"/>
              <a:gd name="T7" fmla="*/ 314 h 520"/>
              <a:gd name="T8" fmla="*/ 0 w 330"/>
              <a:gd name="T9" fmla="*/ 520 h 520"/>
              <a:gd name="T10" fmla="*/ 44 w 330"/>
              <a:gd name="T11" fmla="*/ 520 h 520"/>
              <a:gd name="T12" fmla="*/ 44 w 330"/>
              <a:gd name="T13" fmla="*/ 314 h 520"/>
              <a:gd name="T14" fmla="*/ 314 w 330"/>
              <a:gd name="T15" fmla="*/ 44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0" h="520">
                <a:moveTo>
                  <a:pt x="314" y="44"/>
                </a:moveTo>
                <a:cubicBezTo>
                  <a:pt x="330" y="44"/>
                  <a:pt x="330" y="44"/>
                  <a:pt x="330" y="44"/>
                </a:cubicBezTo>
                <a:cubicBezTo>
                  <a:pt x="325" y="30"/>
                  <a:pt x="317" y="15"/>
                  <a:pt x="306" y="0"/>
                </a:cubicBezTo>
                <a:cubicBezTo>
                  <a:pt x="137" y="4"/>
                  <a:pt x="0" y="143"/>
                  <a:pt x="0" y="314"/>
                </a:cubicBezTo>
                <a:cubicBezTo>
                  <a:pt x="0" y="520"/>
                  <a:pt x="0" y="520"/>
                  <a:pt x="0" y="520"/>
                </a:cubicBezTo>
                <a:cubicBezTo>
                  <a:pt x="44" y="520"/>
                  <a:pt x="44" y="520"/>
                  <a:pt x="44" y="520"/>
                </a:cubicBezTo>
                <a:cubicBezTo>
                  <a:pt x="44" y="314"/>
                  <a:pt x="44" y="314"/>
                  <a:pt x="44" y="314"/>
                </a:cubicBezTo>
                <a:cubicBezTo>
                  <a:pt x="44" y="165"/>
                  <a:pt x="165" y="44"/>
                  <a:pt x="314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7" name="Freeform 42"/>
          <p:cNvSpPr/>
          <p:nvPr/>
        </p:nvSpPr>
        <p:spPr>
          <a:xfrm>
            <a:off x="4985594" y="3156756"/>
            <a:ext cx="317124" cy="481015"/>
          </a:xfrm>
          <a:custGeom>
            <a:avLst/>
            <a:gdLst>
              <a:gd name="T0" fmla="*/ 24 w 330"/>
              <a:gd name="T1" fmla="*/ 0 h 520"/>
              <a:gd name="T2" fmla="*/ 0 w 330"/>
              <a:gd name="T3" fmla="*/ 44 h 520"/>
              <a:gd name="T4" fmla="*/ 16 w 330"/>
              <a:gd name="T5" fmla="*/ 44 h 520"/>
              <a:gd name="T6" fmla="*/ 286 w 330"/>
              <a:gd name="T7" fmla="*/ 314 h 520"/>
              <a:gd name="T8" fmla="*/ 286 w 330"/>
              <a:gd name="T9" fmla="*/ 520 h 520"/>
              <a:gd name="T10" fmla="*/ 330 w 330"/>
              <a:gd name="T11" fmla="*/ 520 h 520"/>
              <a:gd name="T12" fmla="*/ 330 w 330"/>
              <a:gd name="T13" fmla="*/ 314 h 520"/>
              <a:gd name="T14" fmla="*/ 24 w 330"/>
              <a:gd name="T15" fmla="*/ 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0" h="520">
                <a:moveTo>
                  <a:pt x="24" y="0"/>
                </a:moveTo>
                <a:cubicBezTo>
                  <a:pt x="13" y="15"/>
                  <a:pt x="5" y="30"/>
                  <a:pt x="0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165" y="44"/>
                  <a:pt x="286" y="165"/>
                  <a:pt x="286" y="314"/>
                </a:cubicBezTo>
                <a:cubicBezTo>
                  <a:pt x="286" y="520"/>
                  <a:pt x="286" y="520"/>
                  <a:pt x="286" y="520"/>
                </a:cubicBezTo>
                <a:cubicBezTo>
                  <a:pt x="330" y="520"/>
                  <a:pt x="330" y="520"/>
                  <a:pt x="330" y="520"/>
                </a:cubicBezTo>
                <a:cubicBezTo>
                  <a:pt x="330" y="314"/>
                  <a:pt x="330" y="314"/>
                  <a:pt x="330" y="314"/>
                </a:cubicBezTo>
                <a:cubicBezTo>
                  <a:pt x="330" y="143"/>
                  <a:pt x="193" y="4"/>
                  <a:pt x="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48" name="文本框 47"/>
          <p:cNvSpPr txBox="1"/>
          <p:nvPr/>
        </p:nvSpPr>
        <p:spPr>
          <a:xfrm>
            <a:off x="5569585" y="2208530"/>
            <a:ext cx="2843530" cy="7213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zh-CN" sz="3300" b="1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PART  4</a:t>
            </a:r>
            <a:endParaRPr lang="zh-CN" altLang="zh-CN" sz="3300" b="1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 useBgFill="1">
        <p:nvSpPr>
          <p:cNvPr id="50" name="矩形 49"/>
          <p:cNvSpPr/>
          <p:nvPr/>
        </p:nvSpPr>
        <p:spPr>
          <a:xfrm>
            <a:off x="5391598" y="2843233"/>
            <a:ext cx="2618121" cy="1426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印品黑体"/>
                <a:ea typeface="印品黑体"/>
                <a:cs typeface="+mn-c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印品黑体"/>
                <a:ea typeface="印品黑体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印品黑体"/>
                <a:ea typeface="印品黑体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印品黑体"/>
                <a:ea typeface="印品黑体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印品黑体"/>
                <a:ea typeface="印品黑体"/>
                <a:cs typeface="+mn-c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印品黑体"/>
                <a:ea typeface="印品黑体"/>
                <a:cs typeface="+mn-c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印品黑体"/>
                <a:ea typeface="印品黑体"/>
                <a:cs typeface="+mn-c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印品黑体"/>
                <a:ea typeface="印品黑体"/>
                <a:cs typeface="+mn-c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rgbClr val="FFFFFF"/>
                </a:solidFill>
                <a:uLnTx/>
                <a:uFillTx/>
                <a:latin typeface="印品黑体"/>
                <a:ea typeface="印品黑体"/>
                <a:cs typeface="+mn-cs"/>
              </a:defRPr>
            </a:lvl9pPr>
          </a:lstStyle>
          <a:p/>
        </p:txBody>
      </p:sp>
      <p:sp>
        <p:nvSpPr>
          <p:cNvPr id="51" name="Freeform 63"/>
          <p:cNvSpPr>
            <a:spLocks noEditPoints="1"/>
          </p:cNvSpPr>
          <p:nvPr/>
        </p:nvSpPr>
        <p:spPr>
          <a:xfrm>
            <a:off x="2711624" y="1514628"/>
            <a:ext cx="7019925" cy="3563938"/>
          </a:xfrm>
          <a:custGeom>
            <a:avLst/>
            <a:gdLst>
              <a:gd name="T0" fmla="*/ 1599 w 9403"/>
              <a:gd name="T1" fmla="*/ 3540 h 4760"/>
              <a:gd name="T2" fmla="*/ 0 w 9403"/>
              <a:gd name="T3" fmla="*/ 4734 h 4760"/>
              <a:gd name="T4" fmla="*/ 19 w 9403"/>
              <a:gd name="T5" fmla="*/ 4760 h 4760"/>
              <a:gd name="T6" fmla="*/ 19 w 9403"/>
              <a:gd name="T7" fmla="*/ 4760 h 4760"/>
              <a:gd name="T8" fmla="*/ 19 w 9403"/>
              <a:gd name="T9" fmla="*/ 4760 h 4760"/>
              <a:gd name="T10" fmla="*/ 19 w 9403"/>
              <a:gd name="T11" fmla="*/ 4760 h 4760"/>
              <a:gd name="T12" fmla="*/ 1625 w 9403"/>
              <a:gd name="T13" fmla="*/ 3560 h 4760"/>
              <a:gd name="T14" fmla="*/ 1599 w 9403"/>
              <a:gd name="T15" fmla="*/ 3540 h 4760"/>
              <a:gd name="T16" fmla="*/ 9385 w 9403"/>
              <a:gd name="T17" fmla="*/ 0 h 4760"/>
              <a:gd name="T18" fmla="*/ 9385 w 9403"/>
              <a:gd name="T19" fmla="*/ 0 h 4760"/>
              <a:gd name="T20" fmla="*/ 7985 w 9403"/>
              <a:gd name="T21" fmla="*/ 940 h 4760"/>
              <a:gd name="T22" fmla="*/ 7670 w 9403"/>
              <a:gd name="T23" fmla="*/ 666 h 4760"/>
              <a:gd name="T24" fmla="*/ 6807 w 9403"/>
              <a:gd name="T25" fmla="*/ 1255 h 4760"/>
              <a:gd name="T26" fmla="*/ 6154 w 9403"/>
              <a:gd name="T27" fmla="*/ 665 h 4760"/>
              <a:gd name="T28" fmla="*/ 5710 w 9403"/>
              <a:gd name="T29" fmla="*/ 1027 h 4760"/>
              <a:gd name="T30" fmla="*/ 5716 w 9403"/>
              <a:gd name="T31" fmla="*/ 1063 h 4760"/>
              <a:gd name="T32" fmla="*/ 6153 w 9403"/>
              <a:gd name="T33" fmla="*/ 707 h 4760"/>
              <a:gd name="T34" fmla="*/ 6804 w 9403"/>
              <a:gd name="T35" fmla="*/ 1295 h 4760"/>
              <a:gd name="T36" fmla="*/ 7667 w 9403"/>
              <a:gd name="T37" fmla="*/ 706 h 4760"/>
              <a:gd name="T38" fmla="*/ 7983 w 9403"/>
              <a:gd name="T39" fmla="*/ 979 h 4760"/>
              <a:gd name="T40" fmla="*/ 9403 w 9403"/>
              <a:gd name="T41" fmla="*/ 26 h 4760"/>
              <a:gd name="T42" fmla="*/ 9403 w 9403"/>
              <a:gd name="T43" fmla="*/ 26 h 4760"/>
              <a:gd name="T44" fmla="*/ 9385 w 9403"/>
              <a:gd name="T45" fmla="*/ 0 h 4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403" h="4760">
                <a:moveTo>
                  <a:pt x="1599" y="3540"/>
                </a:moveTo>
                <a:cubicBezTo>
                  <a:pt x="0" y="4734"/>
                  <a:pt x="0" y="4734"/>
                  <a:pt x="0" y="4734"/>
                </a:cubicBezTo>
                <a:cubicBezTo>
                  <a:pt x="19" y="4760"/>
                  <a:pt x="19" y="4760"/>
                  <a:pt x="19" y="4760"/>
                </a:cubicBezTo>
                <a:cubicBezTo>
                  <a:pt x="19" y="4760"/>
                  <a:pt x="19" y="4760"/>
                  <a:pt x="19" y="4760"/>
                </a:cubicBezTo>
                <a:cubicBezTo>
                  <a:pt x="19" y="4760"/>
                  <a:pt x="19" y="4760"/>
                  <a:pt x="19" y="4760"/>
                </a:cubicBezTo>
                <a:cubicBezTo>
                  <a:pt x="19" y="4760"/>
                  <a:pt x="19" y="4760"/>
                  <a:pt x="19" y="4760"/>
                </a:cubicBezTo>
                <a:cubicBezTo>
                  <a:pt x="1625" y="3560"/>
                  <a:pt x="1625" y="3560"/>
                  <a:pt x="1625" y="3560"/>
                </a:cubicBezTo>
                <a:cubicBezTo>
                  <a:pt x="1616" y="3553"/>
                  <a:pt x="1608" y="3547"/>
                  <a:pt x="1599" y="3540"/>
                </a:cubicBezTo>
                <a:moveTo>
                  <a:pt x="9385" y="0"/>
                </a:moveTo>
                <a:cubicBezTo>
                  <a:pt x="9385" y="0"/>
                  <a:pt x="9385" y="0"/>
                  <a:pt x="9385" y="0"/>
                </a:cubicBezTo>
                <a:cubicBezTo>
                  <a:pt x="7985" y="940"/>
                  <a:pt x="7985" y="940"/>
                  <a:pt x="7985" y="940"/>
                </a:cubicBezTo>
                <a:cubicBezTo>
                  <a:pt x="7670" y="666"/>
                  <a:pt x="7670" y="666"/>
                  <a:pt x="7670" y="666"/>
                </a:cubicBezTo>
                <a:cubicBezTo>
                  <a:pt x="6807" y="1255"/>
                  <a:pt x="6807" y="1255"/>
                  <a:pt x="6807" y="1255"/>
                </a:cubicBezTo>
                <a:cubicBezTo>
                  <a:pt x="6154" y="665"/>
                  <a:pt x="6154" y="665"/>
                  <a:pt x="6154" y="665"/>
                </a:cubicBezTo>
                <a:cubicBezTo>
                  <a:pt x="5710" y="1027"/>
                  <a:pt x="5710" y="1027"/>
                  <a:pt x="5710" y="1027"/>
                </a:cubicBezTo>
                <a:cubicBezTo>
                  <a:pt x="5712" y="1039"/>
                  <a:pt x="5714" y="1051"/>
                  <a:pt x="5716" y="1063"/>
                </a:cubicBezTo>
                <a:cubicBezTo>
                  <a:pt x="6153" y="707"/>
                  <a:pt x="6153" y="707"/>
                  <a:pt x="6153" y="707"/>
                </a:cubicBezTo>
                <a:cubicBezTo>
                  <a:pt x="6804" y="1295"/>
                  <a:pt x="6804" y="1295"/>
                  <a:pt x="6804" y="1295"/>
                </a:cubicBezTo>
                <a:cubicBezTo>
                  <a:pt x="7667" y="706"/>
                  <a:pt x="7667" y="706"/>
                  <a:pt x="7667" y="706"/>
                </a:cubicBezTo>
                <a:cubicBezTo>
                  <a:pt x="7983" y="979"/>
                  <a:pt x="7983" y="979"/>
                  <a:pt x="7983" y="979"/>
                </a:cubicBezTo>
                <a:cubicBezTo>
                  <a:pt x="9403" y="26"/>
                  <a:pt x="9403" y="26"/>
                  <a:pt x="9403" y="26"/>
                </a:cubicBezTo>
                <a:cubicBezTo>
                  <a:pt x="9403" y="26"/>
                  <a:pt x="9403" y="26"/>
                  <a:pt x="9403" y="26"/>
                </a:cubicBezTo>
                <a:cubicBezTo>
                  <a:pt x="9385" y="0"/>
                  <a:pt x="9385" y="0"/>
                  <a:pt x="938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4" name="文本框 53"/>
          <p:cNvSpPr txBox="1"/>
          <p:nvPr/>
        </p:nvSpPr>
        <p:spPr>
          <a:xfrm>
            <a:off x="5808345" y="3171190"/>
            <a:ext cx="5894070" cy="10299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44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总结与展望</a:t>
            </a:r>
            <a:endParaRPr lang="zh-CN" altLang="en-US" sz="44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38" grpId="1" advAuto="0"/>
      <p:bldP spid="39" grpId="2" advAuto="0"/>
      <p:bldP spid="41" grpId="3" advAuto="0"/>
      <p:bldP spid="42" grpId="4" advAuto="0"/>
      <p:bldP spid="43" grpId="5" advAuto="0"/>
      <p:bldP spid="45" grpId="6" advAuto="0"/>
      <p:bldP spid="46" grpId="7" advAuto="0"/>
      <p:bldP spid="47" grpId="8" advAuto="0"/>
      <p:bldP spid="48" grpId="9" advAuto="0"/>
      <p:bldP spid="51" grpId="10" advAuto="0"/>
      <p:bldP spid="54" grpId="1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加号"/>
          <p:cNvSpPr/>
          <p:nvPr/>
        </p:nvSpPr>
        <p:spPr>
          <a:xfrm>
            <a:off x="263352" y="332656"/>
            <a:ext cx="379413" cy="382588"/>
          </a:xfrm>
          <a:custGeom>
            <a:avLst/>
            <a:gdLst>
              <a:gd name="T0" fmla="*/ 239 w 239"/>
              <a:gd name="T1" fmla="*/ 91 h 241"/>
              <a:gd name="T2" fmla="*/ 148 w 239"/>
              <a:gd name="T3" fmla="*/ 91 h 241"/>
              <a:gd name="T4" fmla="*/ 148 w 239"/>
              <a:gd name="T5" fmla="*/ 0 h 241"/>
              <a:gd name="T6" fmla="*/ 91 w 239"/>
              <a:gd name="T7" fmla="*/ 0 h 241"/>
              <a:gd name="T8" fmla="*/ 91 w 239"/>
              <a:gd name="T9" fmla="*/ 91 h 241"/>
              <a:gd name="T10" fmla="*/ 0 w 239"/>
              <a:gd name="T11" fmla="*/ 91 h 241"/>
              <a:gd name="T12" fmla="*/ 0 w 239"/>
              <a:gd name="T13" fmla="*/ 149 h 241"/>
              <a:gd name="T14" fmla="*/ 91 w 239"/>
              <a:gd name="T15" fmla="*/ 149 h 241"/>
              <a:gd name="T16" fmla="*/ 91 w 239"/>
              <a:gd name="T17" fmla="*/ 241 h 241"/>
              <a:gd name="T18" fmla="*/ 148 w 239"/>
              <a:gd name="T19" fmla="*/ 241 h 241"/>
              <a:gd name="T20" fmla="*/ 148 w 239"/>
              <a:gd name="T21" fmla="*/ 149 h 241"/>
              <a:gd name="T22" fmla="*/ 239 w 239"/>
              <a:gd name="T23" fmla="*/ 149 h 241"/>
              <a:gd name="T24" fmla="*/ 239 w 239"/>
              <a:gd name="T25" fmla="*/ 9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9" h="241">
                <a:moveTo>
                  <a:pt x="239" y="91"/>
                </a:moveTo>
                <a:lnTo>
                  <a:pt x="148" y="91"/>
                </a:lnTo>
                <a:lnTo>
                  <a:pt x="148" y="0"/>
                </a:lnTo>
                <a:lnTo>
                  <a:pt x="91" y="0"/>
                </a:lnTo>
                <a:lnTo>
                  <a:pt x="91" y="91"/>
                </a:lnTo>
                <a:lnTo>
                  <a:pt x="0" y="91"/>
                </a:lnTo>
                <a:lnTo>
                  <a:pt x="0" y="149"/>
                </a:lnTo>
                <a:lnTo>
                  <a:pt x="91" y="149"/>
                </a:lnTo>
                <a:lnTo>
                  <a:pt x="91" y="241"/>
                </a:lnTo>
                <a:lnTo>
                  <a:pt x="148" y="241"/>
                </a:lnTo>
                <a:lnTo>
                  <a:pt x="148" y="149"/>
                </a:lnTo>
                <a:lnTo>
                  <a:pt x="239" y="149"/>
                </a:lnTo>
                <a:lnTo>
                  <a:pt x="239" y="91"/>
                </a:lnTo>
                <a:close/>
              </a:path>
            </a:pathLst>
          </a:custGeom>
          <a:gradFill>
            <a:gsLst>
              <a:gs pos="0">
                <a:srgbClr val="E55D87"/>
              </a:gs>
              <a:gs pos="57300">
                <a:srgbClr val="786AA2"/>
              </a:gs>
              <a:gs pos="100000">
                <a:srgbClr val="2674B6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78" name="标题"/>
          <p:cNvSpPr txBox="1"/>
          <p:nvPr/>
        </p:nvSpPr>
        <p:spPr>
          <a:xfrm>
            <a:off x="767715" y="313055"/>
            <a:ext cx="10967720" cy="530225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总结与展望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24255" y="2176145"/>
            <a:ext cx="4762500" cy="1803400"/>
            <a:chOff x="1613" y="3427"/>
            <a:chExt cx="7500" cy="2840"/>
          </a:xfrm>
        </p:grpSpPr>
        <p:grpSp>
          <p:nvGrpSpPr>
            <p:cNvPr id="22" name="Group 22"/>
            <p:cNvGrpSpPr/>
            <p:nvPr/>
          </p:nvGrpSpPr>
          <p:grpSpPr>
            <a:xfrm rot="21457247">
              <a:off x="1661" y="3439"/>
              <a:ext cx="7453" cy="2829"/>
              <a:chOff x="0" y="0"/>
              <a:chExt cx="2670858" cy="101363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670858" cy="1013634"/>
              </a:xfrm>
              <a:custGeom>
                <a:avLst/>
                <a:gdLst/>
                <a:ahLst/>
                <a:cxnLst/>
                <a:rect l="l" t="t" r="r" b="b"/>
                <a:pathLst>
                  <a:path w="2670858" h="1013634">
                    <a:moveTo>
                      <a:pt x="2546398" y="1013634"/>
                    </a:moveTo>
                    <a:lnTo>
                      <a:pt x="124460" y="1013634"/>
                    </a:lnTo>
                    <a:cubicBezTo>
                      <a:pt x="55880" y="1013634"/>
                      <a:pt x="0" y="957754"/>
                      <a:pt x="0" y="88917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546398" y="0"/>
                    </a:lnTo>
                    <a:cubicBezTo>
                      <a:pt x="2614979" y="0"/>
                      <a:pt x="2670858" y="55880"/>
                      <a:pt x="2670858" y="124460"/>
                    </a:cubicBezTo>
                    <a:lnTo>
                      <a:pt x="2670858" y="889174"/>
                    </a:lnTo>
                    <a:cubicBezTo>
                      <a:pt x="2670858" y="957754"/>
                      <a:pt x="2614979" y="1013634"/>
                      <a:pt x="2546398" y="1013634"/>
                    </a:cubicBezTo>
                    <a:close/>
                  </a:path>
                </a:pathLst>
              </a:custGeom>
              <a:solidFill>
                <a:srgbClr val="9370DB">
                  <a:alpha val="60000"/>
                </a:srgbClr>
              </a:solidFill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 marL="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8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6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2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40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6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</p:grpSp>
        <p:grpSp>
          <p:nvGrpSpPr>
            <p:cNvPr id="24" name="Group 24"/>
            <p:cNvGrpSpPr/>
            <p:nvPr/>
          </p:nvGrpSpPr>
          <p:grpSpPr>
            <a:xfrm rot="0">
              <a:off x="1613" y="3427"/>
              <a:ext cx="7453" cy="2829"/>
              <a:chOff x="0" y="0"/>
              <a:chExt cx="2670858" cy="101363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670858" cy="1013634"/>
              </a:xfrm>
              <a:custGeom>
                <a:avLst/>
                <a:gdLst/>
                <a:ahLst/>
                <a:cxnLst/>
                <a:rect l="l" t="t" r="r" b="b"/>
                <a:pathLst>
                  <a:path w="2670858" h="1013634">
                    <a:moveTo>
                      <a:pt x="2546398" y="1013634"/>
                    </a:moveTo>
                    <a:lnTo>
                      <a:pt x="124460" y="1013634"/>
                    </a:lnTo>
                    <a:cubicBezTo>
                      <a:pt x="55880" y="1013634"/>
                      <a:pt x="0" y="957754"/>
                      <a:pt x="0" y="88917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546398" y="0"/>
                    </a:lnTo>
                    <a:cubicBezTo>
                      <a:pt x="2614979" y="0"/>
                      <a:pt x="2670858" y="55880"/>
                      <a:pt x="2670858" y="124460"/>
                    </a:cubicBezTo>
                    <a:lnTo>
                      <a:pt x="2670858" y="889174"/>
                    </a:lnTo>
                    <a:cubicBezTo>
                      <a:pt x="2670858" y="957754"/>
                      <a:pt x="2614979" y="1013634"/>
                      <a:pt x="2546398" y="1013634"/>
                    </a:cubicBezTo>
                    <a:close/>
                  </a:path>
                </a:pathLst>
              </a:custGeom>
              <a:solidFill>
                <a:srgbClr val="FFFBED"/>
              </a:solidFill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 marL="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8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6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2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40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6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</p:grpSp>
      </p:grpSp>
      <p:sp>
        <p:nvSpPr>
          <p:cNvPr id="26" name="TextBox 26"/>
          <p:cNvSpPr txBox="1"/>
          <p:nvPr/>
        </p:nvSpPr>
        <p:spPr>
          <a:xfrm>
            <a:off x="1139825" y="2674620"/>
            <a:ext cx="4490085" cy="962660"/>
          </a:xfrm>
          <a:prstGeom prst="rect">
            <a:avLst/>
          </a:prstGeom>
        </p:spPr>
        <p:txBody>
          <a:bodyPr lIns="0" tIns="0" rIns="0" bIns="0" rtlCol="0" anchor="t">
            <a:norm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l">
              <a:lnSpc>
                <a:spcPts val="2600"/>
              </a:lnSpc>
            </a:pPr>
            <a:r>
              <a:rPr lang="zh-CN" altLang="en-US" sz="1800" spc="139">
                <a:solidFill>
                  <a:srgbClr val="737373"/>
                </a:solidFill>
                <a:latin typeface="宋体" panose="02010600030101010101" pitchFamily="2" charset="-122"/>
                <a:ea typeface="字由点字夏乐体"/>
                <a:sym typeface="宋体" panose="02010600030101010101" pitchFamily="2" charset="-122"/>
              </a:rPr>
              <a:t>压疮的预防和护理是一个持续的过程，需要医护人员、患者及其家属的共同努力</a:t>
            </a:r>
            <a:endParaRPr lang="zh-CN" altLang="en-US" sz="1800" spc="139">
              <a:solidFill>
                <a:srgbClr val="737373"/>
              </a:solidFill>
              <a:latin typeface="宋体" panose="02010600030101010101" pitchFamily="2" charset="-122"/>
              <a:ea typeface="字由点字夏乐体"/>
              <a:sym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70560" y="2077085"/>
            <a:ext cx="530225" cy="732790"/>
            <a:chOff x="1056" y="3271"/>
            <a:chExt cx="835" cy="1154"/>
          </a:xfrm>
        </p:grpSpPr>
        <p:pic>
          <p:nvPicPr>
            <p:cNvPr id="62" name="Picture 6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0408395">
              <a:off x="1119" y="3271"/>
              <a:ext cx="772" cy="11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408395">
              <a:off x="1056" y="3271"/>
              <a:ext cx="772" cy="115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3" name="Picture 73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4570730" y="3707130"/>
            <a:ext cx="467995" cy="440055"/>
          </a:xfrm>
          <a:prstGeom prst="rect">
            <a:avLst/>
          </a:prstGeom>
          <a:ln>
            <a:noFill/>
          </a:ln>
        </p:spPr>
      </p:pic>
      <p:grpSp>
        <p:nvGrpSpPr>
          <p:cNvPr id="15" name="组合 14"/>
          <p:cNvGrpSpPr/>
          <p:nvPr/>
        </p:nvGrpSpPr>
        <p:grpSpPr>
          <a:xfrm>
            <a:off x="6369050" y="4515485"/>
            <a:ext cx="4767580" cy="1805305"/>
            <a:chOff x="10030" y="7111"/>
            <a:chExt cx="7508" cy="2843"/>
          </a:xfrm>
        </p:grpSpPr>
        <p:grpSp>
          <p:nvGrpSpPr>
            <p:cNvPr id="42" name="Group 42"/>
            <p:cNvGrpSpPr/>
            <p:nvPr/>
          </p:nvGrpSpPr>
          <p:grpSpPr>
            <a:xfrm rot="21457247">
              <a:off x="10086" y="7126"/>
              <a:ext cx="7453" cy="2829"/>
              <a:chOff x="0" y="0"/>
              <a:chExt cx="2670858" cy="1013634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670858" cy="1013634"/>
              </a:xfrm>
              <a:custGeom>
                <a:avLst/>
                <a:gdLst/>
                <a:ahLst/>
                <a:cxnLst/>
                <a:rect l="l" t="t" r="r" b="b"/>
                <a:pathLst>
                  <a:path w="2670858" h="1013634">
                    <a:moveTo>
                      <a:pt x="2546398" y="1013634"/>
                    </a:moveTo>
                    <a:lnTo>
                      <a:pt x="124460" y="1013634"/>
                    </a:lnTo>
                    <a:cubicBezTo>
                      <a:pt x="55880" y="1013634"/>
                      <a:pt x="0" y="957754"/>
                      <a:pt x="0" y="88917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546398" y="0"/>
                    </a:lnTo>
                    <a:cubicBezTo>
                      <a:pt x="2614979" y="0"/>
                      <a:pt x="2670858" y="55880"/>
                      <a:pt x="2670858" y="124460"/>
                    </a:cubicBezTo>
                    <a:lnTo>
                      <a:pt x="2670858" y="889174"/>
                    </a:lnTo>
                    <a:cubicBezTo>
                      <a:pt x="2670858" y="957754"/>
                      <a:pt x="2614979" y="1013634"/>
                      <a:pt x="2546398" y="1013634"/>
                    </a:cubicBezTo>
                    <a:close/>
                  </a:path>
                </a:pathLst>
              </a:custGeom>
              <a:solidFill>
                <a:srgbClr val="9370DB">
                  <a:alpha val="60000"/>
                </a:srgbClr>
              </a:solidFill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 marL="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8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6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2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40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6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</p:grpSp>
        <p:sp>
          <p:nvSpPr>
            <p:cNvPr id="45" name="Freeform 45"/>
            <p:cNvSpPr/>
            <p:nvPr/>
          </p:nvSpPr>
          <p:spPr>
            <a:xfrm>
              <a:off x="10030" y="7111"/>
              <a:ext cx="7453" cy="2829"/>
            </a:xfrm>
            <a:custGeom>
              <a:avLst/>
              <a:gdLst/>
              <a:ahLst/>
              <a:cxnLst/>
              <a:rect l="l" t="t" r="r" b="b"/>
              <a:pathLst>
                <a:path w="2670858" h="1013634">
                  <a:moveTo>
                    <a:pt x="2546398" y="1013634"/>
                  </a:moveTo>
                  <a:lnTo>
                    <a:pt x="124460" y="1013634"/>
                  </a:lnTo>
                  <a:cubicBezTo>
                    <a:pt x="55880" y="1013634"/>
                    <a:pt x="0" y="957754"/>
                    <a:pt x="0" y="8891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46398" y="0"/>
                  </a:lnTo>
                  <a:cubicBezTo>
                    <a:pt x="2614979" y="0"/>
                    <a:pt x="2670858" y="55880"/>
                    <a:pt x="2670858" y="124460"/>
                  </a:cubicBezTo>
                  <a:lnTo>
                    <a:pt x="2670858" y="889174"/>
                  </a:lnTo>
                  <a:cubicBezTo>
                    <a:pt x="2670858" y="957754"/>
                    <a:pt x="2614979" y="1013634"/>
                    <a:pt x="2546398" y="1013634"/>
                  </a:cubicBezTo>
                  <a:close/>
                </a:path>
              </a:pathLst>
            </a:custGeom>
            <a:solidFill>
              <a:srgbClr val="FFFBED"/>
            </a:solidFill>
          </p:spPr>
          <p:txBody>
            <a:bodyPr>
              <a:normAutofit/>
            </a:bodyPr>
            <a:lstStyle>
              <a:defPPr>
                <a:defRPr lang="en-US"/>
              </a:defPPr>
              <a:lvl1pPr marL="0" algn="l" defTabSz="609600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800" algn="l" defTabSz="609600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600" algn="l" defTabSz="609600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algn="l" defTabSz="609600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200" algn="l" defTabSz="609600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4000" algn="l" defTabSz="609600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algn="l" defTabSz="609600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600" algn="l" defTabSz="609600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</p:grpSp>
      <p:sp>
        <p:nvSpPr>
          <p:cNvPr id="46" name="TextBox 46"/>
          <p:cNvSpPr txBox="1"/>
          <p:nvPr/>
        </p:nvSpPr>
        <p:spPr>
          <a:xfrm>
            <a:off x="6518910" y="4942205"/>
            <a:ext cx="4448175" cy="96266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l">
              <a:lnSpc>
                <a:spcPts val="2600"/>
              </a:lnSpc>
              <a:spcBef>
                <a:spcPct val="0"/>
              </a:spcBef>
            </a:pPr>
            <a:r>
              <a:rPr lang="zh-CN" altLang="en-US" sz="1700" spc="139">
                <a:solidFill>
                  <a:srgbClr val="737373"/>
                </a:solidFill>
                <a:latin typeface="宋体" panose="02010600030101010101" pitchFamily="2" charset="-122"/>
                <a:ea typeface="字由点字夏乐体"/>
                <a:sym typeface="宋体" panose="02010600030101010101" pitchFamily="2" charset="-122"/>
              </a:rPr>
              <a:t>同时，我们也呼吁广大医护人员和患者家属关注压疮问题，共同为减少压疮的发生和提高患者的生活质量而努力</a:t>
            </a:r>
            <a:endParaRPr lang="zh-CN" altLang="en-US" sz="1700" spc="139">
              <a:solidFill>
                <a:srgbClr val="737373"/>
              </a:solidFill>
              <a:latin typeface="宋体" panose="02010600030101010101" pitchFamily="2" charset="-122"/>
              <a:ea typeface="字由点字夏乐体"/>
              <a:sym typeface="宋体" panose="02010600030101010101" pitchFamily="2" charset="-122"/>
            </a:endParaRPr>
          </a:p>
        </p:txBody>
      </p:sp>
      <p:pic>
        <p:nvPicPr>
          <p:cNvPr id="65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56075">
            <a:off x="10923905" y="5132705"/>
            <a:ext cx="462280" cy="691515"/>
          </a:xfrm>
          <a:prstGeom prst="rect">
            <a:avLst/>
          </a:prstGeom>
          <a:ln>
            <a:noFill/>
          </a:ln>
        </p:spPr>
      </p:pic>
      <p:pic>
        <p:nvPicPr>
          <p:cNvPr id="75" name="Picture 75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3346057">
            <a:off x="9023350" y="6076315"/>
            <a:ext cx="467995" cy="440055"/>
          </a:xfrm>
          <a:prstGeom prst="rect">
            <a:avLst/>
          </a:prstGeom>
          <a:ln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6369050" y="2176145"/>
            <a:ext cx="4767580" cy="1803400"/>
            <a:chOff x="10030" y="3427"/>
            <a:chExt cx="7508" cy="2840"/>
          </a:xfrm>
        </p:grpSpPr>
        <p:grpSp>
          <p:nvGrpSpPr>
            <p:cNvPr id="52" name="Group 52"/>
            <p:cNvGrpSpPr/>
            <p:nvPr/>
          </p:nvGrpSpPr>
          <p:grpSpPr>
            <a:xfrm rot="21457247">
              <a:off x="10086" y="3439"/>
              <a:ext cx="7453" cy="2829"/>
              <a:chOff x="0" y="0"/>
              <a:chExt cx="2670858" cy="1013634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2670858" cy="1013634"/>
              </a:xfrm>
              <a:custGeom>
                <a:avLst/>
                <a:gdLst/>
                <a:ahLst/>
                <a:cxnLst/>
                <a:rect l="l" t="t" r="r" b="b"/>
                <a:pathLst>
                  <a:path w="2670858" h="1013634">
                    <a:moveTo>
                      <a:pt x="2546398" y="1013634"/>
                    </a:moveTo>
                    <a:lnTo>
                      <a:pt x="124460" y="1013634"/>
                    </a:lnTo>
                    <a:cubicBezTo>
                      <a:pt x="55880" y="1013634"/>
                      <a:pt x="0" y="957754"/>
                      <a:pt x="0" y="88917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546398" y="0"/>
                    </a:lnTo>
                    <a:cubicBezTo>
                      <a:pt x="2614979" y="0"/>
                      <a:pt x="2670858" y="55880"/>
                      <a:pt x="2670858" y="124460"/>
                    </a:cubicBezTo>
                    <a:lnTo>
                      <a:pt x="2670858" y="889174"/>
                    </a:lnTo>
                    <a:cubicBezTo>
                      <a:pt x="2670858" y="957754"/>
                      <a:pt x="2614979" y="1013634"/>
                      <a:pt x="2546398" y="1013634"/>
                    </a:cubicBezTo>
                    <a:close/>
                  </a:path>
                </a:pathLst>
              </a:custGeom>
              <a:solidFill>
                <a:srgbClr val="9370DB">
                  <a:alpha val="60000"/>
                </a:srgbClr>
              </a:solidFill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 marL="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8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6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2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40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6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</p:grpSp>
        <p:sp>
          <p:nvSpPr>
            <p:cNvPr id="55" name="Freeform 55"/>
            <p:cNvSpPr/>
            <p:nvPr/>
          </p:nvSpPr>
          <p:spPr>
            <a:xfrm>
              <a:off x="10030" y="3427"/>
              <a:ext cx="7453" cy="2829"/>
            </a:xfrm>
            <a:custGeom>
              <a:avLst/>
              <a:gdLst/>
              <a:ahLst/>
              <a:cxnLst/>
              <a:rect l="l" t="t" r="r" b="b"/>
              <a:pathLst>
                <a:path w="2670858" h="1013634">
                  <a:moveTo>
                    <a:pt x="2546398" y="1013634"/>
                  </a:moveTo>
                  <a:lnTo>
                    <a:pt x="124460" y="1013634"/>
                  </a:lnTo>
                  <a:cubicBezTo>
                    <a:pt x="55880" y="1013634"/>
                    <a:pt x="0" y="957754"/>
                    <a:pt x="0" y="8891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46398" y="0"/>
                  </a:lnTo>
                  <a:cubicBezTo>
                    <a:pt x="2614979" y="0"/>
                    <a:pt x="2670858" y="55880"/>
                    <a:pt x="2670858" y="124460"/>
                  </a:cubicBezTo>
                  <a:lnTo>
                    <a:pt x="2670858" y="889174"/>
                  </a:lnTo>
                  <a:cubicBezTo>
                    <a:pt x="2670858" y="957754"/>
                    <a:pt x="2614979" y="1013634"/>
                    <a:pt x="2546398" y="1013634"/>
                  </a:cubicBezTo>
                  <a:close/>
                </a:path>
              </a:pathLst>
            </a:custGeom>
            <a:solidFill>
              <a:srgbClr val="FFFBED"/>
            </a:solidFill>
          </p:spPr>
          <p:txBody>
            <a:bodyPr>
              <a:normAutofit/>
            </a:bodyPr>
            <a:lstStyle>
              <a:defPPr>
                <a:defRPr lang="en-US"/>
              </a:defPPr>
              <a:lvl1pPr marL="0" algn="l" defTabSz="609600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800" algn="l" defTabSz="609600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600" algn="l" defTabSz="609600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400" algn="l" defTabSz="609600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200" algn="l" defTabSz="609600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4000" algn="l" defTabSz="609600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algn="l" defTabSz="609600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600" algn="l" defTabSz="609600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</p:grpSp>
      <p:sp>
        <p:nvSpPr>
          <p:cNvPr id="56" name="TextBox 56"/>
          <p:cNvSpPr txBox="1"/>
          <p:nvPr/>
        </p:nvSpPr>
        <p:spPr>
          <a:xfrm>
            <a:off x="6518910" y="2674620"/>
            <a:ext cx="4448810" cy="937895"/>
          </a:xfrm>
          <a:prstGeom prst="rect">
            <a:avLst/>
          </a:prstGeom>
        </p:spPr>
        <p:txBody>
          <a:bodyPr lIns="0" tIns="0" rIns="0" bIns="0" rtlCol="0" anchor="t">
            <a:norm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l">
              <a:lnSpc>
                <a:spcPts val="2600"/>
              </a:lnSpc>
            </a:pPr>
            <a:r>
              <a:rPr lang="zh-CN" altLang="en-US" sz="1800" spc="139">
                <a:solidFill>
                  <a:srgbClr val="737373"/>
                </a:solidFill>
                <a:latin typeface="宋体" panose="02010600030101010101" pitchFamily="2" charset="-122"/>
                <a:ea typeface="字由点字夏乐体"/>
                <a:sym typeface="宋体" panose="02010600030101010101" pitchFamily="2" charset="-122"/>
              </a:rPr>
              <a:t>随着医疗技术的不断进步，我们有更多的方法和手段来应对压疮问题</a:t>
            </a:r>
            <a:endParaRPr lang="zh-CN" altLang="en-US" sz="1800" spc="139">
              <a:solidFill>
                <a:srgbClr val="737373"/>
              </a:solidFill>
              <a:latin typeface="宋体" panose="02010600030101010101" pitchFamily="2" charset="-122"/>
              <a:ea typeface="字由点字夏乐体"/>
              <a:sym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164070" y="1877695"/>
            <a:ext cx="381635" cy="525780"/>
            <a:chOff x="11282" y="2957"/>
            <a:chExt cx="601" cy="828"/>
          </a:xfrm>
        </p:grpSpPr>
        <p:pic>
          <p:nvPicPr>
            <p:cNvPr id="71" name="Picture 7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897327">
              <a:off x="11335" y="2967"/>
              <a:ext cx="548" cy="8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897327">
              <a:off x="11282" y="2957"/>
              <a:ext cx="548" cy="81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6" name="Picture 76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3346057">
            <a:off x="10883900" y="3389630"/>
            <a:ext cx="467995" cy="440055"/>
          </a:xfrm>
          <a:prstGeom prst="rect">
            <a:avLst/>
          </a:prstGeom>
          <a:ln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1024255" y="4515485"/>
            <a:ext cx="4762500" cy="1805305"/>
            <a:chOff x="1613" y="7111"/>
            <a:chExt cx="7500" cy="2843"/>
          </a:xfrm>
        </p:grpSpPr>
        <p:grpSp>
          <p:nvGrpSpPr>
            <p:cNvPr id="32" name="Group 32"/>
            <p:cNvGrpSpPr/>
            <p:nvPr/>
          </p:nvGrpSpPr>
          <p:grpSpPr>
            <a:xfrm rot="21457247">
              <a:off x="1661" y="7126"/>
              <a:ext cx="7453" cy="2829"/>
              <a:chOff x="0" y="0"/>
              <a:chExt cx="2670858" cy="1013634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2670858" cy="1013634"/>
              </a:xfrm>
              <a:custGeom>
                <a:avLst/>
                <a:gdLst/>
                <a:ahLst/>
                <a:cxnLst/>
                <a:rect l="l" t="t" r="r" b="b"/>
                <a:pathLst>
                  <a:path w="2670858" h="1013634">
                    <a:moveTo>
                      <a:pt x="2546398" y="1013634"/>
                    </a:moveTo>
                    <a:lnTo>
                      <a:pt x="124460" y="1013634"/>
                    </a:lnTo>
                    <a:cubicBezTo>
                      <a:pt x="55880" y="1013634"/>
                      <a:pt x="0" y="957754"/>
                      <a:pt x="0" y="88917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546398" y="0"/>
                    </a:lnTo>
                    <a:cubicBezTo>
                      <a:pt x="2614979" y="0"/>
                      <a:pt x="2670858" y="55880"/>
                      <a:pt x="2670858" y="124460"/>
                    </a:cubicBezTo>
                    <a:lnTo>
                      <a:pt x="2670858" y="889174"/>
                    </a:lnTo>
                    <a:cubicBezTo>
                      <a:pt x="2670858" y="957754"/>
                      <a:pt x="2614979" y="1013634"/>
                      <a:pt x="2546398" y="1013634"/>
                    </a:cubicBezTo>
                    <a:close/>
                  </a:path>
                </a:pathLst>
              </a:custGeom>
              <a:solidFill>
                <a:srgbClr val="9370DB">
                  <a:alpha val="60000"/>
                </a:srgbClr>
              </a:solidFill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 marL="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8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6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2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40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6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</p:grpSp>
        <p:grpSp>
          <p:nvGrpSpPr>
            <p:cNvPr id="34" name="Group 34"/>
            <p:cNvGrpSpPr/>
            <p:nvPr/>
          </p:nvGrpSpPr>
          <p:grpSpPr>
            <a:xfrm rot="0">
              <a:off x="1613" y="7111"/>
              <a:ext cx="7453" cy="2829"/>
              <a:chOff x="0" y="0"/>
              <a:chExt cx="2670858" cy="101363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670858" cy="1013634"/>
              </a:xfrm>
              <a:custGeom>
                <a:avLst/>
                <a:gdLst/>
                <a:ahLst/>
                <a:cxnLst/>
                <a:rect l="l" t="t" r="r" b="b"/>
                <a:pathLst>
                  <a:path w="2670858" h="1013634">
                    <a:moveTo>
                      <a:pt x="2546398" y="1013634"/>
                    </a:moveTo>
                    <a:lnTo>
                      <a:pt x="124460" y="1013634"/>
                    </a:lnTo>
                    <a:cubicBezTo>
                      <a:pt x="55880" y="1013634"/>
                      <a:pt x="0" y="957754"/>
                      <a:pt x="0" y="88917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546398" y="0"/>
                    </a:lnTo>
                    <a:cubicBezTo>
                      <a:pt x="2614979" y="0"/>
                      <a:pt x="2670858" y="55880"/>
                      <a:pt x="2670858" y="124460"/>
                    </a:cubicBezTo>
                    <a:lnTo>
                      <a:pt x="2670858" y="889174"/>
                    </a:lnTo>
                    <a:cubicBezTo>
                      <a:pt x="2670858" y="957754"/>
                      <a:pt x="2614979" y="1013634"/>
                      <a:pt x="2546398" y="1013634"/>
                    </a:cubicBezTo>
                    <a:close/>
                  </a:path>
                </a:pathLst>
              </a:custGeom>
              <a:solidFill>
                <a:srgbClr val="FFFBED"/>
              </a:solidFill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 marL="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048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096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192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240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3600" algn="l" defTabSz="609600" rtl="0" eaLnBrk="1" latinLnBrk="0" hangingPunct="1"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</a:lstStyle>
              <a:p/>
            </p:txBody>
          </p:sp>
        </p:grpSp>
      </p:grpSp>
      <p:pic>
        <p:nvPicPr>
          <p:cNvPr id="74" name="Picture 74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3602600">
            <a:off x="1525905" y="6066155"/>
            <a:ext cx="467995" cy="440055"/>
          </a:xfrm>
          <a:prstGeom prst="rect">
            <a:avLst/>
          </a:prstGeom>
          <a:ln>
            <a:noFill/>
          </a:ln>
        </p:spPr>
      </p:pic>
      <p:grpSp>
        <p:nvGrpSpPr>
          <p:cNvPr id="14" name="组合 13"/>
          <p:cNvGrpSpPr/>
          <p:nvPr/>
        </p:nvGrpSpPr>
        <p:grpSpPr>
          <a:xfrm>
            <a:off x="5589270" y="4758690"/>
            <a:ext cx="392430" cy="574675"/>
            <a:chOff x="8802" y="7494"/>
            <a:chExt cx="618" cy="905"/>
          </a:xfrm>
        </p:grpSpPr>
        <p:pic>
          <p:nvPicPr>
            <p:cNvPr id="68" name="Picture 6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361773">
              <a:off x="8842" y="7535"/>
              <a:ext cx="578" cy="8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61773">
              <a:off x="8802" y="7494"/>
              <a:ext cx="578" cy="8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TextBox 26"/>
          <p:cNvSpPr txBox="1"/>
          <p:nvPr/>
        </p:nvSpPr>
        <p:spPr>
          <a:xfrm>
            <a:off x="1139825" y="4982845"/>
            <a:ext cx="4490085" cy="96266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defPPr>
              <a:defRPr lang="en-US"/>
            </a:defPPr>
            <a:lvl1pPr marL="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2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40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600" algn="l" defTabSz="6096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l">
              <a:lnSpc>
                <a:spcPts val="2600"/>
              </a:lnSpc>
            </a:pPr>
            <a:r>
              <a:rPr lang="zh-CN" altLang="en-US" sz="1700" spc="139">
                <a:solidFill>
                  <a:srgbClr val="737373"/>
                </a:solidFill>
                <a:latin typeface="宋体" panose="02010600030101010101" pitchFamily="2" charset="-122"/>
                <a:ea typeface="字由点字夏乐体"/>
                <a:sym typeface="宋体" panose="02010600030101010101" pitchFamily="2" charset="-122"/>
              </a:rPr>
              <a:t>未来，我们期待通过更深入的研究和实践，进一步提高压疮预防和护理的效果，为患者提供更好的医疗服务</a:t>
            </a:r>
            <a:endParaRPr lang="zh-CN" altLang="en-US" sz="1700" spc="139">
              <a:solidFill>
                <a:srgbClr val="737373"/>
              </a:solidFill>
              <a:latin typeface="宋体" panose="02010600030101010101" pitchFamily="2" charset="-122"/>
              <a:ea typeface="字由点字夏乐体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56" grpId="0"/>
      <p:bldP spid="56" grpId="1"/>
      <p:bldP spid="3" grpId="0"/>
      <p:bldP spid="3" grpId="1"/>
      <p:bldP spid="46" grpId="0"/>
      <p:bldP spid="4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34"/>
          <p:cNvSpPr/>
          <p:nvPr/>
        </p:nvSpPr>
        <p:spPr>
          <a:xfrm>
            <a:off x="263352" y="332656"/>
            <a:ext cx="379413" cy="382588"/>
          </a:xfrm>
          <a:custGeom>
            <a:avLst/>
            <a:gdLst>
              <a:gd name="T0" fmla="*/ 239 w 239"/>
              <a:gd name="T1" fmla="*/ 91 h 241"/>
              <a:gd name="T2" fmla="*/ 148 w 239"/>
              <a:gd name="T3" fmla="*/ 91 h 241"/>
              <a:gd name="T4" fmla="*/ 148 w 239"/>
              <a:gd name="T5" fmla="*/ 0 h 241"/>
              <a:gd name="T6" fmla="*/ 91 w 239"/>
              <a:gd name="T7" fmla="*/ 0 h 241"/>
              <a:gd name="T8" fmla="*/ 91 w 239"/>
              <a:gd name="T9" fmla="*/ 91 h 241"/>
              <a:gd name="T10" fmla="*/ 0 w 239"/>
              <a:gd name="T11" fmla="*/ 91 h 241"/>
              <a:gd name="T12" fmla="*/ 0 w 239"/>
              <a:gd name="T13" fmla="*/ 149 h 241"/>
              <a:gd name="T14" fmla="*/ 91 w 239"/>
              <a:gd name="T15" fmla="*/ 149 h 241"/>
              <a:gd name="T16" fmla="*/ 91 w 239"/>
              <a:gd name="T17" fmla="*/ 241 h 241"/>
              <a:gd name="T18" fmla="*/ 148 w 239"/>
              <a:gd name="T19" fmla="*/ 241 h 241"/>
              <a:gd name="T20" fmla="*/ 148 w 239"/>
              <a:gd name="T21" fmla="*/ 149 h 241"/>
              <a:gd name="T22" fmla="*/ 239 w 239"/>
              <a:gd name="T23" fmla="*/ 149 h 241"/>
              <a:gd name="T24" fmla="*/ 239 w 239"/>
              <a:gd name="T25" fmla="*/ 9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9" h="241">
                <a:moveTo>
                  <a:pt x="239" y="91"/>
                </a:moveTo>
                <a:lnTo>
                  <a:pt x="148" y="91"/>
                </a:lnTo>
                <a:lnTo>
                  <a:pt x="148" y="0"/>
                </a:lnTo>
                <a:lnTo>
                  <a:pt x="91" y="0"/>
                </a:lnTo>
                <a:lnTo>
                  <a:pt x="91" y="91"/>
                </a:lnTo>
                <a:lnTo>
                  <a:pt x="0" y="91"/>
                </a:lnTo>
                <a:lnTo>
                  <a:pt x="0" y="149"/>
                </a:lnTo>
                <a:lnTo>
                  <a:pt x="91" y="149"/>
                </a:lnTo>
                <a:lnTo>
                  <a:pt x="91" y="241"/>
                </a:lnTo>
                <a:lnTo>
                  <a:pt x="148" y="241"/>
                </a:lnTo>
                <a:lnTo>
                  <a:pt x="148" y="149"/>
                </a:lnTo>
                <a:lnTo>
                  <a:pt x="239" y="149"/>
                </a:lnTo>
                <a:lnTo>
                  <a:pt x="239" y="91"/>
                </a:lnTo>
                <a:close/>
              </a:path>
            </a:pathLst>
          </a:custGeom>
          <a:gradFill>
            <a:gsLst>
              <a:gs pos="0">
                <a:srgbClr val="E55D87"/>
              </a:gs>
              <a:gs pos="57300">
                <a:srgbClr val="786AA2"/>
              </a:gs>
              <a:gs pos="100000">
                <a:srgbClr val="2674B6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6" name="文本框 4"/>
          <p:cNvSpPr txBox="1"/>
          <p:nvPr/>
        </p:nvSpPr>
        <p:spPr>
          <a:xfrm>
            <a:off x="767715" y="313055"/>
            <a:ext cx="10967720" cy="530225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9" name="PA_组 15" descr="e7d195523061f1c0d318120d6aeaf1b6ccceb6ba3da59c0775C5DE19DDDEBC09ED96DBD9900D9848D623ECAD1D4904B78047D0015C22C8BE97228BE8B5BFF08FE7A3AE04126DA07312A96C0F69F9BAB7B8762A2F02ECB167EB1D3D935132D44A03185F23F8625673A228DA0C7DA620D0616217B810CE4DCA0BDC2CD812D5F48220C6184BA351E466"/>
          <p:cNvGrpSpPr/>
          <p:nvPr>
            <p:custDataLst>
              <p:tags r:id="rId1"/>
            </p:custDataLst>
          </p:nvPr>
        </p:nvGrpSpPr>
        <p:grpSpPr>
          <a:xfrm>
            <a:off x="948887" y="6672997"/>
            <a:ext cx="539487" cy="91226"/>
            <a:chOff x="989510" y="6337738"/>
            <a:chExt cx="683708" cy="115614"/>
          </a:xfrm>
          <a:solidFill>
            <a:schemeClr val="bg1"/>
          </a:solidFill>
        </p:grpSpPr>
        <p:sp>
          <p:nvSpPr>
            <p:cNvPr id="22" name="椭圆 21"/>
            <p:cNvSpPr/>
            <p:nvPr/>
          </p:nvSpPr>
          <p:spPr>
            <a:xfrm>
              <a:off x="989510" y="6337738"/>
              <a:ext cx="115614" cy="1156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23" name="椭圆 22"/>
            <p:cNvSpPr/>
            <p:nvPr/>
          </p:nvSpPr>
          <p:spPr>
            <a:xfrm>
              <a:off x="1273557" y="6337738"/>
              <a:ext cx="115614" cy="1156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  <p:sp>
          <p:nvSpPr>
            <p:cNvPr id="24" name="椭圆 23"/>
            <p:cNvSpPr/>
            <p:nvPr/>
          </p:nvSpPr>
          <p:spPr>
            <a:xfrm>
              <a:off x="1557604" y="6337738"/>
              <a:ext cx="115614" cy="1156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</p:grpSp>
      <p:grpSp>
        <p:nvGrpSpPr>
          <p:cNvPr id="2" name="组合 1"/>
          <p:cNvGrpSpPr/>
          <p:nvPr/>
        </p:nvGrpSpPr>
        <p:grpSpPr>
          <a:xfrm>
            <a:off x="1250315" y="2092643"/>
            <a:ext cx="9691370" cy="2672715"/>
            <a:chOff x="1968" y="2452"/>
            <a:chExt cx="15262" cy="4209"/>
          </a:xfrm>
        </p:grpSpPr>
        <p:sp>
          <p:nvSpPr>
            <p:cNvPr id="8" name="文本框 7"/>
            <p:cNvSpPr txBox="1"/>
            <p:nvPr/>
          </p:nvSpPr>
          <p:spPr>
            <a:xfrm>
              <a:off x="1968" y="3976"/>
              <a:ext cx="15263" cy="2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ctr"/>
              <a:r>
                <a:rPr lang="zh-CN" altLang="en-US" sz="9600" b="1" spc="14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15000"/>
                      </a:prstClr>
                    </a:outerShdw>
                  </a:effectLst>
                  <a:latin typeface="宋体" panose="02010600030101010101" pitchFamily="2" charset="-122"/>
                  <a:ea typeface="字魂58号-创中黑" panose="00000500000000000000" pitchFamily="2" charset="-122"/>
                  <a:cs typeface="+mn-ea"/>
                  <a:sym typeface="宋体" panose="02010600030101010101" pitchFamily="2" charset="-122"/>
                </a:rPr>
                <a:t>感谢您的聆听</a:t>
              </a:r>
              <a:endParaRPr lang="zh-CN" altLang="en-US" sz="9600" b="1" spc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  <a:latin typeface="宋体" panose="02010600030101010101" pitchFamily="2" charset="-122"/>
                <a:ea typeface="字魂58号-创中黑" panose="00000500000000000000" pitchFamily="2" charset="-122"/>
                <a:cs typeface="+mn-ea"/>
                <a:sym typeface="宋体" panose="0201060003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434" y="2452"/>
              <a:ext cx="6364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>
              <a:pPr algn="ctr"/>
              <a:r>
                <a:rPr lang="zh-CN" altLang="zh-CN" sz="7200" b="1" i="1" spc="150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19000"/>
                      </a:prstClr>
                    </a:outerShdw>
                  </a:effectLst>
                  <a:latin typeface="宋体" panose="02010600030101010101" pitchFamily="2" charset="-122"/>
                  <a:ea typeface="字魂58号-创中黑" panose="00000500000000000000" pitchFamily="2" charset="-122"/>
                  <a:cs typeface="+mn-ea"/>
                  <a:sym typeface="宋体" panose="02010600030101010101" pitchFamily="2" charset="-122"/>
                </a:rPr>
                <a:t>20XX</a:t>
              </a:r>
              <a:endParaRPr lang="zh-CN" altLang="en-US" sz="7200" b="1" i="1" spc="15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19000"/>
                    </a:prstClr>
                  </a:outerShdw>
                </a:effectLst>
                <a:latin typeface="宋体" panose="02010600030101010101" pitchFamily="2" charset="-122"/>
                <a:ea typeface="字魂58号-创中黑" panose="00000500000000000000" pitchFamily="2" charset="-122"/>
                <a:cs typeface="+mn-ea"/>
                <a:sym typeface="宋体" panose="02010600030101010101" pitchFamily="2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8328" y="6589"/>
              <a:ext cx="2544" cy="72"/>
            </a:xfrm>
            <a:prstGeom prst="roundRect">
              <a:avLst/>
            </a:prstGeom>
            <a:solidFill>
              <a:schemeClr val="accent3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</a:lstStyle>
            <a:p/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4"/>
          <p:cNvSpPr/>
          <p:nvPr/>
        </p:nvSpPr>
        <p:spPr>
          <a:xfrm>
            <a:off x="263352" y="332656"/>
            <a:ext cx="379413" cy="382588"/>
          </a:xfrm>
          <a:custGeom>
            <a:avLst/>
            <a:gdLst>
              <a:gd name="T0" fmla="*/ 239 w 239"/>
              <a:gd name="T1" fmla="*/ 91 h 241"/>
              <a:gd name="T2" fmla="*/ 148 w 239"/>
              <a:gd name="T3" fmla="*/ 91 h 241"/>
              <a:gd name="T4" fmla="*/ 148 w 239"/>
              <a:gd name="T5" fmla="*/ 0 h 241"/>
              <a:gd name="T6" fmla="*/ 91 w 239"/>
              <a:gd name="T7" fmla="*/ 0 h 241"/>
              <a:gd name="T8" fmla="*/ 91 w 239"/>
              <a:gd name="T9" fmla="*/ 91 h 241"/>
              <a:gd name="T10" fmla="*/ 0 w 239"/>
              <a:gd name="T11" fmla="*/ 91 h 241"/>
              <a:gd name="T12" fmla="*/ 0 w 239"/>
              <a:gd name="T13" fmla="*/ 149 h 241"/>
              <a:gd name="T14" fmla="*/ 91 w 239"/>
              <a:gd name="T15" fmla="*/ 149 h 241"/>
              <a:gd name="T16" fmla="*/ 91 w 239"/>
              <a:gd name="T17" fmla="*/ 241 h 241"/>
              <a:gd name="T18" fmla="*/ 148 w 239"/>
              <a:gd name="T19" fmla="*/ 241 h 241"/>
              <a:gd name="T20" fmla="*/ 148 w 239"/>
              <a:gd name="T21" fmla="*/ 149 h 241"/>
              <a:gd name="T22" fmla="*/ 239 w 239"/>
              <a:gd name="T23" fmla="*/ 149 h 241"/>
              <a:gd name="T24" fmla="*/ 239 w 239"/>
              <a:gd name="T25" fmla="*/ 9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9" h="241">
                <a:moveTo>
                  <a:pt x="239" y="91"/>
                </a:moveTo>
                <a:lnTo>
                  <a:pt x="148" y="91"/>
                </a:lnTo>
                <a:lnTo>
                  <a:pt x="148" y="0"/>
                </a:lnTo>
                <a:lnTo>
                  <a:pt x="91" y="0"/>
                </a:lnTo>
                <a:lnTo>
                  <a:pt x="91" y="91"/>
                </a:lnTo>
                <a:lnTo>
                  <a:pt x="0" y="91"/>
                </a:lnTo>
                <a:lnTo>
                  <a:pt x="0" y="149"/>
                </a:lnTo>
                <a:lnTo>
                  <a:pt x="91" y="149"/>
                </a:lnTo>
                <a:lnTo>
                  <a:pt x="91" y="241"/>
                </a:lnTo>
                <a:lnTo>
                  <a:pt x="148" y="241"/>
                </a:lnTo>
                <a:lnTo>
                  <a:pt x="148" y="149"/>
                </a:lnTo>
                <a:lnTo>
                  <a:pt x="239" y="149"/>
                </a:lnTo>
                <a:lnTo>
                  <a:pt x="239" y="91"/>
                </a:lnTo>
                <a:close/>
              </a:path>
            </a:pathLst>
          </a:custGeom>
          <a:gradFill>
            <a:gsLst>
              <a:gs pos="0">
                <a:srgbClr val="E55D87"/>
              </a:gs>
              <a:gs pos="57300">
                <a:srgbClr val="786AA2"/>
              </a:gs>
              <a:gs pos="100000">
                <a:srgbClr val="2674B6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38" name="文本框 4"/>
          <p:cNvSpPr txBox="1"/>
          <p:nvPr/>
        </p:nvSpPr>
        <p:spPr>
          <a:xfrm>
            <a:off x="767715" y="313055"/>
            <a:ext cx="10967720" cy="530225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-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4" name="椭圆 294"/>
          <p:cNvSpPr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22413" y="2850924"/>
            <a:ext cx="1641475" cy="1641475"/>
          </a:xfrm>
          <a:prstGeom prst="ellipse">
            <a:avLst/>
          </a:prstGeom>
          <a:solidFill>
            <a:srgbClr val="9370DB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</a:t>
            </a:r>
            <a:endParaRPr kumimoji="0" lang="zh-CN" altLang="en-US" sz="6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椭圆 314"/>
          <p:cNvSpPr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435100" y="2765199"/>
            <a:ext cx="1814513" cy="1812925"/>
          </a:xfrm>
          <a:prstGeom prst="ellipse">
            <a:avLst/>
          </a:prstGeom>
          <a:noFill/>
          <a:ln w="28575" cmpd="sng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/>
        </p:txBody>
      </p:sp>
      <p:sp>
        <p:nvSpPr>
          <p:cNvPr id="19" name="文本框 34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071881" y="4739403"/>
            <a:ext cx="2540951" cy="4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思源黑体 CN Normal" panose="020B0400000000000000" pitchFamily="34" charset="-122"/>
                <a:sym typeface="宋体" panose="02010600030101010101" pitchFamily="2" charset="-122"/>
              </a:rPr>
              <a:t>引言</a:t>
            </a:r>
            <a:endParaRPr lang="zh-CN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思源黑体 CN Normal" panose="020B04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椭圆 1"/>
          <p:cNvSpPr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4024313" y="2850924"/>
            <a:ext cx="1641475" cy="1641475"/>
          </a:xfrm>
          <a:prstGeom prst="ellipse">
            <a:avLst/>
          </a:prstGeom>
          <a:solidFill>
            <a:srgbClr val="9370DB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endParaRPr kumimoji="0" lang="zh-CN" altLang="en-US" sz="6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椭圆 309"/>
          <p:cNvSpPr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3938588" y="2765199"/>
            <a:ext cx="1812925" cy="1812925"/>
          </a:xfrm>
          <a:prstGeom prst="ellipse">
            <a:avLst/>
          </a:prstGeom>
          <a:noFill/>
          <a:ln w="28575" cmpd="sng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/>
        </p:txBody>
      </p:sp>
      <p:sp>
        <p:nvSpPr>
          <p:cNvPr id="24" name="文本框 346"/>
          <p:cNvSpPr txBox="1">
            <a:spLocks noChangeArrowheads="1"/>
          </p:cNvSpPr>
          <p:nvPr>
            <p:custDataLst>
              <p:tags r:id="rId6"/>
            </p:custDataLst>
          </p:nvPr>
        </p:nvSpPr>
        <p:spPr>
          <a:xfrm>
            <a:off x="3573780" y="4739403"/>
            <a:ext cx="2542540" cy="4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思源黑体 CN Normal" panose="020B0400000000000000" pitchFamily="34" charset="-122"/>
                <a:sym typeface="宋体" panose="02010600030101010101" pitchFamily="2" charset="-122"/>
              </a:rPr>
              <a:t>压疮的预防措施</a:t>
            </a:r>
            <a:endParaRPr lang="zh-CN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思源黑体 CN Normal" panose="020B04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27" name="文本框 349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6075678" y="4739403"/>
            <a:ext cx="2542540" cy="4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思源黑体 CN Normal" panose="020B0400000000000000" pitchFamily="34" charset="-122"/>
                <a:sym typeface="宋体" panose="02010600030101010101" pitchFamily="2" charset="-122"/>
              </a:rPr>
              <a:t>压疮的护理措施</a:t>
            </a:r>
            <a:endParaRPr lang="zh-CN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思源黑体 CN Normal" panose="020B04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29" name="椭圆 303"/>
          <p:cNvSpPr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9028113" y="2850924"/>
            <a:ext cx="1641475" cy="1641475"/>
          </a:xfrm>
          <a:prstGeom prst="ellipse">
            <a:avLst/>
          </a:prstGeom>
          <a:solidFill>
            <a:srgbClr val="9370DB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6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4</a:t>
            </a:r>
            <a:endParaRPr kumimoji="0" lang="zh-CN" altLang="en-US" sz="6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1" name="椭圆 313"/>
          <p:cNvSpPr>
            <a:spLocks noChangeArrowheads="1"/>
          </p:cNvSpPr>
          <p:nvPr>
            <p:custDataLst>
              <p:tags r:id="rId9"/>
            </p:custDataLst>
          </p:nvPr>
        </p:nvSpPr>
        <p:spPr>
          <a:xfrm>
            <a:off x="8942388" y="2765199"/>
            <a:ext cx="1814512" cy="1812925"/>
          </a:xfrm>
          <a:prstGeom prst="ellipse">
            <a:avLst/>
          </a:prstGeom>
          <a:noFill/>
          <a:ln w="28575" cmpd="sng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/>
        </p:txBody>
      </p:sp>
      <p:sp>
        <p:nvSpPr>
          <p:cNvPr id="32" name="文本框 352"/>
          <p:cNvSpPr txBox="1">
            <a:spLocks noChangeArrowheads="1"/>
          </p:cNvSpPr>
          <p:nvPr>
            <p:custDataLst>
              <p:tags r:id="rId10"/>
            </p:custDataLst>
          </p:nvPr>
        </p:nvSpPr>
        <p:spPr>
          <a:xfrm>
            <a:off x="8579171" y="4739403"/>
            <a:ext cx="2540950" cy="4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思源黑体 CN Normal" panose="020B0400000000000000" pitchFamily="34" charset="-122"/>
                <a:sym typeface="宋体" panose="02010600030101010101" pitchFamily="2" charset="-122"/>
              </a:rPr>
              <a:t>总结与展望</a:t>
            </a:r>
            <a:endParaRPr lang="zh-CN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思源黑体 CN Normal" panose="020B0400000000000000" pitchFamily="34" charset="-122"/>
              <a:sym typeface="宋体" panose="02010600030101010101" pitchFamily="2" charset="-122"/>
            </a:endParaRPr>
          </a:p>
        </p:txBody>
      </p:sp>
      <p:grpSp>
        <p:nvGrpSpPr>
          <p:cNvPr id="34" name="组合 6"/>
          <p:cNvGrpSpPr/>
          <p:nvPr/>
        </p:nvGrpSpPr>
        <p:grpSpPr>
          <a:xfrm>
            <a:off x="4759325" y="1311695"/>
            <a:ext cx="2365375" cy="1292225"/>
            <a:chOff x="0" y="0"/>
            <a:chExt cx="2366148" cy="1292697"/>
          </a:xfrm>
        </p:grpSpPr>
        <p:sp>
          <p:nvSpPr>
            <p:cNvPr id="35" name="文本框 42"/>
            <p:cNvSpPr txBox="1">
              <a:spLocks noChangeArrowheads="1"/>
            </p:cNvSpPr>
            <p:nvPr/>
          </p:nvSpPr>
          <p:spPr>
            <a:xfrm>
              <a:off x="0" y="861810"/>
              <a:ext cx="236614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742950" indent="-285750" algn="l" defTabSz="9144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514600" indent="-228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971800" indent="-228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429000" indent="-228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zh-CN" sz="2200" b="1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CONTENTS</a:t>
              </a:r>
              <a:endParaRPr lang="zh-CN" altLang="en-US" sz="2200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6" name="文本框 43"/>
            <p:cNvSpPr txBox="1">
              <a:spLocks noChangeArrowheads="1"/>
            </p:cNvSpPr>
            <p:nvPr/>
          </p:nvSpPr>
          <p:spPr>
            <a:xfrm>
              <a:off x="330200" y="0"/>
              <a:ext cx="170574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742950" indent="-285750" algn="l" defTabSz="9144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143000" indent="-228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600200" indent="-228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057400" indent="-228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514600" indent="-228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971800" indent="-228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429000" indent="-22860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5400" b="1">
                  <a:solidFill>
                    <a:schemeClr val="bg1">
                      <a:lumMod val="50000"/>
                    </a:schemeClr>
                  </a:solidFill>
                  <a:latin typeface="宋体" panose="02010600030101010101" pitchFamily="2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目录</a:t>
              </a:r>
              <a:endParaRPr lang="zh-CN" altLang="en-US" b="1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" name="椭圆 303"/>
          <p:cNvSpPr>
            <a:spLocks noChangeArrowheads="1"/>
          </p:cNvSpPr>
          <p:nvPr>
            <p:custDataLst>
              <p:tags r:id="rId11"/>
            </p:custDataLst>
          </p:nvPr>
        </p:nvSpPr>
        <p:spPr>
          <a:xfrm>
            <a:off x="6526213" y="2850924"/>
            <a:ext cx="1641475" cy="1641475"/>
          </a:xfrm>
          <a:prstGeom prst="ellipse">
            <a:avLst/>
          </a:prstGeom>
          <a:solidFill>
            <a:srgbClr val="9370DB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6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endParaRPr kumimoji="0" lang="en-US" altLang="zh-CN" sz="60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椭圆 313"/>
          <p:cNvSpPr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6439853" y="2765199"/>
            <a:ext cx="1814512" cy="1812925"/>
          </a:xfrm>
          <a:prstGeom prst="ellipse">
            <a:avLst/>
          </a:prstGeom>
          <a:noFill/>
          <a:ln w="28575" cmpd="sng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1"/>
      <p:bldP spid="19" grpId="2"/>
      <p:bldP spid="21" grpId="3"/>
      <p:bldP spid="23" grpId="4"/>
      <p:bldP spid="24" grpId="5"/>
      <p:bldP spid="27" grpId="7"/>
      <p:bldP spid="29" grpId="8"/>
      <p:bldP spid="31" grpId="9"/>
      <p:bldP spid="32" grpId="10"/>
      <p:bldP spid="3" grpId="8" bldLvl="0" animBg="1"/>
      <p:bldP spid="4" grpId="9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4"/>
          <p:cNvSpPr/>
          <p:nvPr/>
        </p:nvSpPr>
        <p:spPr>
          <a:xfrm>
            <a:off x="4616330" y="2496903"/>
            <a:ext cx="170704" cy="165135"/>
          </a:xfrm>
          <a:custGeom>
            <a:avLst/>
            <a:gdLst>
              <a:gd name="T0" fmla="*/ 239 w 239"/>
              <a:gd name="T1" fmla="*/ 91 h 241"/>
              <a:gd name="T2" fmla="*/ 148 w 239"/>
              <a:gd name="T3" fmla="*/ 91 h 241"/>
              <a:gd name="T4" fmla="*/ 148 w 239"/>
              <a:gd name="T5" fmla="*/ 0 h 241"/>
              <a:gd name="T6" fmla="*/ 91 w 239"/>
              <a:gd name="T7" fmla="*/ 0 h 241"/>
              <a:gd name="T8" fmla="*/ 91 w 239"/>
              <a:gd name="T9" fmla="*/ 91 h 241"/>
              <a:gd name="T10" fmla="*/ 0 w 239"/>
              <a:gd name="T11" fmla="*/ 91 h 241"/>
              <a:gd name="T12" fmla="*/ 0 w 239"/>
              <a:gd name="T13" fmla="*/ 149 h 241"/>
              <a:gd name="T14" fmla="*/ 91 w 239"/>
              <a:gd name="T15" fmla="*/ 149 h 241"/>
              <a:gd name="T16" fmla="*/ 91 w 239"/>
              <a:gd name="T17" fmla="*/ 241 h 241"/>
              <a:gd name="T18" fmla="*/ 148 w 239"/>
              <a:gd name="T19" fmla="*/ 241 h 241"/>
              <a:gd name="T20" fmla="*/ 148 w 239"/>
              <a:gd name="T21" fmla="*/ 149 h 241"/>
              <a:gd name="T22" fmla="*/ 239 w 239"/>
              <a:gd name="T23" fmla="*/ 149 h 241"/>
              <a:gd name="T24" fmla="*/ 239 w 239"/>
              <a:gd name="T25" fmla="*/ 9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9" h="241">
                <a:moveTo>
                  <a:pt x="239" y="91"/>
                </a:moveTo>
                <a:lnTo>
                  <a:pt x="148" y="91"/>
                </a:lnTo>
                <a:lnTo>
                  <a:pt x="148" y="0"/>
                </a:lnTo>
                <a:lnTo>
                  <a:pt x="91" y="0"/>
                </a:lnTo>
                <a:lnTo>
                  <a:pt x="91" y="91"/>
                </a:lnTo>
                <a:lnTo>
                  <a:pt x="0" y="91"/>
                </a:lnTo>
                <a:lnTo>
                  <a:pt x="0" y="149"/>
                </a:lnTo>
                <a:lnTo>
                  <a:pt x="91" y="149"/>
                </a:lnTo>
                <a:lnTo>
                  <a:pt x="91" y="241"/>
                </a:lnTo>
                <a:lnTo>
                  <a:pt x="148" y="241"/>
                </a:lnTo>
                <a:lnTo>
                  <a:pt x="148" y="149"/>
                </a:lnTo>
                <a:lnTo>
                  <a:pt x="239" y="149"/>
                </a:lnTo>
                <a:lnTo>
                  <a:pt x="239" y="91"/>
                </a:lnTo>
                <a:close/>
              </a:path>
            </a:pathLst>
          </a:custGeom>
          <a:solidFill>
            <a:srgbClr val="2674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4" name="文本框 53"/>
          <p:cNvSpPr txBox="1"/>
          <p:nvPr/>
        </p:nvSpPr>
        <p:spPr>
          <a:xfrm>
            <a:off x="5808345" y="3171190"/>
            <a:ext cx="5894070" cy="10299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44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引言</a:t>
            </a:r>
            <a:endParaRPr lang="zh-CN" altLang="en-US" sz="44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2" advAuto="0"/>
      <p:bldP spid="54" grpId="1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34"/>
          <p:cNvSpPr/>
          <p:nvPr/>
        </p:nvSpPr>
        <p:spPr>
          <a:xfrm>
            <a:off x="263352" y="332656"/>
            <a:ext cx="379413" cy="382588"/>
          </a:xfrm>
          <a:custGeom>
            <a:avLst/>
            <a:gdLst>
              <a:gd name="T0" fmla="*/ 239 w 239"/>
              <a:gd name="T1" fmla="*/ 91 h 241"/>
              <a:gd name="T2" fmla="*/ 148 w 239"/>
              <a:gd name="T3" fmla="*/ 91 h 241"/>
              <a:gd name="T4" fmla="*/ 148 w 239"/>
              <a:gd name="T5" fmla="*/ 0 h 241"/>
              <a:gd name="T6" fmla="*/ 91 w 239"/>
              <a:gd name="T7" fmla="*/ 0 h 241"/>
              <a:gd name="T8" fmla="*/ 91 w 239"/>
              <a:gd name="T9" fmla="*/ 91 h 241"/>
              <a:gd name="T10" fmla="*/ 0 w 239"/>
              <a:gd name="T11" fmla="*/ 91 h 241"/>
              <a:gd name="T12" fmla="*/ 0 w 239"/>
              <a:gd name="T13" fmla="*/ 149 h 241"/>
              <a:gd name="T14" fmla="*/ 91 w 239"/>
              <a:gd name="T15" fmla="*/ 149 h 241"/>
              <a:gd name="T16" fmla="*/ 91 w 239"/>
              <a:gd name="T17" fmla="*/ 241 h 241"/>
              <a:gd name="T18" fmla="*/ 148 w 239"/>
              <a:gd name="T19" fmla="*/ 241 h 241"/>
              <a:gd name="T20" fmla="*/ 148 w 239"/>
              <a:gd name="T21" fmla="*/ 149 h 241"/>
              <a:gd name="T22" fmla="*/ 239 w 239"/>
              <a:gd name="T23" fmla="*/ 149 h 241"/>
              <a:gd name="T24" fmla="*/ 239 w 239"/>
              <a:gd name="T25" fmla="*/ 9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9" h="241">
                <a:moveTo>
                  <a:pt x="239" y="91"/>
                </a:moveTo>
                <a:lnTo>
                  <a:pt x="148" y="91"/>
                </a:lnTo>
                <a:lnTo>
                  <a:pt x="148" y="0"/>
                </a:lnTo>
                <a:lnTo>
                  <a:pt x="91" y="0"/>
                </a:lnTo>
                <a:lnTo>
                  <a:pt x="91" y="91"/>
                </a:lnTo>
                <a:lnTo>
                  <a:pt x="0" y="91"/>
                </a:lnTo>
                <a:lnTo>
                  <a:pt x="0" y="149"/>
                </a:lnTo>
                <a:lnTo>
                  <a:pt x="91" y="149"/>
                </a:lnTo>
                <a:lnTo>
                  <a:pt x="91" y="241"/>
                </a:lnTo>
                <a:lnTo>
                  <a:pt x="148" y="241"/>
                </a:lnTo>
                <a:lnTo>
                  <a:pt x="148" y="149"/>
                </a:lnTo>
                <a:lnTo>
                  <a:pt x="239" y="149"/>
                </a:lnTo>
                <a:lnTo>
                  <a:pt x="239" y="91"/>
                </a:lnTo>
                <a:close/>
              </a:path>
            </a:pathLst>
          </a:custGeom>
          <a:gradFill>
            <a:gsLst>
              <a:gs pos="0">
                <a:srgbClr val="E55D87"/>
              </a:gs>
              <a:gs pos="57300">
                <a:srgbClr val="786AA2"/>
              </a:gs>
              <a:gs pos="100000">
                <a:srgbClr val="2674B6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21" name="文本框 4"/>
          <p:cNvSpPr txBox="1"/>
          <p:nvPr/>
        </p:nvSpPr>
        <p:spPr>
          <a:xfrm>
            <a:off x="767715" y="313055"/>
            <a:ext cx="10967720" cy="530225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引言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3502" y="3191077"/>
            <a:ext cx="3497031" cy="1390052"/>
          </a:xfrm>
          <a:prstGeom prst="rect">
            <a:avLst/>
          </a:prstGeom>
        </p:spPr>
        <p:txBody>
          <a:bodyPr wrap="square" lIns="121907" tIns="60953" rIns="121907" bIns="60953" anchor="b">
            <a:norm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3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r">
              <a:lnSpc>
                <a:spcPts val="1865"/>
              </a:lnSpc>
            </a:pPr>
            <a:r>
              <a:rPr lang="zh-CN" altLang="en-US" sz="1865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压疮不仅给患者带来身体上的痛苦，还可能导致感染、败血症等并发症，严重时甚至危及生命</a:t>
            </a:r>
            <a:endParaRPr lang="zh-CN" altLang="en-US" sz="1865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Freeform 15"/>
          <p:cNvSpPr>
            <a:spLocks noEditPoints="1"/>
          </p:cNvSpPr>
          <p:nvPr/>
        </p:nvSpPr>
        <p:spPr>
          <a:xfrm>
            <a:off x="5847472" y="4766478"/>
            <a:ext cx="1187291" cy="1174749"/>
          </a:xfrm>
          <a:custGeom>
            <a:avLst/>
            <a:gdLst>
              <a:gd name="T0" fmla="*/ 54 w 95"/>
              <a:gd name="T1" fmla="*/ 94 h 94"/>
              <a:gd name="T2" fmla="*/ 56 w 95"/>
              <a:gd name="T3" fmla="*/ 81 h 94"/>
              <a:gd name="T4" fmla="*/ 66 w 95"/>
              <a:gd name="T5" fmla="*/ 78 h 94"/>
              <a:gd name="T6" fmla="*/ 76 w 95"/>
              <a:gd name="T7" fmla="*/ 85 h 94"/>
              <a:gd name="T8" fmla="*/ 86 w 95"/>
              <a:gd name="T9" fmla="*/ 75 h 94"/>
              <a:gd name="T10" fmla="*/ 78 w 95"/>
              <a:gd name="T11" fmla="*/ 65 h 94"/>
              <a:gd name="T12" fmla="*/ 82 w 95"/>
              <a:gd name="T13" fmla="*/ 56 h 94"/>
              <a:gd name="T14" fmla="*/ 95 w 95"/>
              <a:gd name="T15" fmla="*/ 54 h 94"/>
              <a:gd name="T16" fmla="*/ 95 w 95"/>
              <a:gd name="T17" fmla="*/ 40 h 94"/>
              <a:gd name="T18" fmla="*/ 82 w 95"/>
              <a:gd name="T19" fmla="*/ 38 h 94"/>
              <a:gd name="T20" fmla="*/ 82 w 95"/>
              <a:gd name="T21" fmla="*/ 37 h 94"/>
              <a:gd name="T22" fmla="*/ 82 w 95"/>
              <a:gd name="T23" fmla="*/ 37 h 94"/>
              <a:gd name="T24" fmla="*/ 80 w 95"/>
              <a:gd name="T25" fmla="*/ 33 h 94"/>
              <a:gd name="T26" fmla="*/ 80 w 95"/>
              <a:gd name="T27" fmla="*/ 31 h 94"/>
              <a:gd name="T28" fmla="*/ 80 w 95"/>
              <a:gd name="T29" fmla="*/ 31 h 94"/>
              <a:gd name="T30" fmla="*/ 78 w 95"/>
              <a:gd name="T31" fmla="*/ 29 h 94"/>
              <a:gd name="T32" fmla="*/ 86 w 95"/>
              <a:gd name="T33" fmla="*/ 18 h 94"/>
              <a:gd name="T34" fmla="*/ 76 w 95"/>
              <a:gd name="T35" fmla="*/ 9 h 94"/>
              <a:gd name="T36" fmla="*/ 66 w 95"/>
              <a:gd name="T37" fmla="*/ 16 h 94"/>
              <a:gd name="T38" fmla="*/ 56 w 95"/>
              <a:gd name="T39" fmla="*/ 12 h 94"/>
              <a:gd name="T40" fmla="*/ 54 w 95"/>
              <a:gd name="T41" fmla="*/ 0 h 94"/>
              <a:gd name="T42" fmla="*/ 41 w 95"/>
              <a:gd name="T43" fmla="*/ 0 h 94"/>
              <a:gd name="T44" fmla="*/ 38 w 95"/>
              <a:gd name="T45" fmla="*/ 12 h 94"/>
              <a:gd name="T46" fmla="*/ 29 w 95"/>
              <a:gd name="T47" fmla="*/ 16 h 94"/>
              <a:gd name="T48" fmla="*/ 19 w 95"/>
              <a:gd name="T49" fmla="*/ 9 h 94"/>
              <a:gd name="T50" fmla="*/ 9 w 95"/>
              <a:gd name="T51" fmla="*/ 18 h 94"/>
              <a:gd name="T52" fmla="*/ 17 w 95"/>
              <a:gd name="T53" fmla="*/ 29 h 94"/>
              <a:gd name="T54" fmla="*/ 13 w 95"/>
              <a:gd name="T55" fmla="*/ 38 h 94"/>
              <a:gd name="T56" fmla="*/ 0 w 95"/>
              <a:gd name="T57" fmla="*/ 40 h 94"/>
              <a:gd name="T58" fmla="*/ 0 w 95"/>
              <a:gd name="T59" fmla="*/ 54 h 94"/>
              <a:gd name="T60" fmla="*/ 13 w 95"/>
              <a:gd name="T61" fmla="*/ 56 h 94"/>
              <a:gd name="T62" fmla="*/ 16 w 95"/>
              <a:gd name="T63" fmla="*/ 65 h 94"/>
              <a:gd name="T64" fmla="*/ 9 w 95"/>
              <a:gd name="T65" fmla="*/ 75 h 94"/>
              <a:gd name="T66" fmla="*/ 19 w 95"/>
              <a:gd name="T67" fmla="*/ 85 h 94"/>
              <a:gd name="T68" fmla="*/ 29 w 95"/>
              <a:gd name="T69" fmla="*/ 78 h 94"/>
              <a:gd name="T70" fmla="*/ 38 w 95"/>
              <a:gd name="T71" fmla="*/ 82 h 94"/>
              <a:gd name="T72" fmla="*/ 41 w 95"/>
              <a:gd name="T73" fmla="*/ 94 h 94"/>
              <a:gd name="T74" fmla="*/ 54 w 95"/>
              <a:gd name="T75" fmla="*/ 94 h 94"/>
              <a:gd name="T76" fmla="*/ 72 w 95"/>
              <a:gd name="T77" fmla="*/ 43 h 94"/>
              <a:gd name="T78" fmla="*/ 51 w 95"/>
              <a:gd name="T79" fmla="*/ 72 h 94"/>
              <a:gd name="T80" fmla="*/ 22 w 95"/>
              <a:gd name="T81" fmla="*/ 50 h 94"/>
              <a:gd name="T82" fmla="*/ 44 w 95"/>
              <a:gd name="T83" fmla="*/ 22 h 94"/>
              <a:gd name="T84" fmla="*/ 56 w 95"/>
              <a:gd name="T85" fmla="*/ 23 h 94"/>
              <a:gd name="T86" fmla="*/ 56 w 95"/>
              <a:gd name="T87" fmla="*/ 23 h 94"/>
              <a:gd name="T88" fmla="*/ 65 w 95"/>
              <a:gd name="T89" fmla="*/ 29 h 94"/>
              <a:gd name="T90" fmla="*/ 69 w 95"/>
              <a:gd name="T91" fmla="*/ 34 h 94"/>
              <a:gd name="T92" fmla="*/ 72 w 95"/>
              <a:gd name="T93" fmla="*/ 4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5" h="94">
                <a:moveTo>
                  <a:pt x="54" y="94"/>
                </a:moveTo>
                <a:cubicBezTo>
                  <a:pt x="56" y="81"/>
                  <a:pt x="56" y="81"/>
                  <a:pt x="56" y="81"/>
                </a:cubicBezTo>
                <a:cubicBezTo>
                  <a:pt x="66" y="78"/>
                  <a:pt x="66" y="78"/>
                  <a:pt x="66" y="78"/>
                </a:cubicBezTo>
                <a:cubicBezTo>
                  <a:pt x="76" y="85"/>
                  <a:pt x="76" y="85"/>
                  <a:pt x="76" y="85"/>
                </a:cubicBezTo>
                <a:cubicBezTo>
                  <a:pt x="86" y="75"/>
                  <a:pt x="86" y="75"/>
                  <a:pt x="86" y="75"/>
                </a:cubicBezTo>
                <a:cubicBezTo>
                  <a:pt x="78" y="65"/>
                  <a:pt x="78" y="65"/>
                  <a:pt x="78" y="65"/>
                </a:cubicBezTo>
                <a:cubicBezTo>
                  <a:pt x="82" y="56"/>
                  <a:pt x="82" y="56"/>
                  <a:pt x="82" y="56"/>
                </a:cubicBezTo>
                <a:cubicBezTo>
                  <a:pt x="95" y="54"/>
                  <a:pt x="95" y="54"/>
                  <a:pt x="95" y="54"/>
                </a:cubicBezTo>
                <a:cubicBezTo>
                  <a:pt x="95" y="40"/>
                  <a:pt x="95" y="40"/>
                  <a:pt x="95" y="40"/>
                </a:cubicBezTo>
                <a:cubicBezTo>
                  <a:pt x="82" y="38"/>
                  <a:pt x="82" y="38"/>
                  <a:pt x="82" y="38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1"/>
                  <a:pt x="80" y="31"/>
                  <a:pt x="80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78" y="29"/>
                  <a:pt x="78" y="29"/>
                  <a:pt x="78" y="29"/>
                </a:cubicBezTo>
                <a:cubicBezTo>
                  <a:pt x="86" y="18"/>
                  <a:pt x="86" y="18"/>
                  <a:pt x="86" y="18"/>
                </a:cubicBezTo>
                <a:cubicBezTo>
                  <a:pt x="76" y="9"/>
                  <a:pt x="76" y="9"/>
                  <a:pt x="76" y="9"/>
                </a:cubicBezTo>
                <a:cubicBezTo>
                  <a:pt x="66" y="16"/>
                  <a:pt x="66" y="16"/>
                  <a:pt x="66" y="16"/>
                </a:cubicBezTo>
                <a:cubicBezTo>
                  <a:pt x="56" y="12"/>
                  <a:pt x="56" y="12"/>
                  <a:pt x="56" y="12"/>
                </a:cubicBezTo>
                <a:cubicBezTo>
                  <a:pt x="54" y="0"/>
                  <a:pt x="54" y="0"/>
                  <a:pt x="54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8" y="12"/>
                  <a:pt x="38" y="12"/>
                  <a:pt x="38" y="12"/>
                </a:cubicBezTo>
                <a:cubicBezTo>
                  <a:pt x="29" y="16"/>
                  <a:pt x="29" y="16"/>
                  <a:pt x="29" y="16"/>
                </a:cubicBezTo>
                <a:cubicBezTo>
                  <a:pt x="19" y="9"/>
                  <a:pt x="19" y="9"/>
                  <a:pt x="19" y="9"/>
                </a:cubicBezTo>
                <a:cubicBezTo>
                  <a:pt x="9" y="18"/>
                  <a:pt x="9" y="18"/>
                  <a:pt x="9" y="18"/>
                </a:cubicBezTo>
                <a:cubicBezTo>
                  <a:pt x="17" y="29"/>
                  <a:pt x="17" y="29"/>
                  <a:pt x="17" y="29"/>
                </a:cubicBezTo>
                <a:cubicBezTo>
                  <a:pt x="13" y="38"/>
                  <a:pt x="13" y="38"/>
                  <a:pt x="13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54"/>
                  <a:pt x="0" y="54"/>
                  <a:pt x="0" y="54"/>
                </a:cubicBezTo>
                <a:cubicBezTo>
                  <a:pt x="13" y="56"/>
                  <a:pt x="13" y="56"/>
                  <a:pt x="13" y="56"/>
                </a:cubicBezTo>
                <a:cubicBezTo>
                  <a:pt x="16" y="65"/>
                  <a:pt x="16" y="65"/>
                  <a:pt x="16" y="65"/>
                </a:cubicBezTo>
                <a:cubicBezTo>
                  <a:pt x="9" y="75"/>
                  <a:pt x="9" y="75"/>
                  <a:pt x="9" y="75"/>
                </a:cubicBezTo>
                <a:cubicBezTo>
                  <a:pt x="19" y="85"/>
                  <a:pt x="19" y="85"/>
                  <a:pt x="19" y="85"/>
                </a:cubicBezTo>
                <a:cubicBezTo>
                  <a:pt x="29" y="78"/>
                  <a:pt x="29" y="78"/>
                  <a:pt x="29" y="78"/>
                </a:cubicBezTo>
                <a:cubicBezTo>
                  <a:pt x="38" y="82"/>
                  <a:pt x="38" y="82"/>
                  <a:pt x="38" y="82"/>
                </a:cubicBezTo>
                <a:cubicBezTo>
                  <a:pt x="41" y="94"/>
                  <a:pt x="41" y="94"/>
                  <a:pt x="41" y="94"/>
                </a:cubicBezTo>
                <a:cubicBezTo>
                  <a:pt x="54" y="94"/>
                  <a:pt x="54" y="94"/>
                  <a:pt x="54" y="94"/>
                </a:cubicBezTo>
                <a:close/>
                <a:moveTo>
                  <a:pt x="72" y="43"/>
                </a:moveTo>
                <a:cubicBezTo>
                  <a:pt x="74" y="57"/>
                  <a:pt x="65" y="70"/>
                  <a:pt x="51" y="72"/>
                </a:cubicBezTo>
                <a:cubicBezTo>
                  <a:pt x="37" y="74"/>
                  <a:pt x="24" y="64"/>
                  <a:pt x="22" y="50"/>
                </a:cubicBezTo>
                <a:cubicBezTo>
                  <a:pt x="21" y="36"/>
                  <a:pt x="30" y="24"/>
                  <a:pt x="44" y="22"/>
                </a:cubicBezTo>
                <a:cubicBezTo>
                  <a:pt x="48" y="21"/>
                  <a:pt x="52" y="22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9" y="24"/>
                  <a:pt x="63" y="26"/>
                  <a:pt x="65" y="29"/>
                </a:cubicBezTo>
                <a:cubicBezTo>
                  <a:pt x="67" y="30"/>
                  <a:pt x="68" y="32"/>
                  <a:pt x="69" y="34"/>
                </a:cubicBezTo>
                <a:cubicBezTo>
                  <a:pt x="71" y="37"/>
                  <a:pt x="72" y="40"/>
                  <a:pt x="72" y="43"/>
                </a:cubicBezTo>
                <a:close/>
              </a:path>
            </a:pathLst>
          </a:custGeom>
          <a:solidFill>
            <a:srgbClr val="9370DB"/>
          </a:solidFill>
          <a:ln>
            <a:noFill/>
          </a:ln>
        </p:spPr>
        <p:txBody>
          <a:bodyPr vert="horz" wrap="square" lIns="121883" tIns="60941" rIns="121883" bIns="60941" numCol="1" anchor="t" anchorCtr="0" compatLnSpc="1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3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7" name="Freeform 16"/>
          <p:cNvSpPr>
            <a:spLocks noEditPoints="1"/>
          </p:cNvSpPr>
          <p:nvPr/>
        </p:nvSpPr>
        <p:spPr>
          <a:xfrm>
            <a:off x="6247468" y="5115727"/>
            <a:ext cx="387299" cy="438149"/>
          </a:xfrm>
          <a:custGeom>
            <a:avLst/>
            <a:gdLst>
              <a:gd name="T0" fmla="*/ 15 w 31"/>
              <a:gd name="T1" fmla="*/ 0 h 35"/>
              <a:gd name="T2" fmla="*/ 24 w 31"/>
              <a:gd name="T3" fmla="*/ 8 h 35"/>
              <a:gd name="T4" fmla="*/ 15 w 31"/>
              <a:gd name="T5" fmla="*/ 17 h 35"/>
              <a:gd name="T6" fmla="*/ 7 w 31"/>
              <a:gd name="T7" fmla="*/ 8 h 35"/>
              <a:gd name="T8" fmla="*/ 15 w 31"/>
              <a:gd name="T9" fmla="*/ 0 h 35"/>
              <a:gd name="T10" fmla="*/ 6 w 31"/>
              <a:gd name="T11" fmla="*/ 19 h 35"/>
              <a:gd name="T12" fmla="*/ 10 w 31"/>
              <a:gd name="T13" fmla="*/ 19 h 35"/>
              <a:gd name="T14" fmla="*/ 14 w 31"/>
              <a:gd name="T15" fmla="*/ 24 h 35"/>
              <a:gd name="T16" fmla="*/ 17 w 31"/>
              <a:gd name="T17" fmla="*/ 24 h 35"/>
              <a:gd name="T18" fmla="*/ 21 w 31"/>
              <a:gd name="T19" fmla="*/ 19 h 35"/>
              <a:gd name="T20" fmla="*/ 24 w 31"/>
              <a:gd name="T21" fmla="*/ 19 h 35"/>
              <a:gd name="T22" fmla="*/ 31 w 31"/>
              <a:gd name="T23" fmla="*/ 25 h 35"/>
              <a:gd name="T24" fmla="*/ 31 w 31"/>
              <a:gd name="T25" fmla="*/ 35 h 35"/>
              <a:gd name="T26" fmla="*/ 0 w 31"/>
              <a:gd name="T27" fmla="*/ 35 h 35"/>
              <a:gd name="T28" fmla="*/ 0 w 31"/>
              <a:gd name="T29" fmla="*/ 25 h 35"/>
              <a:gd name="T30" fmla="*/ 6 w 31"/>
              <a:gd name="T31" fmla="*/ 19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" h="35">
                <a:moveTo>
                  <a:pt x="15" y="0"/>
                </a:moveTo>
                <a:cubicBezTo>
                  <a:pt x="20" y="0"/>
                  <a:pt x="24" y="4"/>
                  <a:pt x="24" y="8"/>
                </a:cubicBezTo>
                <a:cubicBezTo>
                  <a:pt x="24" y="13"/>
                  <a:pt x="20" y="17"/>
                  <a:pt x="15" y="17"/>
                </a:cubicBezTo>
                <a:cubicBezTo>
                  <a:pt x="11" y="17"/>
                  <a:pt x="7" y="13"/>
                  <a:pt x="7" y="8"/>
                </a:cubicBezTo>
                <a:cubicBezTo>
                  <a:pt x="7" y="4"/>
                  <a:pt x="11" y="0"/>
                  <a:pt x="15" y="0"/>
                </a:cubicBezTo>
                <a:close/>
                <a:moveTo>
                  <a:pt x="6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6"/>
                  <a:pt x="16" y="26"/>
                  <a:pt x="17" y="24"/>
                </a:cubicBezTo>
                <a:cubicBezTo>
                  <a:pt x="21" y="19"/>
                  <a:pt x="21" y="19"/>
                  <a:pt x="21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8" y="19"/>
                  <a:pt x="31" y="21"/>
                  <a:pt x="31" y="25"/>
                </a:cubicBezTo>
                <a:cubicBezTo>
                  <a:pt x="31" y="35"/>
                  <a:pt x="31" y="35"/>
                  <a:pt x="31" y="35"/>
                </a:cubicBezTo>
                <a:cubicBezTo>
                  <a:pt x="26" y="35"/>
                  <a:pt x="5" y="35"/>
                  <a:pt x="0" y="3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9"/>
                  <a:pt x="6" y="19"/>
                </a:cubicBezTo>
                <a:close/>
              </a:path>
            </a:pathLst>
          </a:custGeom>
          <a:solidFill>
            <a:srgbClr val="9370DB"/>
          </a:solidFill>
          <a:ln>
            <a:noFill/>
          </a:ln>
        </p:spPr>
        <p:txBody>
          <a:bodyPr vert="horz" wrap="square" lIns="121883" tIns="60941" rIns="121883" bIns="60941" numCol="1" anchor="t" anchorCtr="0" compatLnSpc="1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3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9" name="Freeform 17"/>
          <p:cNvSpPr>
            <a:spLocks noEditPoints="1"/>
          </p:cNvSpPr>
          <p:nvPr/>
        </p:nvSpPr>
        <p:spPr>
          <a:xfrm>
            <a:off x="5847473" y="2088894"/>
            <a:ext cx="1174592" cy="1189567"/>
          </a:xfrm>
          <a:custGeom>
            <a:avLst/>
            <a:gdLst>
              <a:gd name="T0" fmla="*/ 54 w 94"/>
              <a:gd name="T1" fmla="*/ 95 h 95"/>
              <a:gd name="T2" fmla="*/ 56 w 94"/>
              <a:gd name="T3" fmla="*/ 82 h 95"/>
              <a:gd name="T4" fmla="*/ 65 w 94"/>
              <a:gd name="T5" fmla="*/ 78 h 95"/>
              <a:gd name="T6" fmla="*/ 75 w 94"/>
              <a:gd name="T7" fmla="*/ 86 h 95"/>
              <a:gd name="T8" fmla="*/ 85 w 94"/>
              <a:gd name="T9" fmla="*/ 76 h 95"/>
              <a:gd name="T10" fmla="*/ 78 w 94"/>
              <a:gd name="T11" fmla="*/ 66 h 95"/>
              <a:gd name="T12" fmla="*/ 82 w 94"/>
              <a:gd name="T13" fmla="*/ 56 h 95"/>
              <a:gd name="T14" fmla="*/ 94 w 94"/>
              <a:gd name="T15" fmla="*/ 54 h 95"/>
              <a:gd name="T16" fmla="*/ 94 w 94"/>
              <a:gd name="T17" fmla="*/ 41 h 95"/>
              <a:gd name="T18" fmla="*/ 82 w 94"/>
              <a:gd name="T19" fmla="*/ 38 h 95"/>
              <a:gd name="T20" fmla="*/ 81 w 94"/>
              <a:gd name="T21" fmla="*/ 37 h 95"/>
              <a:gd name="T22" fmla="*/ 81 w 94"/>
              <a:gd name="T23" fmla="*/ 37 h 95"/>
              <a:gd name="T24" fmla="*/ 80 w 94"/>
              <a:gd name="T25" fmla="*/ 34 h 95"/>
              <a:gd name="T26" fmla="*/ 79 w 94"/>
              <a:gd name="T27" fmla="*/ 32 h 95"/>
              <a:gd name="T28" fmla="*/ 79 w 94"/>
              <a:gd name="T29" fmla="*/ 32 h 95"/>
              <a:gd name="T30" fmla="*/ 78 w 94"/>
              <a:gd name="T31" fmla="*/ 29 h 95"/>
              <a:gd name="T32" fmla="*/ 85 w 94"/>
              <a:gd name="T33" fmla="*/ 19 h 95"/>
              <a:gd name="T34" fmla="*/ 75 w 94"/>
              <a:gd name="T35" fmla="*/ 9 h 95"/>
              <a:gd name="T36" fmla="*/ 65 w 94"/>
              <a:gd name="T37" fmla="*/ 16 h 95"/>
              <a:gd name="T38" fmla="*/ 56 w 94"/>
              <a:gd name="T39" fmla="*/ 13 h 95"/>
              <a:gd name="T40" fmla="*/ 54 w 94"/>
              <a:gd name="T41" fmla="*/ 0 h 95"/>
              <a:gd name="T42" fmla="*/ 40 w 94"/>
              <a:gd name="T43" fmla="*/ 0 h 95"/>
              <a:gd name="T44" fmla="*/ 38 w 94"/>
              <a:gd name="T45" fmla="*/ 13 h 95"/>
              <a:gd name="T46" fmla="*/ 29 w 94"/>
              <a:gd name="T47" fmla="*/ 16 h 95"/>
              <a:gd name="T48" fmla="*/ 18 w 94"/>
              <a:gd name="T49" fmla="*/ 9 h 95"/>
              <a:gd name="T50" fmla="*/ 9 w 94"/>
              <a:gd name="T51" fmla="*/ 19 h 95"/>
              <a:gd name="T52" fmla="*/ 16 w 94"/>
              <a:gd name="T53" fmla="*/ 29 h 95"/>
              <a:gd name="T54" fmla="*/ 12 w 94"/>
              <a:gd name="T55" fmla="*/ 38 h 95"/>
              <a:gd name="T56" fmla="*/ 0 w 94"/>
              <a:gd name="T57" fmla="*/ 41 h 95"/>
              <a:gd name="T58" fmla="*/ 0 w 94"/>
              <a:gd name="T59" fmla="*/ 54 h 95"/>
              <a:gd name="T60" fmla="*/ 12 w 94"/>
              <a:gd name="T61" fmla="*/ 56 h 95"/>
              <a:gd name="T62" fmla="*/ 16 w 94"/>
              <a:gd name="T63" fmla="*/ 66 h 95"/>
              <a:gd name="T64" fmla="*/ 9 w 94"/>
              <a:gd name="T65" fmla="*/ 76 h 95"/>
              <a:gd name="T66" fmla="*/ 18 w 94"/>
              <a:gd name="T67" fmla="*/ 86 h 95"/>
              <a:gd name="T68" fmla="*/ 29 w 94"/>
              <a:gd name="T69" fmla="*/ 78 h 95"/>
              <a:gd name="T70" fmla="*/ 38 w 94"/>
              <a:gd name="T71" fmla="*/ 82 h 95"/>
              <a:gd name="T72" fmla="*/ 40 w 94"/>
              <a:gd name="T73" fmla="*/ 95 h 95"/>
              <a:gd name="T74" fmla="*/ 54 w 94"/>
              <a:gd name="T75" fmla="*/ 95 h 95"/>
              <a:gd name="T76" fmla="*/ 72 w 94"/>
              <a:gd name="T77" fmla="*/ 44 h 95"/>
              <a:gd name="T78" fmla="*/ 50 w 94"/>
              <a:gd name="T79" fmla="*/ 72 h 95"/>
              <a:gd name="T80" fmla="*/ 22 w 94"/>
              <a:gd name="T81" fmla="*/ 51 h 95"/>
              <a:gd name="T82" fmla="*/ 44 w 94"/>
              <a:gd name="T83" fmla="*/ 22 h 95"/>
              <a:gd name="T84" fmla="*/ 55 w 94"/>
              <a:gd name="T85" fmla="*/ 24 h 95"/>
              <a:gd name="T86" fmla="*/ 55 w 94"/>
              <a:gd name="T87" fmla="*/ 24 h 95"/>
              <a:gd name="T88" fmla="*/ 65 w 94"/>
              <a:gd name="T89" fmla="*/ 30 h 95"/>
              <a:gd name="T90" fmla="*/ 69 w 94"/>
              <a:gd name="T91" fmla="*/ 35 h 95"/>
              <a:gd name="T92" fmla="*/ 72 w 94"/>
              <a:gd name="T93" fmla="*/ 44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94" h="95">
                <a:moveTo>
                  <a:pt x="54" y="95"/>
                </a:moveTo>
                <a:cubicBezTo>
                  <a:pt x="56" y="82"/>
                  <a:pt x="56" y="82"/>
                  <a:pt x="56" y="82"/>
                </a:cubicBezTo>
                <a:cubicBezTo>
                  <a:pt x="65" y="78"/>
                  <a:pt x="65" y="78"/>
                  <a:pt x="65" y="78"/>
                </a:cubicBezTo>
                <a:cubicBezTo>
                  <a:pt x="75" y="86"/>
                  <a:pt x="75" y="86"/>
                  <a:pt x="75" y="86"/>
                </a:cubicBezTo>
                <a:cubicBezTo>
                  <a:pt x="85" y="76"/>
                  <a:pt x="85" y="76"/>
                  <a:pt x="85" y="76"/>
                </a:cubicBezTo>
                <a:cubicBezTo>
                  <a:pt x="78" y="66"/>
                  <a:pt x="78" y="66"/>
                  <a:pt x="78" y="66"/>
                </a:cubicBezTo>
                <a:cubicBezTo>
                  <a:pt x="82" y="56"/>
                  <a:pt x="82" y="56"/>
                  <a:pt x="82" y="56"/>
                </a:cubicBezTo>
                <a:cubicBezTo>
                  <a:pt x="94" y="54"/>
                  <a:pt x="94" y="54"/>
                  <a:pt x="94" y="54"/>
                </a:cubicBezTo>
                <a:cubicBezTo>
                  <a:pt x="94" y="41"/>
                  <a:pt x="94" y="41"/>
                  <a:pt x="94" y="41"/>
                </a:cubicBezTo>
                <a:cubicBezTo>
                  <a:pt x="82" y="38"/>
                  <a:pt x="82" y="38"/>
                  <a:pt x="82" y="38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0" y="34"/>
                  <a:pt x="80" y="34"/>
                  <a:pt x="80" y="34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8" y="29"/>
                  <a:pt x="78" y="29"/>
                  <a:pt x="78" y="29"/>
                </a:cubicBezTo>
                <a:cubicBezTo>
                  <a:pt x="85" y="19"/>
                  <a:pt x="85" y="19"/>
                  <a:pt x="85" y="19"/>
                </a:cubicBezTo>
                <a:cubicBezTo>
                  <a:pt x="75" y="9"/>
                  <a:pt x="75" y="9"/>
                  <a:pt x="75" y="9"/>
                </a:cubicBezTo>
                <a:cubicBezTo>
                  <a:pt x="65" y="16"/>
                  <a:pt x="65" y="16"/>
                  <a:pt x="65" y="16"/>
                </a:cubicBezTo>
                <a:cubicBezTo>
                  <a:pt x="56" y="13"/>
                  <a:pt x="56" y="13"/>
                  <a:pt x="56" y="13"/>
                </a:cubicBezTo>
                <a:cubicBezTo>
                  <a:pt x="54" y="0"/>
                  <a:pt x="54" y="0"/>
                  <a:pt x="5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8" y="13"/>
                  <a:pt x="38" y="13"/>
                  <a:pt x="38" y="13"/>
                </a:cubicBezTo>
                <a:cubicBezTo>
                  <a:pt x="29" y="16"/>
                  <a:pt x="29" y="16"/>
                  <a:pt x="29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9" y="19"/>
                  <a:pt x="9" y="19"/>
                  <a:pt x="9" y="19"/>
                </a:cubicBezTo>
                <a:cubicBezTo>
                  <a:pt x="16" y="29"/>
                  <a:pt x="16" y="29"/>
                  <a:pt x="16" y="29"/>
                </a:cubicBezTo>
                <a:cubicBezTo>
                  <a:pt x="12" y="38"/>
                  <a:pt x="12" y="38"/>
                  <a:pt x="12" y="38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54"/>
                  <a:pt x="0" y="54"/>
                  <a:pt x="0" y="54"/>
                </a:cubicBezTo>
                <a:cubicBezTo>
                  <a:pt x="12" y="56"/>
                  <a:pt x="12" y="56"/>
                  <a:pt x="12" y="56"/>
                </a:cubicBezTo>
                <a:cubicBezTo>
                  <a:pt x="16" y="66"/>
                  <a:pt x="16" y="66"/>
                  <a:pt x="16" y="66"/>
                </a:cubicBezTo>
                <a:cubicBezTo>
                  <a:pt x="9" y="76"/>
                  <a:pt x="9" y="76"/>
                  <a:pt x="9" y="76"/>
                </a:cubicBezTo>
                <a:cubicBezTo>
                  <a:pt x="18" y="86"/>
                  <a:pt x="18" y="86"/>
                  <a:pt x="18" y="86"/>
                </a:cubicBezTo>
                <a:cubicBezTo>
                  <a:pt x="29" y="78"/>
                  <a:pt x="29" y="78"/>
                  <a:pt x="29" y="78"/>
                </a:cubicBezTo>
                <a:cubicBezTo>
                  <a:pt x="38" y="82"/>
                  <a:pt x="38" y="82"/>
                  <a:pt x="38" y="82"/>
                </a:cubicBezTo>
                <a:cubicBezTo>
                  <a:pt x="40" y="95"/>
                  <a:pt x="40" y="95"/>
                  <a:pt x="40" y="95"/>
                </a:cubicBezTo>
                <a:cubicBezTo>
                  <a:pt x="54" y="95"/>
                  <a:pt x="54" y="95"/>
                  <a:pt x="54" y="95"/>
                </a:cubicBezTo>
                <a:close/>
                <a:moveTo>
                  <a:pt x="72" y="44"/>
                </a:moveTo>
                <a:cubicBezTo>
                  <a:pt x="74" y="58"/>
                  <a:pt x="64" y="71"/>
                  <a:pt x="50" y="72"/>
                </a:cubicBezTo>
                <a:cubicBezTo>
                  <a:pt x="37" y="74"/>
                  <a:pt x="24" y="65"/>
                  <a:pt x="22" y="51"/>
                </a:cubicBezTo>
                <a:cubicBezTo>
                  <a:pt x="20" y="37"/>
                  <a:pt x="30" y="24"/>
                  <a:pt x="44" y="22"/>
                </a:cubicBezTo>
                <a:cubicBezTo>
                  <a:pt x="48" y="22"/>
                  <a:pt x="52" y="22"/>
                  <a:pt x="55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59" y="25"/>
                  <a:pt x="62" y="27"/>
                  <a:pt x="65" y="30"/>
                </a:cubicBezTo>
                <a:cubicBezTo>
                  <a:pt x="66" y="31"/>
                  <a:pt x="68" y="33"/>
                  <a:pt x="69" y="35"/>
                </a:cubicBezTo>
                <a:cubicBezTo>
                  <a:pt x="70" y="38"/>
                  <a:pt x="72" y="41"/>
                  <a:pt x="72" y="44"/>
                </a:cubicBezTo>
                <a:close/>
              </a:path>
            </a:pathLst>
          </a:custGeom>
          <a:solidFill>
            <a:srgbClr val="9370DB"/>
          </a:solidFill>
          <a:ln>
            <a:noFill/>
          </a:ln>
        </p:spPr>
        <p:txBody>
          <a:bodyPr vert="horz" wrap="square" lIns="121883" tIns="60941" rIns="121883" bIns="60941" numCol="1" anchor="t" anchorCtr="0" compatLnSpc="1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3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0" name="Freeform 18"/>
          <p:cNvSpPr>
            <a:spLocks noEditPoints="1"/>
          </p:cNvSpPr>
          <p:nvPr/>
        </p:nvSpPr>
        <p:spPr>
          <a:xfrm>
            <a:off x="6247468" y="2452961"/>
            <a:ext cx="374600" cy="436033"/>
          </a:xfrm>
          <a:custGeom>
            <a:avLst/>
            <a:gdLst>
              <a:gd name="T0" fmla="*/ 15 w 30"/>
              <a:gd name="T1" fmla="*/ 0 h 35"/>
              <a:gd name="T2" fmla="*/ 23 w 30"/>
              <a:gd name="T3" fmla="*/ 8 h 35"/>
              <a:gd name="T4" fmla="*/ 15 w 30"/>
              <a:gd name="T5" fmla="*/ 16 h 35"/>
              <a:gd name="T6" fmla="*/ 7 w 30"/>
              <a:gd name="T7" fmla="*/ 8 h 35"/>
              <a:gd name="T8" fmla="*/ 15 w 30"/>
              <a:gd name="T9" fmla="*/ 0 h 35"/>
              <a:gd name="T10" fmla="*/ 6 w 30"/>
              <a:gd name="T11" fmla="*/ 18 h 35"/>
              <a:gd name="T12" fmla="*/ 10 w 30"/>
              <a:gd name="T13" fmla="*/ 18 h 35"/>
              <a:gd name="T14" fmla="*/ 13 w 30"/>
              <a:gd name="T15" fmla="*/ 24 h 35"/>
              <a:gd name="T16" fmla="*/ 17 w 30"/>
              <a:gd name="T17" fmla="*/ 24 h 35"/>
              <a:gd name="T18" fmla="*/ 20 w 30"/>
              <a:gd name="T19" fmla="*/ 18 h 35"/>
              <a:gd name="T20" fmla="*/ 24 w 30"/>
              <a:gd name="T21" fmla="*/ 18 h 35"/>
              <a:gd name="T22" fmla="*/ 30 w 30"/>
              <a:gd name="T23" fmla="*/ 25 h 35"/>
              <a:gd name="T24" fmla="*/ 30 w 30"/>
              <a:gd name="T25" fmla="*/ 35 h 35"/>
              <a:gd name="T26" fmla="*/ 0 w 30"/>
              <a:gd name="T27" fmla="*/ 35 h 35"/>
              <a:gd name="T28" fmla="*/ 0 w 30"/>
              <a:gd name="T29" fmla="*/ 25 h 35"/>
              <a:gd name="T30" fmla="*/ 6 w 30"/>
              <a:gd name="T31" fmla="*/ 1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" h="35">
                <a:moveTo>
                  <a:pt x="15" y="0"/>
                </a:moveTo>
                <a:cubicBezTo>
                  <a:pt x="20" y="0"/>
                  <a:pt x="23" y="3"/>
                  <a:pt x="23" y="8"/>
                </a:cubicBezTo>
                <a:cubicBezTo>
                  <a:pt x="23" y="13"/>
                  <a:pt x="20" y="16"/>
                  <a:pt x="15" y="16"/>
                </a:cubicBezTo>
                <a:cubicBezTo>
                  <a:pt x="10" y="16"/>
                  <a:pt x="7" y="13"/>
                  <a:pt x="7" y="8"/>
                </a:cubicBezTo>
                <a:cubicBezTo>
                  <a:pt x="7" y="3"/>
                  <a:pt x="10" y="0"/>
                  <a:pt x="15" y="0"/>
                </a:cubicBezTo>
                <a:close/>
                <a:moveTo>
                  <a:pt x="6" y="18"/>
                </a:moveTo>
                <a:cubicBezTo>
                  <a:pt x="10" y="18"/>
                  <a:pt x="10" y="18"/>
                  <a:pt x="10" y="18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6"/>
                  <a:pt x="16" y="26"/>
                  <a:pt x="17" y="24"/>
                </a:cubicBezTo>
                <a:cubicBezTo>
                  <a:pt x="20" y="18"/>
                  <a:pt x="20" y="18"/>
                  <a:pt x="20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7" y="18"/>
                  <a:pt x="30" y="21"/>
                  <a:pt x="30" y="25"/>
                </a:cubicBezTo>
                <a:cubicBezTo>
                  <a:pt x="30" y="35"/>
                  <a:pt x="30" y="35"/>
                  <a:pt x="30" y="35"/>
                </a:cubicBezTo>
                <a:cubicBezTo>
                  <a:pt x="25" y="35"/>
                  <a:pt x="5" y="35"/>
                  <a:pt x="0" y="3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1"/>
                  <a:pt x="3" y="18"/>
                  <a:pt x="6" y="18"/>
                </a:cubicBezTo>
                <a:close/>
              </a:path>
            </a:pathLst>
          </a:custGeom>
          <a:solidFill>
            <a:srgbClr val="9370DB"/>
          </a:solidFill>
          <a:ln>
            <a:noFill/>
          </a:ln>
        </p:spPr>
        <p:txBody>
          <a:bodyPr vert="horz" wrap="square" lIns="121883" tIns="60941" rIns="121883" bIns="60941" numCol="1" anchor="t" anchorCtr="0" compatLnSpc="1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3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2" name="Freeform 19"/>
          <p:cNvSpPr>
            <a:spLocks noEditPoints="1"/>
          </p:cNvSpPr>
          <p:nvPr/>
        </p:nvSpPr>
        <p:spPr>
          <a:xfrm>
            <a:off x="4615022" y="3039279"/>
            <a:ext cx="1949188" cy="1951567"/>
          </a:xfrm>
          <a:custGeom>
            <a:avLst/>
            <a:gdLst>
              <a:gd name="T0" fmla="*/ 89 w 156"/>
              <a:gd name="T1" fmla="*/ 156 h 156"/>
              <a:gd name="T2" fmla="*/ 93 w 156"/>
              <a:gd name="T3" fmla="*/ 135 h 156"/>
              <a:gd name="T4" fmla="*/ 108 w 156"/>
              <a:gd name="T5" fmla="*/ 129 h 156"/>
              <a:gd name="T6" fmla="*/ 125 w 156"/>
              <a:gd name="T7" fmla="*/ 141 h 156"/>
              <a:gd name="T8" fmla="*/ 141 w 156"/>
              <a:gd name="T9" fmla="*/ 125 h 156"/>
              <a:gd name="T10" fmla="*/ 129 w 156"/>
              <a:gd name="T11" fmla="*/ 108 h 156"/>
              <a:gd name="T12" fmla="*/ 135 w 156"/>
              <a:gd name="T13" fmla="*/ 93 h 156"/>
              <a:gd name="T14" fmla="*/ 156 w 156"/>
              <a:gd name="T15" fmla="*/ 89 h 156"/>
              <a:gd name="T16" fmla="*/ 156 w 156"/>
              <a:gd name="T17" fmla="*/ 67 h 156"/>
              <a:gd name="T18" fmla="*/ 135 w 156"/>
              <a:gd name="T19" fmla="*/ 63 h 156"/>
              <a:gd name="T20" fmla="*/ 135 w 156"/>
              <a:gd name="T21" fmla="*/ 62 h 156"/>
              <a:gd name="T22" fmla="*/ 135 w 156"/>
              <a:gd name="T23" fmla="*/ 62 h 156"/>
              <a:gd name="T24" fmla="*/ 132 w 156"/>
              <a:gd name="T25" fmla="*/ 56 h 156"/>
              <a:gd name="T26" fmla="*/ 131 w 156"/>
              <a:gd name="T27" fmla="*/ 53 h 156"/>
              <a:gd name="T28" fmla="*/ 131 w 156"/>
              <a:gd name="T29" fmla="*/ 53 h 156"/>
              <a:gd name="T30" fmla="*/ 129 w 156"/>
              <a:gd name="T31" fmla="*/ 48 h 156"/>
              <a:gd name="T32" fmla="*/ 141 w 156"/>
              <a:gd name="T33" fmla="*/ 31 h 156"/>
              <a:gd name="T34" fmla="*/ 125 w 156"/>
              <a:gd name="T35" fmla="*/ 15 h 156"/>
              <a:gd name="T36" fmla="*/ 108 w 156"/>
              <a:gd name="T37" fmla="*/ 27 h 156"/>
              <a:gd name="T38" fmla="*/ 93 w 156"/>
              <a:gd name="T39" fmla="*/ 21 h 156"/>
              <a:gd name="T40" fmla="*/ 89 w 156"/>
              <a:gd name="T41" fmla="*/ 0 h 156"/>
              <a:gd name="T42" fmla="*/ 67 w 156"/>
              <a:gd name="T43" fmla="*/ 0 h 156"/>
              <a:gd name="T44" fmla="*/ 63 w 156"/>
              <a:gd name="T45" fmla="*/ 21 h 156"/>
              <a:gd name="T46" fmla="*/ 48 w 156"/>
              <a:gd name="T47" fmla="*/ 27 h 156"/>
              <a:gd name="T48" fmla="*/ 31 w 156"/>
              <a:gd name="T49" fmla="*/ 15 h 156"/>
              <a:gd name="T50" fmla="*/ 15 w 156"/>
              <a:gd name="T51" fmla="*/ 31 h 156"/>
              <a:gd name="T52" fmla="*/ 27 w 156"/>
              <a:gd name="T53" fmla="*/ 48 h 156"/>
              <a:gd name="T54" fmla="*/ 21 w 156"/>
              <a:gd name="T55" fmla="*/ 63 h 156"/>
              <a:gd name="T56" fmla="*/ 0 w 156"/>
              <a:gd name="T57" fmla="*/ 67 h 156"/>
              <a:gd name="T58" fmla="*/ 0 w 156"/>
              <a:gd name="T59" fmla="*/ 89 h 156"/>
              <a:gd name="T60" fmla="*/ 21 w 156"/>
              <a:gd name="T61" fmla="*/ 93 h 156"/>
              <a:gd name="T62" fmla="*/ 27 w 156"/>
              <a:gd name="T63" fmla="*/ 108 h 156"/>
              <a:gd name="T64" fmla="*/ 15 w 156"/>
              <a:gd name="T65" fmla="*/ 125 h 156"/>
              <a:gd name="T66" fmla="*/ 31 w 156"/>
              <a:gd name="T67" fmla="*/ 141 h 156"/>
              <a:gd name="T68" fmla="*/ 48 w 156"/>
              <a:gd name="T69" fmla="*/ 129 h 156"/>
              <a:gd name="T70" fmla="*/ 63 w 156"/>
              <a:gd name="T71" fmla="*/ 135 h 156"/>
              <a:gd name="T72" fmla="*/ 67 w 156"/>
              <a:gd name="T73" fmla="*/ 156 h 156"/>
              <a:gd name="T74" fmla="*/ 89 w 156"/>
              <a:gd name="T75" fmla="*/ 156 h 156"/>
              <a:gd name="T76" fmla="*/ 119 w 156"/>
              <a:gd name="T77" fmla="*/ 72 h 156"/>
              <a:gd name="T78" fmla="*/ 84 w 156"/>
              <a:gd name="T79" fmla="*/ 119 h 156"/>
              <a:gd name="T80" fmla="*/ 37 w 156"/>
              <a:gd name="T81" fmla="*/ 84 h 156"/>
              <a:gd name="T82" fmla="*/ 72 w 156"/>
              <a:gd name="T83" fmla="*/ 37 h 156"/>
              <a:gd name="T84" fmla="*/ 92 w 156"/>
              <a:gd name="T85" fmla="*/ 39 h 156"/>
              <a:gd name="T86" fmla="*/ 92 w 156"/>
              <a:gd name="T87" fmla="*/ 39 h 156"/>
              <a:gd name="T88" fmla="*/ 107 w 156"/>
              <a:gd name="T89" fmla="*/ 49 h 156"/>
              <a:gd name="T90" fmla="*/ 114 w 156"/>
              <a:gd name="T91" fmla="*/ 57 h 156"/>
              <a:gd name="T92" fmla="*/ 119 w 156"/>
              <a:gd name="T93" fmla="*/ 7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6" h="156">
                <a:moveTo>
                  <a:pt x="89" y="156"/>
                </a:moveTo>
                <a:cubicBezTo>
                  <a:pt x="93" y="135"/>
                  <a:pt x="93" y="135"/>
                  <a:pt x="93" y="135"/>
                </a:cubicBezTo>
                <a:cubicBezTo>
                  <a:pt x="108" y="129"/>
                  <a:pt x="108" y="129"/>
                  <a:pt x="108" y="129"/>
                </a:cubicBezTo>
                <a:cubicBezTo>
                  <a:pt x="125" y="141"/>
                  <a:pt x="125" y="141"/>
                  <a:pt x="125" y="141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29" y="108"/>
                  <a:pt x="129" y="108"/>
                  <a:pt x="129" y="108"/>
                </a:cubicBezTo>
                <a:cubicBezTo>
                  <a:pt x="135" y="93"/>
                  <a:pt x="135" y="93"/>
                  <a:pt x="135" y="93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6" y="67"/>
                  <a:pt x="156" y="67"/>
                  <a:pt x="156" y="67"/>
                </a:cubicBezTo>
                <a:cubicBezTo>
                  <a:pt x="135" y="63"/>
                  <a:pt x="135" y="63"/>
                  <a:pt x="135" y="63"/>
                </a:cubicBezTo>
                <a:cubicBezTo>
                  <a:pt x="135" y="62"/>
                  <a:pt x="135" y="62"/>
                  <a:pt x="135" y="62"/>
                </a:cubicBezTo>
                <a:cubicBezTo>
                  <a:pt x="135" y="62"/>
                  <a:pt x="135" y="62"/>
                  <a:pt x="135" y="62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31" y="53"/>
                  <a:pt x="131" y="53"/>
                  <a:pt x="131" y="53"/>
                </a:cubicBezTo>
                <a:cubicBezTo>
                  <a:pt x="129" y="48"/>
                  <a:pt x="129" y="48"/>
                  <a:pt x="129" y="48"/>
                </a:cubicBezTo>
                <a:cubicBezTo>
                  <a:pt x="141" y="31"/>
                  <a:pt x="141" y="31"/>
                  <a:pt x="141" y="31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93" y="21"/>
                  <a:pt x="93" y="21"/>
                  <a:pt x="93" y="21"/>
                </a:cubicBezTo>
                <a:cubicBezTo>
                  <a:pt x="89" y="0"/>
                  <a:pt x="89" y="0"/>
                  <a:pt x="89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3" y="21"/>
                  <a:pt x="63" y="21"/>
                  <a:pt x="63" y="21"/>
                </a:cubicBezTo>
                <a:cubicBezTo>
                  <a:pt x="48" y="27"/>
                  <a:pt x="48" y="27"/>
                  <a:pt x="48" y="27"/>
                </a:cubicBezTo>
                <a:cubicBezTo>
                  <a:pt x="31" y="15"/>
                  <a:pt x="31" y="15"/>
                  <a:pt x="31" y="15"/>
                </a:cubicBezTo>
                <a:cubicBezTo>
                  <a:pt x="15" y="31"/>
                  <a:pt x="15" y="31"/>
                  <a:pt x="15" y="31"/>
                </a:cubicBezTo>
                <a:cubicBezTo>
                  <a:pt x="27" y="48"/>
                  <a:pt x="27" y="48"/>
                  <a:pt x="27" y="48"/>
                </a:cubicBezTo>
                <a:cubicBezTo>
                  <a:pt x="21" y="63"/>
                  <a:pt x="21" y="63"/>
                  <a:pt x="21" y="63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89"/>
                  <a:pt x="0" y="89"/>
                  <a:pt x="0" y="89"/>
                </a:cubicBezTo>
                <a:cubicBezTo>
                  <a:pt x="21" y="93"/>
                  <a:pt x="21" y="93"/>
                  <a:pt x="21" y="93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63" y="135"/>
                  <a:pt x="63" y="135"/>
                  <a:pt x="63" y="135"/>
                </a:cubicBezTo>
                <a:cubicBezTo>
                  <a:pt x="67" y="156"/>
                  <a:pt x="67" y="156"/>
                  <a:pt x="67" y="156"/>
                </a:cubicBezTo>
                <a:cubicBezTo>
                  <a:pt x="89" y="156"/>
                  <a:pt x="89" y="156"/>
                  <a:pt x="89" y="156"/>
                </a:cubicBezTo>
                <a:close/>
                <a:moveTo>
                  <a:pt x="119" y="72"/>
                </a:moveTo>
                <a:cubicBezTo>
                  <a:pt x="122" y="95"/>
                  <a:pt x="106" y="116"/>
                  <a:pt x="84" y="119"/>
                </a:cubicBezTo>
                <a:cubicBezTo>
                  <a:pt x="61" y="122"/>
                  <a:pt x="40" y="106"/>
                  <a:pt x="37" y="84"/>
                </a:cubicBezTo>
                <a:cubicBezTo>
                  <a:pt x="34" y="61"/>
                  <a:pt x="50" y="40"/>
                  <a:pt x="72" y="37"/>
                </a:cubicBezTo>
                <a:cubicBezTo>
                  <a:pt x="79" y="36"/>
                  <a:pt x="86" y="37"/>
                  <a:pt x="92" y="39"/>
                </a:cubicBezTo>
                <a:cubicBezTo>
                  <a:pt x="92" y="39"/>
                  <a:pt x="92" y="39"/>
                  <a:pt x="92" y="39"/>
                </a:cubicBezTo>
                <a:cubicBezTo>
                  <a:pt x="98" y="41"/>
                  <a:pt x="103" y="44"/>
                  <a:pt x="107" y="49"/>
                </a:cubicBezTo>
                <a:cubicBezTo>
                  <a:pt x="110" y="51"/>
                  <a:pt x="112" y="54"/>
                  <a:pt x="114" y="57"/>
                </a:cubicBezTo>
                <a:cubicBezTo>
                  <a:pt x="117" y="62"/>
                  <a:pt x="119" y="67"/>
                  <a:pt x="119" y="72"/>
                </a:cubicBezTo>
                <a:close/>
              </a:path>
            </a:pathLst>
          </a:custGeom>
          <a:solidFill>
            <a:srgbClr val="9370DB"/>
          </a:solidFill>
          <a:ln>
            <a:noFill/>
          </a:ln>
        </p:spPr>
        <p:txBody>
          <a:bodyPr vert="horz" wrap="square" lIns="121883" tIns="60941" rIns="121883" bIns="60941" numCol="1" anchor="t" anchorCtr="0" compatLnSpc="1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3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3" name="Freeform 20"/>
          <p:cNvSpPr>
            <a:spLocks noEditPoints="1"/>
          </p:cNvSpPr>
          <p:nvPr/>
        </p:nvSpPr>
        <p:spPr>
          <a:xfrm>
            <a:off x="5277450" y="3627712"/>
            <a:ext cx="624333" cy="726016"/>
          </a:xfrm>
          <a:custGeom>
            <a:avLst/>
            <a:gdLst>
              <a:gd name="T0" fmla="*/ 25 w 50"/>
              <a:gd name="T1" fmla="*/ 0 h 58"/>
              <a:gd name="T2" fmla="*/ 39 w 50"/>
              <a:gd name="T3" fmla="*/ 14 h 58"/>
              <a:gd name="T4" fmla="*/ 25 w 50"/>
              <a:gd name="T5" fmla="*/ 28 h 58"/>
              <a:gd name="T6" fmla="*/ 11 w 50"/>
              <a:gd name="T7" fmla="*/ 14 h 58"/>
              <a:gd name="T8" fmla="*/ 25 w 50"/>
              <a:gd name="T9" fmla="*/ 0 h 58"/>
              <a:gd name="T10" fmla="*/ 10 w 50"/>
              <a:gd name="T11" fmla="*/ 31 h 58"/>
              <a:gd name="T12" fmla="*/ 16 w 50"/>
              <a:gd name="T13" fmla="*/ 31 h 58"/>
              <a:gd name="T14" fmla="*/ 22 w 50"/>
              <a:gd name="T15" fmla="*/ 40 h 58"/>
              <a:gd name="T16" fmla="*/ 28 w 50"/>
              <a:gd name="T17" fmla="*/ 40 h 58"/>
              <a:gd name="T18" fmla="*/ 34 w 50"/>
              <a:gd name="T19" fmla="*/ 31 h 58"/>
              <a:gd name="T20" fmla="*/ 40 w 50"/>
              <a:gd name="T21" fmla="*/ 31 h 58"/>
              <a:gd name="T22" fmla="*/ 50 w 50"/>
              <a:gd name="T23" fmla="*/ 41 h 58"/>
              <a:gd name="T24" fmla="*/ 50 w 50"/>
              <a:gd name="T25" fmla="*/ 58 h 58"/>
              <a:gd name="T26" fmla="*/ 0 w 50"/>
              <a:gd name="T27" fmla="*/ 58 h 58"/>
              <a:gd name="T28" fmla="*/ 0 w 50"/>
              <a:gd name="T29" fmla="*/ 41 h 58"/>
              <a:gd name="T30" fmla="*/ 10 w 50"/>
              <a:gd name="T31" fmla="*/ 3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0" h="57">
                <a:moveTo>
                  <a:pt x="25" y="0"/>
                </a:moveTo>
                <a:cubicBezTo>
                  <a:pt x="33" y="0"/>
                  <a:pt x="39" y="6"/>
                  <a:pt x="39" y="14"/>
                </a:cubicBezTo>
                <a:cubicBezTo>
                  <a:pt x="39" y="21"/>
                  <a:pt x="33" y="28"/>
                  <a:pt x="25" y="28"/>
                </a:cubicBezTo>
                <a:cubicBezTo>
                  <a:pt x="17" y="28"/>
                  <a:pt x="11" y="21"/>
                  <a:pt x="11" y="14"/>
                </a:cubicBezTo>
                <a:cubicBezTo>
                  <a:pt x="11" y="6"/>
                  <a:pt x="17" y="0"/>
                  <a:pt x="25" y="0"/>
                </a:cubicBezTo>
                <a:close/>
                <a:moveTo>
                  <a:pt x="10" y="31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40"/>
                  <a:pt x="22" y="40"/>
                  <a:pt x="22" y="40"/>
                </a:cubicBezTo>
                <a:cubicBezTo>
                  <a:pt x="24" y="43"/>
                  <a:pt x="26" y="43"/>
                  <a:pt x="28" y="40"/>
                </a:cubicBezTo>
                <a:cubicBezTo>
                  <a:pt x="34" y="31"/>
                  <a:pt x="34" y="31"/>
                  <a:pt x="34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5" y="31"/>
                  <a:pt x="50" y="36"/>
                  <a:pt x="50" y="41"/>
                </a:cubicBezTo>
                <a:cubicBezTo>
                  <a:pt x="50" y="58"/>
                  <a:pt x="50" y="58"/>
                  <a:pt x="50" y="58"/>
                </a:cubicBezTo>
                <a:cubicBezTo>
                  <a:pt x="42" y="58"/>
                  <a:pt x="8" y="58"/>
                  <a:pt x="0" y="58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36"/>
                  <a:pt x="5" y="31"/>
                  <a:pt x="10" y="31"/>
                </a:cubicBezTo>
                <a:close/>
              </a:path>
            </a:pathLst>
          </a:custGeom>
          <a:solidFill>
            <a:srgbClr val="9370DB"/>
          </a:solidFill>
          <a:ln>
            <a:noFill/>
          </a:ln>
        </p:spPr>
        <p:txBody>
          <a:bodyPr vert="horz" wrap="square" lIns="121883" tIns="60941" rIns="121883" bIns="60941" numCol="1" anchor="t" anchorCtr="0" compatLnSpc="1"/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3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14" name="任意多边形 13"/>
          <p:cNvSpPr/>
          <p:nvPr/>
        </p:nvSpPr>
        <p:spPr>
          <a:xfrm>
            <a:off x="6940220" y="2888567"/>
            <a:ext cx="3774337" cy="302509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rgbClr val="9370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7" tIns="60953" rIns="121907" bIns="60953" rtlCol="0" anchor="ctr"/>
          <a:lstStyle>
            <a:defPPr>
              <a:defRPr lang="zh-CN"/>
            </a:defPPr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1pPr>
            <a:lvl2pPr marL="60960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2pPr>
            <a:lvl3pPr marL="121920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3pPr>
            <a:lvl4pPr marL="182880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4pPr>
            <a:lvl5pPr marL="2437765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5pPr>
            <a:lvl6pPr marL="3047365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6pPr>
            <a:lvl7pPr marL="3656965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7pPr>
            <a:lvl8pPr marL="4266565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8pPr>
            <a:lvl9pPr marL="4876165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15" name="任意多边形 14"/>
          <p:cNvSpPr/>
          <p:nvPr/>
        </p:nvSpPr>
        <p:spPr>
          <a:xfrm>
            <a:off x="6940220" y="5786439"/>
            <a:ext cx="3774337" cy="302509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rgbClr val="9370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7" tIns="60953" rIns="121907" bIns="60953" rtlCol="0" anchor="ctr"/>
          <a:lstStyle>
            <a:defPPr>
              <a:defRPr lang="zh-CN"/>
            </a:defPPr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1pPr>
            <a:lvl2pPr marL="60960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2pPr>
            <a:lvl3pPr marL="121920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3pPr>
            <a:lvl4pPr marL="182880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4pPr>
            <a:lvl5pPr marL="2437765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5pPr>
            <a:lvl6pPr marL="3047365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6pPr>
            <a:lvl7pPr marL="3656965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7pPr>
            <a:lvl8pPr marL="4266565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8pPr>
            <a:lvl9pPr marL="4876165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16" name="任意多边形 15"/>
          <p:cNvSpPr/>
          <p:nvPr/>
        </p:nvSpPr>
        <p:spPr>
          <a:xfrm flipH="1">
            <a:off x="970970" y="4294568"/>
            <a:ext cx="3837519" cy="340864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rgbClr val="9370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7" tIns="60953" rIns="121907" bIns="60953" rtlCol="0" anchor="ctr"/>
          <a:lstStyle>
            <a:defPPr>
              <a:defRPr lang="zh-CN"/>
            </a:defPPr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1pPr>
            <a:lvl2pPr marL="60960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2pPr>
            <a:lvl3pPr marL="121920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3pPr>
            <a:lvl4pPr marL="182880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4pPr>
            <a:lvl5pPr marL="2437765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5pPr>
            <a:lvl6pPr marL="3047365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6pPr>
            <a:lvl7pPr marL="3656965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7pPr>
            <a:lvl8pPr marL="4266565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8pPr>
            <a:lvl9pPr marL="4876165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strike="noStrike" kern="1200" cap="none" spc="0" normalizeH="0" baseline="0" noProof="0">
                <a:solidFill>
                  <a:srgbClr val="000000"/>
                </a:solidFill>
                <a:uLnTx/>
                <a:uFillTx/>
                <a:latin typeface="等线" panose="02010600030101010101" charset="-122"/>
                <a:ea typeface="Arial" panose="020B0604020202020204"/>
                <a:cs typeface="+mn-cs"/>
              </a:defRPr>
            </a:lvl9pPr>
          </a:lstStyle>
          <a:p/>
        </p:txBody>
      </p:sp>
      <p:sp>
        <p:nvSpPr>
          <p:cNvPr id="17" name="矩形 16"/>
          <p:cNvSpPr/>
          <p:nvPr/>
        </p:nvSpPr>
        <p:spPr>
          <a:xfrm>
            <a:off x="7302858" y="1700809"/>
            <a:ext cx="3497031" cy="1338471"/>
          </a:xfrm>
          <a:prstGeom prst="rect">
            <a:avLst/>
          </a:prstGeom>
        </p:spPr>
        <p:txBody>
          <a:bodyPr wrap="square" lIns="121907" tIns="60953" rIns="121907" bIns="60953" anchor="b">
            <a:norm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3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just">
              <a:lnSpc>
                <a:spcPts val="1865"/>
              </a:lnSpc>
            </a:pPr>
            <a:r>
              <a:rPr lang="zh-CN" altLang="en-US" sz="1865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压疮，也被称为褥疮或者床疮，是由于长时间的压力或摩擦力作用于皮肤及皮下组织，导致局部血液循环受阻，进而引发组织缺血、缺氧和营养不良</a:t>
            </a:r>
            <a:endParaRPr lang="zh-CN" altLang="en-US" sz="1865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85905" y="4581129"/>
            <a:ext cx="3497031" cy="1360100"/>
          </a:xfrm>
          <a:prstGeom prst="rect">
            <a:avLst/>
          </a:prstGeom>
        </p:spPr>
        <p:txBody>
          <a:bodyPr wrap="square" lIns="121907" tIns="60953" rIns="121907" bIns="60953" anchor="b">
            <a:norm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7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3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65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just">
              <a:lnSpc>
                <a:spcPts val="1865"/>
              </a:lnSpc>
            </a:pPr>
            <a:r>
              <a:rPr lang="zh-CN" altLang="en-US" sz="1865">
                <a:solidFill>
                  <a:schemeClr val="bg1">
                    <a:lumMod val="50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因此，压疮的预防和护理在医疗护理工作中具有非常重要的意义</a:t>
            </a:r>
            <a:endParaRPr lang="zh-CN" altLang="en-US" sz="1865">
              <a:solidFill>
                <a:schemeClr val="bg1">
                  <a:lumMod val="50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1"/>
      <p:bldP spid="15" grpId="2"/>
      <p:bldP spid="16" grpId="3"/>
      <p:bldP spid="17" grpId="4"/>
      <p:bldP spid="19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 34"/>
          <p:cNvSpPr/>
          <p:nvPr/>
        </p:nvSpPr>
        <p:spPr>
          <a:xfrm>
            <a:off x="4616330" y="2496903"/>
            <a:ext cx="170704" cy="165135"/>
          </a:xfrm>
          <a:custGeom>
            <a:avLst/>
            <a:gdLst>
              <a:gd name="T0" fmla="*/ 239 w 239"/>
              <a:gd name="T1" fmla="*/ 91 h 241"/>
              <a:gd name="T2" fmla="*/ 148 w 239"/>
              <a:gd name="T3" fmla="*/ 91 h 241"/>
              <a:gd name="T4" fmla="*/ 148 w 239"/>
              <a:gd name="T5" fmla="*/ 0 h 241"/>
              <a:gd name="T6" fmla="*/ 91 w 239"/>
              <a:gd name="T7" fmla="*/ 0 h 241"/>
              <a:gd name="T8" fmla="*/ 91 w 239"/>
              <a:gd name="T9" fmla="*/ 91 h 241"/>
              <a:gd name="T10" fmla="*/ 0 w 239"/>
              <a:gd name="T11" fmla="*/ 91 h 241"/>
              <a:gd name="T12" fmla="*/ 0 w 239"/>
              <a:gd name="T13" fmla="*/ 149 h 241"/>
              <a:gd name="T14" fmla="*/ 91 w 239"/>
              <a:gd name="T15" fmla="*/ 149 h 241"/>
              <a:gd name="T16" fmla="*/ 91 w 239"/>
              <a:gd name="T17" fmla="*/ 241 h 241"/>
              <a:gd name="T18" fmla="*/ 148 w 239"/>
              <a:gd name="T19" fmla="*/ 241 h 241"/>
              <a:gd name="T20" fmla="*/ 148 w 239"/>
              <a:gd name="T21" fmla="*/ 149 h 241"/>
              <a:gd name="T22" fmla="*/ 239 w 239"/>
              <a:gd name="T23" fmla="*/ 149 h 241"/>
              <a:gd name="T24" fmla="*/ 239 w 239"/>
              <a:gd name="T25" fmla="*/ 9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9" h="241">
                <a:moveTo>
                  <a:pt x="239" y="91"/>
                </a:moveTo>
                <a:lnTo>
                  <a:pt x="148" y="91"/>
                </a:lnTo>
                <a:lnTo>
                  <a:pt x="148" y="0"/>
                </a:lnTo>
                <a:lnTo>
                  <a:pt x="91" y="0"/>
                </a:lnTo>
                <a:lnTo>
                  <a:pt x="91" y="91"/>
                </a:lnTo>
                <a:lnTo>
                  <a:pt x="0" y="91"/>
                </a:lnTo>
                <a:lnTo>
                  <a:pt x="0" y="149"/>
                </a:lnTo>
                <a:lnTo>
                  <a:pt x="91" y="149"/>
                </a:lnTo>
                <a:lnTo>
                  <a:pt x="91" y="241"/>
                </a:lnTo>
                <a:lnTo>
                  <a:pt x="148" y="241"/>
                </a:lnTo>
                <a:lnTo>
                  <a:pt x="148" y="149"/>
                </a:lnTo>
                <a:lnTo>
                  <a:pt x="239" y="149"/>
                </a:lnTo>
                <a:lnTo>
                  <a:pt x="239" y="91"/>
                </a:lnTo>
                <a:close/>
              </a:path>
            </a:pathLst>
          </a:custGeom>
          <a:solidFill>
            <a:srgbClr val="2674B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4" name="文本框 53"/>
          <p:cNvSpPr txBox="1"/>
          <p:nvPr/>
        </p:nvSpPr>
        <p:spPr>
          <a:xfrm>
            <a:off x="5808345" y="3171190"/>
            <a:ext cx="5894070" cy="10299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44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压疮的预防措施</a:t>
            </a:r>
            <a:endParaRPr lang="zh-CN" altLang="en-US" sz="44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2" advAuto="0"/>
      <p:bldP spid="54" grpId="1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/>
          <p:nvPr/>
        </p:nvSpPr>
        <p:spPr>
          <a:xfrm>
            <a:off x="263352" y="332656"/>
            <a:ext cx="379413" cy="382588"/>
          </a:xfrm>
          <a:custGeom>
            <a:avLst/>
            <a:gdLst>
              <a:gd name="T0" fmla="*/ 239 w 239"/>
              <a:gd name="T1" fmla="*/ 91 h 241"/>
              <a:gd name="T2" fmla="*/ 148 w 239"/>
              <a:gd name="T3" fmla="*/ 91 h 241"/>
              <a:gd name="T4" fmla="*/ 148 w 239"/>
              <a:gd name="T5" fmla="*/ 0 h 241"/>
              <a:gd name="T6" fmla="*/ 91 w 239"/>
              <a:gd name="T7" fmla="*/ 0 h 241"/>
              <a:gd name="T8" fmla="*/ 91 w 239"/>
              <a:gd name="T9" fmla="*/ 91 h 241"/>
              <a:gd name="T10" fmla="*/ 0 w 239"/>
              <a:gd name="T11" fmla="*/ 91 h 241"/>
              <a:gd name="T12" fmla="*/ 0 w 239"/>
              <a:gd name="T13" fmla="*/ 149 h 241"/>
              <a:gd name="T14" fmla="*/ 91 w 239"/>
              <a:gd name="T15" fmla="*/ 149 h 241"/>
              <a:gd name="T16" fmla="*/ 91 w 239"/>
              <a:gd name="T17" fmla="*/ 241 h 241"/>
              <a:gd name="T18" fmla="*/ 148 w 239"/>
              <a:gd name="T19" fmla="*/ 241 h 241"/>
              <a:gd name="T20" fmla="*/ 148 w 239"/>
              <a:gd name="T21" fmla="*/ 149 h 241"/>
              <a:gd name="T22" fmla="*/ 239 w 239"/>
              <a:gd name="T23" fmla="*/ 149 h 241"/>
              <a:gd name="T24" fmla="*/ 239 w 239"/>
              <a:gd name="T25" fmla="*/ 9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9" h="241">
                <a:moveTo>
                  <a:pt x="239" y="91"/>
                </a:moveTo>
                <a:lnTo>
                  <a:pt x="148" y="91"/>
                </a:lnTo>
                <a:lnTo>
                  <a:pt x="148" y="0"/>
                </a:lnTo>
                <a:lnTo>
                  <a:pt x="91" y="0"/>
                </a:lnTo>
                <a:lnTo>
                  <a:pt x="91" y="91"/>
                </a:lnTo>
                <a:lnTo>
                  <a:pt x="0" y="91"/>
                </a:lnTo>
                <a:lnTo>
                  <a:pt x="0" y="149"/>
                </a:lnTo>
                <a:lnTo>
                  <a:pt x="91" y="149"/>
                </a:lnTo>
                <a:lnTo>
                  <a:pt x="91" y="241"/>
                </a:lnTo>
                <a:lnTo>
                  <a:pt x="148" y="241"/>
                </a:lnTo>
                <a:lnTo>
                  <a:pt x="148" y="149"/>
                </a:lnTo>
                <a:lnTo>
                  <a:pt x="239" y="149"/>
                </a:lnTo>
                <a:lnTo>
                  <a:pt x="239" y="91"/>
                </a:lnTo>
                <a:close/>
              </a:path>
            </a:pathLst>
          </a:custGeom>
          <a:gradFill>
            <a:gsLst>
              <a:gs pos="0">
                <a:srgbClr val="E55D87"/>
              </a:gs>
              <a:gs pos="57300">
                <a:srgbClr val="786AA2"/>
              </a:gs>
              <a:gs pos="100000">
                <a:srgbClr val="2674B6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" name="文本框 4"/>
          <p:cNvSpPr txBox="1"/>
          <p:nvPr/>
        </p:nvSpPr>
        <p:spPr>
          <a:xfrm>
            <a:off x="767715" y="313055"/>
            <a:ext cx="10967720" cy="530225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压疮的预防措施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117600" y="2882900"/>
            <a:ext cx="635000" cy="63500"/>
          </a:xfrm>
          <a:prstGeom prst="rect">
            <a:avLst/>
          </a:prstGeom>
          <a:solidFill>
            <a:srgbClr val="937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1117600" y="2527300"/>
            <a:ext cx="487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1. 定期翻身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117600" y="2971800"/>
            <a:ext cx="4876800" cy="20574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对于长期卧床的患者，应定期翻身，以减轻局部组织的压力。一般情况下，建议每2小时翻身一次，但在实际操作中应根据患者的具体情况进行调整。对于体重较大或身体状况较差的患者，应适当增加翻身次数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2" descr="翻身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7755" y="2138680"/>
            <a:ext cx="5687695" cy="3792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2" animBg="1"/>
      <p:bldP spid="9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/>
          <p:nvPr/>
        </p:nvSpPr>
        <p:spPr>
          <a:xfrm>
            <a:off x="263352" y="332656"/>
            <a:ext cx="379413" cy="382588"/>
          </a:xfrm>
          <a:custGeom>
            <a:avLst/>
            <a:gdLst>
              <a:gd name="T0" fmla="*/ 239 w 239"/>
              <a:gd name="T1" fmla="*/ 91 h 241"/>
              <a:gd name="T2" fmla="*/ 148 w 239"/>
              <a:gd name="T3" fmla="*/ 91 h 241"/>
              <a:gd name="T4" fmla="*/ 148 w 239"/>
              <a:gd name="T5" fmla="*/ 0 h 241"/>
              <a:gd name="T6" fmla="*/ 91 w 239"/>
              <a:gd name="T7" fmla="*/ 0 h 241"/>
              <a:gd name="T8" fmla="*/ 91 w 239"/>
              <a:gd name="T9" fmla="*/ 91 h 241"/>
              <a:gd name="T10" fmla="*/ 0 w 239"/>
              <a:gd name="T11" fmla="*/ 91 h 241"/>
              <a:gd name="T12" fmla="*/ 0 w 239"/>
              <a:gd name="T13" fmla="*/ 149 h 241"/>
              <a:gd name="T14" fmla="*/ 91 w 239"/>
              <a:gd name="T15" fmla="*/ 149 h 241"/>
              <a:gd name="T16" fmla="*/ 91 w 239"/>
              <a:gd name="T17" fmla="*/ 241 h 241"/>
              <a:gd name="T18" fmla="*/ 148 w 239"/>
              <a:gd name="T19" fmla="*/ 241 h 241"/>
              <a:gd name="T20" fmla="*/ 148 w 239"/>
              <a:gd name="T21" fmla="*/ 149 h 241"/>
              <a:gd name="T22" fmla="*/ 239 w 239"/>
              <a:gd name="T23" fmla="*/ 149 h 241"/>
              <a:gd name="T24" fmla="*/ 239 w 239"/>
              <a:gd name="T25" fmla="*/ 9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9" h="241">
                <a:moveTo>
                  <a:pt x="239" y="91"/>
                </a:moveTo>
                <a:lnTo>
                  <a:pt x="148" y="91"/>
                </a:lnTo>
                <a:lnTo>
                  <a:pt x="148" y="0"/>
                </a:lnTo>
                <a:lnTo>
                  <a:pt x="91" y="0"/>
                </a:lnTo>
                <a:lnTo>
                  <a:pt x="91" y="91"/>
                </a:lnTo>
                <a:lnTo>
                  <a:pt x="0" y="91"/>
                </a:lnTo>
                <a:lnTo>
                  <a:pt x="0" y="149"/>
                </a:lnTo>
                <a:lnTo>
                  <a:pt x="91" y="149"/>
                </a:lnTo>
                <a:lnTo>
                  <a:pt x="91" y="241"/>
                </a:lnTo>
                <a:lnTo>
                  <a:pt x="148" y="241"/>
                </a:lnTo>
                <a:lnTo>
                  <a:pt x="148" y="149"/>
                </a:lnTo>
                <a:lnTo>
                  <a:pt x="239" y="149"/>
                </a:lnTo>
                <a:lnTo>
                  <a:pt x="239" y="91"/>
                </a:lnTo>
                <a:close/>
              </a:path>
            </a:pathLst>
          </a:custGeom>
          <a:gradFill>
            <a:gsLst>
              <a:gs pos="0">
                <a:srgbClr val="E55D87"/>
              </a:gs>
              <a:gs pos="57300">
                <a:srgbClr val="786AA2"/>
              </a:gs>
              <a:gs pos="100000">
                <a:srgbClr val="2674B6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" name="文本框 4"/>
          <p:cNvSpPr txBox="1"/>
          <p:nvPr/>
        </p:nvSpPr>
        <p:spPr>
          <a:xfrm>
            <a:off x="767715" y="313055"/>
            <a:ext cx="10967720" cy="530225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压疮的预防措施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117600" y="1752600"/>
            <a:ext cx="635000" cy="63500"/>
          </a:xfrm>
          <a:prstGeom prst="rect">
            <a:avLst/>
          </a:prstGeom>
          <a:solidFill>
            <a:srgbClr val="937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1117600" y="1397000"/>
            <a:ext cx="995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2. 使用合适的床垫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8737600" y="1841500"/>
            <a:ext cx="2336800" cy="3086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使用具有压力分散功能的床垫，如气垫床、凝胶垫等，可以有效减少局部压力，降低压疮的发生率。同时，床垫的硬度和软度也应根据患者的体重和身体状况进行选择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2" descr="床床垫枕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7600" y="1877060"/>
            <a:ext cx="7296150" cy="4862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2" animBg="1"/>
      <p:bldP spid="9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/>
          <p:nvPr/>
        </p:nvSpPr>
        <p:spPr>
          <a:xfrm>
            <a:off x="263352" y="332656"/>
            <a:ext cx="379413" cy="382588"/>
          </a:xfrm>
          <a:custGeom>
            <a:avLst/>
            <a:gdLst>
              <a:gd name="T0" fmla="*/ 239 w 239"/>
              <a:gd name="T1" fmla="*/ 91 h 241"/>
              <a:gd name="T2" fmla="*/ 148 w 239"/>
              <a:gd name="T3" fmla="*/ 91 h 241"/>
              <a:gd name="T4" fmla="*/ 148 w 239"/>
              <a:gd name="T5" fmla="*/ 0 h 241"/>
              <a:gd name="T6" fmla="*/ 91 w 239"/>
              <a:gd name="T7" fmla="*/ 0 h 241"/>
              <a:gd name="T8" fmla="*/ 91 w 239"/>
              <a:gd name="T9" fmla="*/ 91 h 241"/>
              <a:gd name="T10" fmla="*/ 0 w 239"/>
              <a:gd name="T11" fmla="*/ 91 h 241"/>
              <a:gd name="T12" fmla="*/ 0 w 239"/>
              <a:gd name="T13" fmla="*/ 149 h 241"/>
              <a:gd name="T14" fmla="*/ 91 w 239"/>
              <a:gd name="T15" fmla="*/ 149 h 241"/>
              <a:gd name="T16" fmla="*/ 91 w 239"/>
              <a:gd name="T17" fmla="*/ 241 h 241"/>
              <a:gd name="T18" fmla="*/ 148 w 239"/>
              <a:gd name="T19" fmla="*/ 241 h 241"/>
              <a:gd name="T20" fmla="*/ 148 w 239"/>
              <a:gd name="T21" fmla="*/ 149 h 241"/>
              <a:gd name="T22" fmla="*/ 239 w 239"/>
              <a:gd name="T23" fmla="*/ 149 h 241"/>
              <a:gd name="T24" fmla="*/ 239 w 239"/>
              <a:gd name="T25" fmla="*/ 9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9" h="241">
                <a:moveTo>
                  <a:pt x="239" y="91"/>
                </a:moveTo>
                <a:lnTo>
                  <a:pt x="148" y="91"/>
                </a:lnTo>
                <a:lnTo>
                  <a:pt x="148" y="0"/>
                </a:lnTo>
                <a:lnTo>
                  <a:pt x="91" y="0"/>
                </a:lnTo>
                <a:lnTo>
                  <a:pt x="91" y="91"/>
                </a:lnTo>
                <a:lnTo>
                  <a:pt x="0" y="91"/>
                </a:lnTo>
                <a:lnTo>
                  <a:pt x="0" y="149"/>
                </a:lnTo>
                <a:lnTo>
                  <a:pt x="91" y="149"/>
                </a:lnTo>
                <a:lnTo>
                  <a:pt x="91" y="241"/>
                </a:lnTo>
                <a:lnTo>
                  <a:pt x="148" y="241"/>
                </a:lnTo>
                <a:lnTo>
                  <a:pt x="148" y="149"/>
                </a:lnTo>
                <a:lnTo>
                  <a:pt x="239" y="149"/>
                </a:lnTo>
                <a:lnTo>
                  <a:pt x="239" y="91"/>
                </a:lnTo>
                <a:close/>
              </a:path>
            </a:pathLst>
          </a:custGeom>
          <a:gradFill>
            <a:gsLst>
              <a:gs pos="0">
                <a:srgbClr val="E55D87"/>
              </a:gs>
              <a:gs pos="57300">
                <a:srgbClr val="786AA2"/>
              </a:gs>
              <a:gs pos="100000">
                <a:srgbClr val="2674B6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" name="文本框 4"/>
          <p:cNvSpPr txBox="1"/>
          <p:nvPr/>
        </p:nvSpPr>
        <p:spPr>
          <a:xfrm>
            <a:off x="767715" y="313055"/>
            <a:ext cx="10967720" cy="530225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压疮的预防措施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117600" y="2336800"/>
            <a:ext cx="635000" cy="63500"/>
          </a:xfrm>
          <a:prstGeom prst="rect">
            <a:avLst/>
          </a:prstGeom>
          <a:solidFill>
            <a:srgbClr val="937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1117600" y="1651000"/>
            <a:ext cx="2336800" cy="6604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3. 保持皮肤清洁干燥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117600" y="2476500"/>
            <a:ext cx="2336800" cy="34290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保持皮肤清洁干燥是预防压疮的重要措施之一。应定期为患者清洁皮肤，去除污垢和汗液，避免细菌滋生。同时，保持床单和衣物的干燥清洁，避免潮湿环境对皮肤造成刺激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2" descr="皮肤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1585" y="1196340"/>
            <a:ext cx="7919085" cy="5389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2" animBg="1"/>
      <p:bldP spid="9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4"/>
          <p:cNvSpPr/>
          <p:nvPr/>
        </p:nvSpPr>
        <p:spPr>
          <a:xfrm>
            <a:off x="263352" y="332656"/>
            <a:ext cx="379413" cy="382588"/>
          </a:xfrm>
          <a:custGeom>
            <a:avLst/>
            <a:gdLst>
              <a:gd name="T0" fmla="*/ 239 w 239"/>
              <a:gd name="T1" fmla="*/ 91 h 241"/>
              <a:gd name="T2" fmla="*/ 148 w 239"/>
              <a:gd name="T3" fmla="*/ 91 h 241"/>
              <a:gd name="T4" fmla="*/ 148 w 239"/>
              <a:gd name="T5" fmla="*/ 0 h 241"/>
              <a:gd name="T6" fmla="*/ 91 w 239"/>
              <a:gd name="T7" fmla="*/ 0 h 241"/>
              <a:gd name="T8" fmla="*/ 91 w 239"/>
              <a:gd name="T9" fmla="*/ 91 h 241"/>
              <a:gd name="T10" fmla="*/ 0 w 239"/>
              <a:gd name="T11" fmla="*/ 91 h 241"/>
              <a:gd name="T12" fmla="*/ 0 w 239"/>
              <a:gd name="T13" fmla="*/ 149 h 241"/>
              <a:gd name="T14" fmla="*/ 91 w 239"/>
              <a:gd name="T15" fmla="*/ 149 h 241"/>
              <a:gd name="T16" fmla="*/ 91 w 239"/>
              <a:gd name="T17" fmla="*/ 241 h 241"/>
              <a:gd name="T18" fmla="*/ 148 w 239"/>
              <a:gd name="T19" fmla="*/ 241 h 241"/>
              <a:gd name="T20" fmla="*/ 148 w 239"/>
              <a:gd name="T21" fmla="*/ 149 h 241"/>
              <a:gd name="T22" fmla="*/ 239 w 239"/>
              <a:gd name="T23" fmla="*/ 149 h 241"/>
              <a:gd name="T24" fmla="*/ 239 w 239"/>
              <a:gd name="T25" fmla="*/ 9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9" h="241">
                <a:moveTo>
                  <a:pt x="239" y="91"/>
                </a:moveTo>
                <a:lnTo>
                  <a:pt x="148" y="91"/>
                </a:lnTo>
                <a:lnTo>
                  <a:pt x="148" y="0"/>
                </a:lnTo>
                <a:lnTo>
                  <a:pt x="91" y="0"/>
                </a:lnTo>
                <a:lnTo>
                  <a:pt x="91" y="91"/>
                </a:lnTo>
                <a:lnTo>
                  <a:pt x="0" y="91"/>
                </a:lnTo>
                <a:lnTo>
                  <a:pt x="0" y="149"/>
                </a:lnTo>
                <a:lnTo>
                  <a:pt x="91" y="149"/>
                </a:lnTo>
                <a:lnTo>
                  <a:pt x="91" y="241"/>
                </a:lnTo>
                <a:lnTo>
                  <a:pt x="148" y="241"/>
                </a:lnTo>
                <a:lnTo>
                  <a:pt x="148" y="149"/>
                </a:lnTo>
                <a:lnTo>
                  <a:pt x="239" y="149"/>
                </a:lnTo>
                <a:lnTo>
                  <a:pt x="239" y="91"/>
                </a:lnTo>
                <a:close/>
              </a:path>
            </a:pathLst>
          </a:custGeom>
          <a:gradFill>
            <a:gsLst>
              <a:gs pos="0">
                <a:srgbClr val="E55D87"/>
              </a:gs>
              <a:gs pos="57300">
                <a:srgbClr val="786AA2"/>
              </a:gs>
              <a:gs pos="100000">
                <a:srgbClr val="2674B6"/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/>
        </p:txBody>
      </p:sp>
      <p:sp>
        <p:nvSpPr>
          <p:cNvPr id="5" name="文本框 4"/>
          <p:cNvSpPr txBox="1"/>
          <p:nvPr/>
        </p:nvSpPr>
        <p:spPr>
          <a:xfrm>
            <a:off x="767715" y="313055"/>
            <a:ext cx="10967720" cy="530225"/>
          </a:xfrm>
          <a:prstGeom prst="rect">
            <a:avLst/>
          </a:prstGeom>
          <a:noFill/>
        </p:spPr>
        <p:txBody>
          <a:bodyPr wrap="square" rtlCol="0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sym typeface="宋体" panose="02010600030101010101" pitchFamily="2" charset="-122"/>
              </a:rPr>
              <a:t>压疮的预防措施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宋体" panose="02010600030101010101" pitchFamily="2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8737600" y="2362200"/>
            <a:ext cx="635000" cy="63500"/>
          </a:xfrm>
          <a:prstGeom prst="rect">
            <a:avLst/>
          </a:prstGeom>
          <a:solidFill>
            <a:srgbClr val="937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8737600" y="2006600"/>
            <a:ext cx="2336800" cy="3302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90000" lnSpcReduction="20000"/>
          </a:bodyPr>
          <a:lstStyle/>
          <a:p>
            <a:pPr indent="0" algn="l">
              <a:lnSpc>
                <a:spcPct val="100000"/>
              </a:lnSpc>
            </a:pPr>
            <a:r>
              <a:rPr sz="3000" b="1">
                <a:solidFill>
                  <a:srgbClr val="000000"/>
                </a:solidFill>
                <a:latin typeface="宋体" panose="02010600030101010101" pitchFamily="2" charset="-122"/>
              </a:rPr>
              <a:t>4. 营养支持</a:t>
            </a:r>
            <a:endParaRPr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8737600" y="2451100"/>
            <a:ext cx="2336800" cy="3086100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rmAutofit fontScale="97500"/>
          </a:bodyPr>
          <a:lstStyle/>
          <a:p>
            <a:pPr indent="0" algn="l">
              <a:lnSpc>
                <a:spcPct val="125000"/>
              </a:lnSpc>
            </a:pPr>
            <a:r>
              <a:rPr sz="2100" b="0">
                <a:solidFill>
                  <a:srgbClr val="000000"/>
                </a:solidFill>
                <a:latin typeface="宋体" panose="02010600030101010101" pitchFamily="2" charset="-122"/>
              </a:rPr>
              <a:t>营养不良是导致压疮发生的重要因素之一。因此，应关注患者的营养状况，提供合理的饮食和营养支持。对于无法进食的患者，可通过静脉输液等方式补充营养</a:t>
            </a:r>
            <a:endParaRPr sz="2100" b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2" descr="营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7760" y="1340485"/>
            <a:ext cx="7150100" cy="4765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200000" advTm="7200000">
        <p:fade/>
      </p:transition>
    </mc:Choice>
    <mc:Fallback>
      <p:transition spd="med" advTm="720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2" animBg="1"/>
      <p:bldP spid="9" grpId="3" animBg="1"/>
    </p:bldLst>
  </p:timing>
</p:sld>
</file>

<file path=ppt/tags/tag1.xml><?xml version="1.0" encoding="utf-8"?>
<p:tagLst xmlns:p="http://schemas.openxmlformats.org/presentationml/2006/main">
  <p:tag name="KSO_WM_DIAGRAM_VIRTUALLY_FRAME" val="{&quot;height&quot;:191.48511811023621,&quot;left&quot;:84.40007874015748,&quot;top&quot;:217.73220472440943,&quot;width&quot;:791.2}"/>
</p:tagLst>
</file>

<file path=ppt/tags/tag10.xml><?xml version="1.0" encoding="utf-8"?>
<p:tagLst xmlns:p="http://schemas.openxmlformats.org/presentationml/2006/main">
  <p:tag name="KSO_WM_DIAGRAM_VIRTUALLY_FRAME" val="{&quot;height&quot;:191.48511811023621,&quot;left&quot;:84.40007874015748,&quot;top&quot;:217.73220472440943,&quot;width&quot;:791.2}"/>
</p:tagLst>
</file>

<file path=ppt/tags/tag11.xml><?xml version="1.0" encoding="utf-8"?>
<p:tagLst xmlns:p="http://schemas.openxmlformats.org/presentationml/2006/main">
  <p:tag name="KSO_WM_DIAGRAM_VIRTUALLY_FRAME" val="{&quot;height&quot;:191.48511811023621,&quot;left&quot;:84.40007874015748,&quot;top&quot;:217.73220472440943,&quot;width&quot;:791.2}"/>
</p:tagLst>
</file>

<file path=ppt/tags/tag12.xml><?xml version="1.0" encoding="utf-8"?>
<p:tagLst xmlns:p="http://schemas.openxmlformats.org/presentationml/2006/main">
  <p:tag name="KSO_WM_DIAGRAM_VIRTUALLY_FRAME" val="{&quot;height&quot;:191.48511811023621,&quot;left&quot;:84.40007874015748,&quot;top&quot;:217.73220472440943,&quot;width&quot;:791.2}"/>
</p:tagLst>
</file>

<file path=ppt/tags/tag13.xml><?xml version="1.0" encoding="utf-8"?>
<p:tagLst xmlns:p="http://schemas.openxmlformats.org/presentationml/2006/main">
  <p:tag name="PA" val="v4.1.3"/>
</p:tagLst>
</file>

<file path=ppt/tags/tag14.xml><?xml version="1.0" encoding="utf-8"?>
<p:tagLst xmlns:p="http://schemas.openxmlformats.org/presentationml/2006/main">
  <p:tag name="AS_NET" val="4.0.30319.42000"/>
  <p:tag name="AS_OS" val="Microsoft Windows NT 6.2.9200.0"/>
  <p:tag name="AS_RELEASE_DATE" val="2017.10.11"/>
  <p:tag name="AS_TITLE" val="Aspose.Slides for .NET 2.0"/>
  <p:tag name="AS_VERSION" val="17.9.1"/>
  <p:tag name="commondata" val="eyJoZGlkIjoiMGY3YmJkYWQ1MjJlOGFkMTcwNGI1N2YyMWYxMzUxZWMifQ=="/>
</p:tagLst>
</file>

<file path=ppt/tags/tag2.xml><?xml version="1.0" encoding="utf-8"?>
<p:tagLst xmlns:p="http://schemas.openxmlformats.org/presentationml/2006/main">
  <p:tag name="KSO_WM_DIAGRAM_VIRTUALLY_FRAME" val="{&quot;height&quot;:191.48511811023621,&quot;left&quot;:84.40007874015748,&quot;top&quot;:217.73220472440943,&quot;width&quot;:791.2}"/>
</p:tagLst>
</file>

<file path=ppt/tags/tag3.xml><?xml version="1.0" encoding="utf-8"?>
<p:tagLst xmlns:p="http://schemas.openxmlformats.org/presentationml/2006/main">
  <p:tag name="KSO_WM_DIAGRAM_VIRTUALLY_FRAME" val="{&quot;height&quot;:191.48511811023621,&quot;left&quot;:84.40007874015748,&quot;top&quot;:217.73220472440943,&quot;width&quot;:791.2}"/>
</p:tagLst>
</file>

<file path=ppt/tags/tag4.xml><?xml version="1.0" encoding="utf-8"?>
<p:tagLst xmlns:p="http://schemas.openxmlformats.org/presentationml/2006/main">
  <p:tag name="KSO_WM_DIAGRAM_VIRTUALLY_FRAME" val="{&quot;height&quot;:191.48511811023621,&quot;left&quot;:84.40007874015748,&quot;top&quot;:217.73220472440943,&quot;width&quot;:791.2}"/>
</p:tagLst>
</file>

<file path=ppt/tags/tag5.xml><?xml version="1.0" encoding="utf-8"?>
<p:tagLst xmlns:p="http://schemas.openxmlformats.org/presentationml/2006/main">
  <p:tag name="KSO_WM_DIAGRAM_VIRTUALLY_FRAME" val="{&quot;height&quot;:191.48511811023621,&quot;left&quot;:84.40007874015748,&quot;top&quot;:217.73220472440943,&quot;width&quot;:791.2}"/>
</p:tagLst>
</file>

<file path=ppt/tags/tag6.xml><?xml version="1.0" encoding="utf-8"?>
<p:tagLst xmlns:p="http://schemas.openxmlformats.org/presentationml/2006/main">
  <p:tag name="KSO_WM_DIAGRAM_VIRTUALLY_FRAME" val="{&quot;height&quot;:191.48511811023621,&quot;left&quot;:84.40007874015748,&quot;top&quot;:217.73220472440943,&quot;width&quot;:791.2}"/>
</p:tagLst>
</file>

<file path=ppt/tags/tag7.xml><?xml version="1.0" encoding="utf-8"?>
<p:tagLst xmlns:p="http://schemas.openxmlformats.org/presentationml/2006/main">
  <p:tag name="KSO_WM_DIAGRAM_VIRTUALLY_FRAME" val="{&quot;height&quot;:191.48511811023621,&quot;left&quot;:84.40007874015748,&quot;top&quot;:217.73220472440943,&quot;width&quot;:791.2}"/>
</p:tagLst>
</file>

<file path=ppt/tags/tag8.xml><?xml version="1.0" encoding="utf-8"?>
<p:tagLst xmlns:p="http://schemas.openxmlformats.org/presentationml/2006/main">
  <p:tag name="KSO_WM_DIAGRAM_VIRTUALLY_FRAME" val="{&quot;height&quot;:191.48511811023621,&quot;left&quot;:84.40007874015748,&quot;top&quot;:217.73220472440943,&quot;width&quot;:791.2}"/>
</p:tagLst>
</file>

<file path=ppt/tags/tag9.xml><?xml version="1.0" encoding="utf-8"?>
<p:tagLst xmlns:p="http://schemas.openxmlformats.org/presentationml/2006/main">
  <p:tag name="KSO_WM_DIAGRAM_VIRTUALLY_FRAME" val="{&quot;height&quot;:191.48511811023621,&quot;left&quot;:84.40007874015748,&quot;top&quot;:217.73220472440943,&quot;width&quot;:791.2}"/>
</p:tagLst>
</file>

<file path=ppt/theme/theme1.xml><?xml version="1.0" encoding="utf-8"?>
<a:theme xmlns:a="http://schemas.openxmlformats.org/drawingml/2006/main" name="2_默认设计模板">
  <a:themeElements>
    <a:clrScheme name="自定义 19">
      <a:dk1>
        <a:srgbClr val="54A0D8"/>
      </a:dk1>
      <a:lt1>
        <a:srgbClr val="4D4D4D"/>
      </a:lt1>
      <a:dk2>
        <a:srgbClr val="F4F4F4"/>
      </a:dk2>
      <a:lt2>
        <a:srgbClr val="FFFFFF"/>
      </a:lt2>
      <a:accent1>
        <a:srgbClr val="E96969"/>
      </a:accent1>
      <a:accent2>
        <a:srgbClr val="706460"/>
      </a:accent2>
      <a:accent3>
        <a:srgbClr val="4D4D4D"/>
      </a:accent3>
      <a:accent4>
        <a:srgbClr val="C2C1C1"/>
      </a:accent4>
      <a:accent5>
        <a:srgbClr val="54A0D8"/>
      </a:accent5>
      <a:accent6>
        <a:srgbClr val="333333"/>
      </a:accent6>
      <a:hlink>
        <a:srgbClr val="FFFFFF"/>
      </a:hlink>
      <a:folHlink>
        <a:srgbClr val="DEDEDD"/>
      </a:folHlink>
    </a:clrScheme>
    <a:fontScheme name="默认设计模板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印品黑体全">
      <a:majorFont>
        <a:latin typeface="印品黑体"/>
        <a:ea typeface="印品黑体"/>
        <a:cs typeface="Arial"/>
      </a:majorFont>
      <a:minorFont>
        <a:latin typeface="印品黑体"/>
        <a:ea typeface="印品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1339</Words>
  <Application>WPS 演示</Application>
  <PresentationFormat>全屏显示(4:3)</PresentationFormat>
  <Paragraphs>122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41" baseType="lpstr">
      <vt:lpstr>Arial</vt:lpstr>
      <vt:lpstr>宋体</vt:lpstr>
      <vt:lpstr>Wingdings</vt:lpstr>
      <vt:lpstr>印品黑体</vt:lpstr>
      <vt:lpstr>黑体</vt:lpstr>
      <vt:lpstr>微软雅黑</vt:lpstr>
      <vt:lpstr>仿宋_GB2312</vt:lpstr>
      <vt:lpstr>仿宋</vt:lpstr>
      <vt:lpstr>八大山人 V2007</vt:lpstr>
      <vt:lpstr>Calibri</vt:lpstr>
      <vt:lpstr>Calibri</vt:lpstr>
      <vt:lpstr>思源黑体 CN Normal</vt:lpstr>
      <vt:lpstr>印品黑体</vt:lpstr>
      <vt:lpstr>等线</vt:lpstr>
      <vt:lpstr>Arial</vt:lpstr>
      <vt:lpstr>字由点字夏乐体</vt:lpstr>
      <vt:lpstr>Segoe Print</vt:lpstr>
      <vt:lpstr>字魂58号-创中黑</vt:lpstr>
      <vt:lpstr>Arial Unicode MS</vt:lpstr>
      <vt:lpstr>印品黑体</vt:lpstr>
      <vt:lpstr>2_默认设计模板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take me to hell</cp:lastModifiedBy>
  <cp:revision>55</cp:revision>
  <dcterms:created xsi:type="dcterms:W3CDTF">2024-04-18T09:22:00Z</dcterms:created>
  <dcterms:modified xsi:type="dcterms:W3CDTF">2024-04-19T02:56:03Z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E9B49EDF42CD4F10A8B355DF7FEE235D_12</vt:lpwstr>
  </property>
  <property fmtid="{D5CDD505-2E9C-101B-9397-08002B2CF9AE}" pid="3" name="KSOProductBuildVer">
    <vt:lpwstr>2052-12.1.0.16729</vt:lpwstr>
  </property>
</Properties>
</file>