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0" userDrawn="1">
          <p15:clr>
            <a:srgbClr val="A4A3A4"/>
          </p15:clr>
        </p15:guide>
        <p15:guide id="2" pos="2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EFFF"/>
    <a:srgbClr val="9F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070"/>
        <p:guide pos="2999"/>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3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8DFCC-589B-4A60-9C12-59D686ADFEC6}"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CC3E0-7DDF-45E7-A937-AD50A2B51CF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社交媒体</a:t>
            </a:r>
          </a:p>
          <a:p>
            <a:r>
              <a:t>社交媒体是互联网科技中最为热门的应用领域之一。通过社交媒体平台，人们可以轻松地与朋友、家人和同事保持联系，分享生活点滴、交流观点和情感。同时，社交媒体也成为了企业营销和品牌推广的重要渠道</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在线教育</a:t>
            </a:r>
          </a:p>
          <a:p>
            <a:r>
              <a:t>互联网科技为教育领域带来了巨大的变革。在线教育平台的兴起使得人们可以随时随地学习新知识、提升技能。通过在线课程、网络直播等方式，教育资源得以更加公平地分配，让更多人享受到优质的教育资源</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电子商务</a:t>
            </a:r>
          </a:p>
          <a:p>
            <a:r>
              <a:t>电子商务是互联网科技中最具商业价值的领域之一。通过互联网平台，商家可以将产品和服务直接展示给消费者，实现线上交易和物流配送。电子商务的崛起改变了传统的商业模式，为消费者带来了更加便捷和丰富的购物体验</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云计算与大数据</a:t>
            </a:r>
          </a:p>
          <a:p>
            <a:r>
              <a:t>云计算和大数据技术是互联网科技的重要基础设施。云计算通过互联网提供计算、存储和应用服务，使得企业和个人可以按需获取和使用计算资源。大数据技术则可以对海量数据进行处理和分析，为企业决策和科学研究提供有力支持</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人工智能</a:t>
            </a:r>
          </a:p>
          <a:p>
            <a:r>
              <a:t>人工智能是互联网科技中最具创新性和挑战性的领域之一。通过模拟人类的思维和行为方式，人工智能技术可以在语音识别、图像识别、自然语言处理等领域实现突破。人工智能的应用将极大地提高生产效率和生活质量，为人类社会的未来发展带来无限可能</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促进信息流通与知识共享</a:t>
            </a:r>
          </a:p>
          <a:p>
            <a:r>
              <a:t>互联网科技极大地促进了信息的流通和知识的共享。通过搜索引擎、社交媒体等平台，人们可以轻松地获取到各种信息和知识资源。这种信息的开放性和共享性不仅提高了人们的知识水平，也推动了社会的创新和发展</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改变生活方式与消费习惯</a:t>
            </a:r>
          </a:p>
          <a:p>
            <a:r>
              <a:t>互联网科技改变了人们的生活方式和消费习惯。在线购物、移动支付等功能的普及使得人们可以更加便捷地进行消费活动。同时，互联网科技也催生了共享经济、在线教育等新兴业态，为人们的生活带来了更多的选择和便利</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提高生产效率与创新能力</a:t>
            </a:r>
          </a:p>
          <a:p>
            <a:r>
              <a:t>互联网科技的应用极大地提高了生产效率和创新能力。云计算、大数据等技术的应用使得企业可以更加高效地处理和利用数据资源，提高决策水平和市场竞争力。同时，人工智能等技术的应用也为企业带来了更多的创新机会和竞争优势</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挑战传统行业与监管体系</a:t>
            </a:r>
          </a:p>
          <a:p>
            <a:r>
              <a:t>然而，互联网科技的发展也对传统行业和监管体系带来了挑战。一方面，互联网科技的崛起使得传统行业面临着巨大的竞争压力和创新挑战；另一方面，互联网科技的快速发展也对监管体系提出了更高的要求和挑战。因此，如何在保护消费者权益、维护市场秩序的同时推动互联网科技的健康发展成为了亟待解决的问题</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技术创新与产业升级</a:t>
            </a:r>
          </a:p>
          <a:p>
            <a:r>
              <a:t>未来，互联网科技将继续推动技术创新和产业升级。随着5G、6G等通信技术的不断发展以及物联网、人工智能等技术的深度融合应用，互联网科技将为社会带来更多的机遇和挑战。同时，随着技术的不断进步和应用场景的不断拓展，互联网科技也将推动各行各业的转型升级和创新发展</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数字经济与智能化社会</a:t>
            </a:r>
          </a:p>
          <a:p>
            <a:r>
              <a:t>数字经济将成为未来经济发展的重要引擎之一。通过互联网科技的应用和推广，数字经济将推动传统产业的数字化转型和智能化升级。同时，随着智能化社会的到来，互联网科技将深入渗透到人们生活的各个方面，为人们的生活带来更多的便利和舒适</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社会治理与数据安全</a:t>
            </a:r>
          </a:p>
          <a:p>
            <a:r>
              <a:t>然而，随着互联网科技的快速发展和应用场景的不断拓展，社会治理和数据安全等问题也将日益凸显。如何保护个人隐私、维护网络安全、打击网络犯罪等成为了亟待解决的问题。因此，未来需要加强互联网科技的监管和管理力度</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早期发展</a:t>
            </a:r>
          </a:p>
          <a:p>
            <a:r>
              <a:t>互联网的起源可以追溯到20世纪60年代，当时美国国防部高级研究计划署(ARPA)启动了ARPANET项目，旨在创建一个分布式的网络系统，以便在发生核战争时，能够保持通讯的连通性。这一项目最终催生了TCP/IP协议和互联网的雏形</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商业化与普及</a:t>
            </a:r>
          </a:p>
          <a:p>
            <a:r>
              <a:t>进入90年代，随着万维网(WWW)的发明和浏览器的普及，互联网开始进入商业化阶段。这一时期，涌现出了许多知名的互联网公司，如雅虎、亚马逊、谷歌等。同时，普通民众也开始接触并使用互联网，享受其带来的便利</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移动互联网时代</a:t>
            </a:r>
          </a:p>
          <a:p>
            <a:r>
              <a:t>进入21世纪，随着智能手机的普及和移动网络的发展，互联网迎来了移动互联网时代。人们可以随时随地通过手机等移动设备访问互联网，获取信息、交流沟通、娱乐休闲等。移动互联网的崛起催生了众多新兴的互联网公司和业务模式，如社交媒体、共享经济、在线教育等</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人工智能与物联网时代</a:t>
            </a:r>
          </a:p>
          <a:p>
            <a:r>
              <a:t>近年来，随着人工智能、大数据、物联网等技术的快速发展，互联网科技正在迎来新一轮的革命。人工智能技术的应用使得机器能够像人类一样进行思考和决策，大大提高了工作效率和准确性。物联网技术则将各种设备连接到互联网上，实现了万物互联和智能化管理。这些技术的发展将为人类社会带来更多的机遇和挑战</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8" name="图片 7"/>
            <p:cNvPicPr>
              <a:picLocks noChangeAspect="1"/>
            </p:cNvPicPr>
            <p:nvPr/>
          </p:nvPicPr>
          <p:blipFill>
            <a:blip r:embed="rId2"/>
            <a:stretch>
              <a:fillRect/>
            </a:stretch>
          </p:blipFill>
          <p:spPr>
            <a:xfrm>
              <a:off x="0" y="0"/>
              <a:ext cx="12192000" cy="6858000"/>
            </a:xfrm>
            <a:prstGeom prst="rect">
              <a:avLst/>
            </a:prstGeom>
            <a:solidFill>
              <a:srgbClr val="99EFFF"/>
            </a:solidFill>
          </p:spPr>
        </p:pic>
        <p:sp>
          <p:nvSpPr>
            <p:cNvPr id="9" name="矩形 8"/>
            <p:cNvSpPr/>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0" name="椭圆 9"/>
            <p:cNvSpPr/>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pic>
          <p:nvPicPr>
            <p:cNvPr id="11" name="图片 10"/>
            <p:cNvPicPr>
              <a:picLocks noChangeAspect="1"/>
            </p:cNvPicPr>
            <p:nvPr/>
          </p:nvPicPr>
          <p:blipFill>
            <a:blip r:embed="rId3"/>
            <a:stretch>
              <a:fillRect/>
            </a:stretch>
          </p:blipFill>
          <p:spPr>
            <a:xfrm>
              <a:off x="5747504" y="381000"/>
              <a:ext cx="6261100" cy="6261100"/>
            </a:xfrm>
            <a:prstGeom prst="rect">
              <a:avLst/>
            </a:prstGeom>
          </p:spPr>
        </p:pic>
        <p:sp>
          <p:nvSpPr>
            <p:cNvPr id="12" name="椭圆 11"/>
            <p:cNvSpPr/>
            <p:nvPr/>
          </p:nvSpPr>
          <p:spPr>
            <a:xfrm>
              <a:off x="8834706" y="819263"/>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3" name="椭圆 12"/>
            <p:cNvSpPr/>
            <p:nvPr/>
          </p:nvSpPr>
          <p:spPr>
            <a:xfrm>
              <a:off x="4625894" y="3991858"/>
              <a:ext cx="2121815" cy="2180342"/>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4" name="椭圆 13"/>
            <p:cNvSpPr/>
            <p:nvPr/>
          </p:nvSpPr>
          <p:spPr>
            <a:xfrm>
              <a:off x="1039465" y="627246"/>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5" name="椭圆 14"/>
            <p:cNvSpPr/>
            <p:nvPr/>
          </p:nvSpPr>
          <p:spPr>
            <a:xfrm>
              <a:off x="8999052" y="4806153"/>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6" name="椭圆 15"/>
            <p:cNvSpPr/>
            <p:nvPr/>
          </p:nvSpPr>
          <p:spPr>
            <a:xfrm>
              <a:off x="5566906" y="2089263"/>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7" name="椭圆 16"/>
            <p:cNvSpPr/>
            <p:nvPr/>
          </p:nvSpPr>
          <p:spPr>
            <a:xfrm>
              <a:off x="10880593" y="2227048"/>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8" name="矩形 17"/>
            <p:cNvSpPr/>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9" name="椭圆 18"/>
            <p:cNvSpPr/>
            <p:nvPr userDrawn="1"/>
          </p:nvSpPr>
          <p:spPr>
            <a:xfrm>
              <a:off x="10981358" y="12700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gr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819E2-09FA-4FDD-B20F-4A50A6DFEE3C}"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819E2-09FA-4FDD-B20F-4A50A6DFEE3C}"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nvPicPr>
            <p:blipFill>
              <a:blip r:embed="rId2"/>
              <a:stretch>
                <a:fillRect/>
              </a:stretch>
            </p:blipFill>
            <p:spPr>
              <a:xfrm>
                <a:off x="0" y="0"/>
                <a:ext cx="12192000" cy="6858000"/>
              </a:xfrm>
              <a:prstGeom prst="rect">
                <a:avLst/>
              </a:prstGeom>
              <a:solidFill>
                <a:srgbClr val="99EFFF"/>
              </a:solidFill>
            </p:spPr>
          </p:pic>
          <p:sp>
            <p:nvSpPr>
              <p:cNvPr id="11" name="矩形 10"/>
              <p:cNvSpPr/>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2" name="椭圆 11"/>
              <p:cNvSpPr/>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pic>
            <p:nvPicPr>
              <p:cNvPr id="13" name="图片 12"/>
              <p:cNvPicPr>
                <a:picLocks noChangeAspect="1"/>
              </p:cNvPicPr>
              <p:nvPr/>
            </p:nvPicPr>
            <p:blipFill>
              <a:blip r:embed="rId3"/>
              <a:stretch>
                <a:fillRect/>
              </a:stretch>
            </p:blipFill>
            <p:spPr>
              <a:xfrm>
                <a:off x="7376509" y="1974699"/>
                <a:ext cx="4497991" cy="4497991"/>
              </a:xfrm>
              <a:prstGeom prst="rect">
                <a:avLst/>
              </a:prstGeom>
            </p:spPr>
          </p:pic>
          <p:sp>
            <p:nvSpPr>
              <p:cNvPr id="14" name="椭圆 13"/>
              <p:cNvSpPr/>
              <p:nvPr/>
            </p:nvSpPr>
            <p:spPr>
              <a:xfrm>
                <a:off x="8834706" y="819263"/>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5" name="椭圆 14"/>
              <p:cNvSpPr/>
              <p:nvPr/>
            </p:nvSpPr>
            <p:spPr>
              <a:xfrm>
                <a:off x="4625894" y="3991858"/>
                <a:ext cx="2121815" cy="2180342"/>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6" name="椭圆 15"/>
              <p:cNvSpPr/>
              <p:nvPr/>
            </p:nvSpPr>
            <p:spPr>
              <a:xfrm>
                <a:off x="1039465" y="627246"/>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7" name="椭圆 16"/>
              <p:cNvSpPr/>
              <p:nvPr/>
            </p:nvSpPr>
            <p:spPr>
              <a:xfrm>
                <a:off x="9625505" y="5138055"/>
                <a:ext cx="1404966" cy="1443720"/>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8" name="椭圆 17"/>
              <p:cNvSpPr/>
              <p:nvPr/>
            </p:nvSpPr>
            <p:spPr>
              <a:xfrm>
                <a:off x="5566906" y="2089263"/>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9" name="椭圆 18"/>
              <p:cNvSpPr/>
              <p:nvPr/>
            </p:nvSpPr>
            <p:spPr>
              <a:xfrm>
                <a:off x="11029466" y="1556122"/>
                <a:ext cx="853029" cy="876559"/>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20" name="矩形 19"/>
              <p:cNvSpPr/>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grpSp>
        <p:cxnSp>
          <p:nvCxnSpPr>
            <p:cNvPr id="9" name="直接连接符 8"/>
            <p:cNvCxnSpPr/>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nvPicPr>
            <p:blipFill>
              <a:blip r:embed="rId2"/>
              <a:stretch>
                <a:fillRect/>
              </a:stretch>
            </p:blipFill>
            <p:spPr>
              <a:xfrm>
                <a:off x="0" y="0"/>
                <a:ext cx="12192000" cy="6858000"/>
              </a:xfrm>
              <a:prstGeom prst="rect">
                <a:avLst/>
              </a:prstGeom>
              <a:solidFill>
                <a:srgbClr val="99EFFF"/>
              </a:solidFill>
            </p:spPr>
          </p:pic>
          <p:sp>
            <p:nvSpPr>
              <p:cNvPr id="11" name="矩形 10"/>
              <p:cNvSpPr/>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2" name="椭圆 11"/>
              <p:cNvSpPr/>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3" name="椭圆 12"/>
              <p:cNvSpPr/>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4" name="椭圆 13"/>
              <p:cNvSpPr/>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5" name="椭圆 14"/>
              <p:cNvSpPr/>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sp>
            <p:nvSpPr>
              <p:cNvPr id="16" name="矩形 15"/>
              <p:cNvSpPr/>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zh-CN" altLang="en-US"/>
              </a:p>
            </p:txBody>
          </p:sp>
        </p:grpSp>
        <p:cxnSp>
          <p:nvCxnSpPr>
            <p:cNvPr id="9" name="直接连接符 8"/>
            <p:cNvCxnSpPr/>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E1819E2-09FA-4FDD-B20F-4A50A6DFEE3C}"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E1819E2-09FA-4FDD-B20F-4A50A6DFEE3C}"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E1819E2-09FA-4FDD-B20F-4A50A6DFEE3C}"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1819E2-09FA-4FDD-B20F-4A50A6DFEE3C}"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1819E2-09FA-4FDD-B20F-4A50A6DFEE3C}"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1819E2-09FA-4FDD-B20F-4A50A6DFEE3C}"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9D9C97-9260-4B81-AAAB-CF0274CEA423}"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8E1819E2-09FA-4FDD-B20F-4A50A6DFEE3C}"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DD9D9C97-9260-4B81-AAAB-CF0274CEA42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jpeg"/><Relationship Id="rId12" Type="http://schemas.openxmlformats.org/officeDocument/2006/relationships/notesSlide" Target="../notesSlides/notesSlide11.xml"/><Relationship Id="rId11" Type="http://schemas.openxmlformats.org/officeDocument/2006/relationships/slideLayout" Target="../slideLayouts/slideLayout3.xml"/><Relationship Id="rId10" Type="http://schemas.openxmlformats.org/officeDocument/2006/relationships/image" Target="../media/image10.png"/><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1.jpeg"/><Relationship Id="rId12" Type="http://schemas.openxmlformats.org/officeDocument/2006/relationships/notesSlide" Target="../notesSlides/notesSlide12.xml"/><Relationship Id="rId11" Type="http://schemas.openxmlformats.org/officeDocument/2006/relationships/slideLayout" Target="../slideLayouts/slideLayout3.xml"/><Relationship Id="rId10" Type="http://schemas.openxmlformats.org/officeDocument/2006/relationships/image" Target="../media/image11.jpeg"/><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1.jpeg"/><Relationship Id="rId12" Type="http://schemas.openxmlformats.org/officeDocument/2006/relationships/notesSlide" Target="../notesSlides/notesSlide13.xml"/><Relationship Id="rId11" Type="http://schemas.openxmlformats.org/officeDocument/2006/relationships/slideLayout" Target="../slideLayouts/slideLayout3.xml"/><Relationship Id="rId10" Type="http://schemas.openxmlformats.org/officeDocument/2006/relationships/image" Target="../media/image12.png"/><Relationship Id="rId1" Type="http://schemas.openxmlformats.org/officeDocument/2006/relationships/tags" Target="../tags/tag59.xml"/></Relationships>
</file>

<file path=ppt/slides/_rels/slide1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1.jpeg"/><Relationship Id="rId12" Type="http://schemas.openxmlformats.org/officeDocument/2006/relationships/notesSlide" Target="../notesSlides/notesSlide14.xml"/><Relationship Id="rId11" Type="http://schemas.openxmlformats.org/officeDocument/2006/relationships/slideLayout" Target="../slideLayouts/slideLayout3.xml"/><Relationship Id="rId10" Type="http://schemas.openxmlformats.org/officeDocument/2006/relationships/image" Target="../media/image13.jpeg"/><Relationship Id="rId1" Type="http://schemas.openxmlformats.org/officeDocument/2006/relationships/tags" Target="../tags/tag67.xml"/></Relationships>
</file>

<file path=ppt/slides/_rels/slide1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1.jpeg"/><Relationship Id="rId12" Type="http://schemas.openxmlformats.org/officeDocument/2006/relationships/notesSlide" Target="../notesSlides/notesSlide15.xml"/><Relationship Id="rId11" Type="http://schemas.openxmlformats.org/officeDocument/2006/relationships/slideLayout" Target="../slideLayouts/slideLayout3.xml"/><Relationship Id="rId10" Type="http://schemas.openxmlformats.org/officeDocument/2006/relationships/image" Target="../media/image14.jpeg"/><Relationship Id="rId1" Type="http://schemas.openxmlformats.org/officeDocument/2006/relationships/tags" Target="../tags/tag7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1.jpeg"/><Relationship Id="rId12" Type="http://schemas.openxmlformats.org/officeDocument/2006/relationships/notesSlide" Target="../notesSlides/notesSlide17.xml"/><Relationship Id="rId11" Type="http://schemas.openxmlformats.org/officeDocument/2006/relationships/slideLayout" Target="../slideLayouts/slideLayout3.xml"/><Relationship Id="rId10" Type="http://schemas.openxmlformats.org/officeDocument/2006/relationships/image" Target="../media/image15.jpeg"/><Relationship Id="rId1" Type="http://schemas.openxmlformats.org/officeDocument/2006/relationships/tags" Target="../tags/tag83.xml"/></Relationships>
</file>

<file path=ppt/slides/_rels/slide18.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jpeg"/><Relationship Id="rId12" Type="http://schemas.openxmlformats.org/officeDocument/2006/relationships/notesSlide" Target="../notesSlides/notesSlide18.xml"/><Relationship Id="rId11" Type="http://schemas.openxmlformats.org/officeDocument/2006/relationships/slideLayout" Target="../slideLayouts/slideLayout3.xml"/><Relationship Id="rId10" Type="http://schemas.openxmlformats.org/officeDocument/2006/relationships/image" Target="../media/image16.png"/><Relationship Id="rId1" Type="http://schemas.openxmlformats.org/officeDocument/2006/relationships/tags" Target="../tags/tag91.xml"/></Relationships>
</file>

<file path=ppt/slides/_rels/slide19.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1.jpeg"/><Relationship Id="rId12" Type="http://schemas.openxmlformats.org/officeDocument/2006/relationships/notesSlide" Target="../notesSlides/notesSlide19.xml"/><Relationship Id="rId11" Type="http://schemas.openxmlformats.org/officeDocument/2006/relationships/slideLayout" Target="../slideLayouts/slideLayout3.xml"/><Relationship Id="rId10" Type="http://schemas.openxmlformats.org/officeDocument/2006/relationships/image" Target="../media/image17.png"/><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1.jpeg"/><Relationship Id="rId12" Type="http://schemas.openxmlformats.org/officeDocument/2006/relationships/notesSlide" Target="../notesSlides/notesSlide20.xml"/><Relationship Id="rId11" Type="http://schemas.openxmlformats.org/officeDocument/2006/relationships/slideLayout" Target="../slideLayouts/slideLayout3.xml"/><Relationship Id="rId10" Type="http://schemas.openxmlformats.org/officeDocument/2006/relationships/image" Target="../media/image18.png"/><Relationship Id="rId1" Type="http://schemas.openxmlformats.org/officeDocument/2006/relationships/tags" Target="../tags/tag10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image" Target="../media/image1.jpeg"/><Relationship Id="rId12" Type="http://schemas.openxmlformats.org/officeDocument/2006/relationships/notesSlide" Target="../notesSlides/notesSlide22.xml"/><Relationship Id="rId11" Type="http://schemas.openxmlformats.org/officeDocument/2006/relationships/slideLayout" Target="../slideLayouts/slideLayout3.xml"/><Relationship Id="rId10" Type="http://schemas.openxmlformats.org/officeDocument/2006/relationships/image" Target="../media/image19.jpeg"/><Relationship Id="rId1" Type="http://schemas.openxmlformats.org/officeDocument/2006/relationships/tags" Target="../tags/tag115.xml"/></Relationships>
</file>

<file path=ppt/slides/_rels/slide23.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1.jpeg"/><Relationship Id="rId12" Type="http://schemas.openxmlformats.org/officeDocument/2006/relationships/notesSlide" Target="../notesSlides/notesSlide23.xml"/><Relationship Id="rId11" Type="http://schemas.openxmlformats.org/officeDocument/2006/relationships/slideLayout" Target="../slideLayouts/slideLayout3.xml"/><Relationship Id="rId10" Type="http://schemas.openxmlformats.org/officeDocument/2006/relationships/image" Target="../media/image20.jpeg"/><Relationship Id="rId1" Type="http://schemas.openxmlformats.org/officeDocument/2006/relationships/tags" Target="../tags/tag123.xml"/></Relationships>
</file>

<file path=ppt/slides/_rels/slide2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image" Target="../media/image1.jpeg"/><Relationship Id="rId12" Type="http://schemas.openxmlformats.org/officeDocument/2006/relationships/notesSlide" Target="../notesSlides/notesSlide24.xml"/><Relationship Id="rId11" Type="http://schemas.openxmlformats.org/officeDocument/2006/relationships/slideLayout" Target="../slideLayouts/slideLayout3.xml"/><Relationship Id="rId10" Type="http://schemas.openxmlformats.org/officeDocument/2006/relationships/image" Target="../media/image21.jpeg"/><Relationship Id="rId1" Type="http://schemas.openxmlformats.org/officeDocument/2006/relationships/tags" Target="../tags/tag13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1.jpeg"/><Relationship Id="rId12" Type="http://schemas.openxmlformats.org/officeDocument/2006/relationships/notesSlide" Target="../notesSlides/notesSlide6.xml"/><Relationship Id="rId11" Type="http://schemas.openxmlformats.org/officeDocument/2006/relationships/slideLayout" Target="../slideLayouts/slideLayout3.xml"/><Relationship Id="rId10" Type="http://schemas.openxmlformats.org/officeDocument/2006/relationships/image" Target="../media/image6.jpeg"/><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1.jpeg"/><Relationship Id="rId12" Type="http://schemas.openxmlformats.org/officeDocument/2006/relationships/notesSlide" Target="../notesSlides/notesSlide7.xml"/><Relationship Id="rId11" Type="http://schemas.openxmlformats.org/officeDocument/2006/relationships/slideLayout" Target="../slideLayouts/slideLayout3.xml"/><Relationship Id="rId10" Type="http://schemas.openxmlformats.org/officeDocument/2006/relationships/image" Target="../media/image7.png"/><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1.jpeg"/><Relationship Id="rId12" Type="http://schemas.openxmlformats.org/officeDocument/2006/relationships/notesSlide" Target="../notesSlides/notesSlide8.xml"/><Relationship Id="rId11" Type="http://schemas.openxmlformats.org/officeDocument/2006/relationships/slideLayout" Target="../slideLayouts/slideLayout3.xml"/><Relationship Id="rId10" Type="http://schemas.openxmlformats.org/officeDocument/2006/relationships/image" Target="../media/image8.jpeg"/><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1.jpeg"/><Relationship Id="rId12" Type="http://schemas.openxmlformats.org/officeDocument/2006/relationships/notesSlide" Target="../notesSlides/notesSlide9.xml"/><Relationship Id="rId11" Type="http://schemas.openxmlformats.org/officeDocument/2006/relationships/slideLayout" Target="../slideLayouts/slideLayout3.xml"/><Relationship Id="rId10" Type="http://schemas.openxmlformats.org/officeDocument/2006/relationships/image" Target="../media/image9.png"/><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53110" y="2637155"/>
            <a:ext cx="5626100" cy="1692275"/>
          </a:xfrm>
          <a:prstGeom prst="rect">
            <a:avLst/>
          </a:prstGeom>
          <a:ln>
            <a:noFill/>
          </a:ln>
        </p:spPr>
        <p:txBody>
          <a:bodyPr wrap="square"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8000" b="1" spc="300">
                <a:solidFill>
                  <a:schemeClr val="bg1"/>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互联网科技</a:t>
            </a:r>
            <a:endParaRPr lang="zh-CN" altLang="en-US" sz="8000" b="1" spc="300">
              <a:solidFill>
                <a:schemeClr val="bg1"/>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3" name="文本框 2"/>
          <p:cNvSpPr txBox="1"/>
          <p:nvPr/>
        </p:nvSpPr>
        <p:spPr>
          <a:xfrm>
            <a:off x="695943" y="4595363"/>
            <a:ext cx="6096000" cy="3693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a:solidFill>
                  <a:schemeClr val="bg1"/>
                </a:solidFill>
                <a:latin typeface="宋体" panose="02010600030101010101" pitchFamily="2" charset="-122"/>
                <a:sym typeface="宋体" panose="02010600030101010101" pitchFamily="2" charset="-122"/>
              </a:rPr>
              <a:t>演讲者：xxx</a:t>
            </a:r>
            <a:endParaRPr lang="zh-CN" altLang="en-US">
              <a:solidFill>
                <a:schemeClr val="bg1"/>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rLs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65320" y="2829560"/>
            <a:ext cx="940435" cy="1101090"/>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3</a:t>
            </a:r>
            <a:endPar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3" name="圆角矩形 2"/>
          <p:cNvSpPr/>
          <p:nvPr/>
        </p:nvSpPr>
        <p:spPr>
          <a:xfrm>
            <a:off x="5601335" y="2829560"/>
            <a:ext cx="5642610" cy="1059815"/>
          </a:xfrm>
          <a:prstGeom prst="roundRect">
            <a:avLst>
              <a:gd name="adj" fmla="val 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互联网科技的应用领域</a:t>
            </a:r>
            <a:endPar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11" name="圆角矩形 10"/>
          <p:cNvSpPr/>
          <p:nvPr/>
        </p:nvSpPr>
        <p:spPr>
          <a:xfrm>
            <a:off x="9987123" y="728663"/>
            <a:ext cx="1688940" cy="550729"/>
          </a:xfrm>
          <a:prstGeom prst="roundRect">
            <a:avLst>
              <a:gd name="adj" fmla="val 207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LOGO</a:t>
            </a:r>
            <a:endPar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rLst="">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rLst="">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 grpId="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24735"/>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69135"/>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社交媒体</a:t>
            </a:r>
            <a:endParaRPr sz="3000" b="1">
              <a:solidFill>
                <a:schemeClr val="bg1"/>
              </a:solidFill>
              <a:latin typeface="宋体" panose="02010600030101010101" pitchFamily="2" charset="-122"/>
            </a:endParaRPr>
          </a:p>
        </p:txBody>
      </p:sp>
      <p:sp>
        <p:nvSpPr>
          <p:cNvPr id="20" name="New shape"/>
          <p:cNvSpPr/>
          <p:nvPr/>
        </p:nvSpPr>
        <p:spPr>
          <a:xfrm>
            <a:off x="1117600" y="2485390"/>
            <a:ext cx="3606800" cy="2743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10000"/>
          </a:bodyPr>
          <a:lstStyle/>
          <a:p>
            <a:pPr indent="0" algn="l">
              <a:lnSpc>
                <a:spcPct val="125000"/>
              </a:lnSpc>
            </a:pPr>
            <a:r>
              <a:rPr sz="2100" b="0">
                <a:solidFill>
                  <a:schemeClr val="bg1"/>
                </a:solidFill>
                <a:latin typeface="宋体" panose="02010600030101010101" pitchFamily="2" charset="-122"/>
              </a:rPr>
              <a:t>社交媒体是互联网科技中最为热门的应用领域之一。通过社交媒体平台，人们可以轻松地与朋友、家人和同事保持联系，分享生活点滴、交流观点和情感。同时，社交媒体也成为了企业营销和品牌推广的重要渠道</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3</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互联网科技的应用领域</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社交媒体"/>
          <p:cNvPicPr>
            <a:picLocks noChangeAspect="1"/>
          </p:cNvPicPr>
          <p:nvPr/>
        </p:nvPicPr>
        <p:blipFill>
          <a:blip r:embed="rId10"/>
          <a:stretch>
            <a:fillRect/>
          </a:stretch>
        </p:blipFill>
        <p:spPr>
          <a:xfrm>
            <a:off x="5232400" y="1988820"/>
            <a:ext cx="6345555" cy="4229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8450580" y="228473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8450580" y="1929130"/>
            <a:ext cx="2955925"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在线教育</a:t>
            </a:r>
            <a:endParaRPr sz="3000" b="1">
              <a:solidFill>
                <a:schemeClr val="bg1"/>
              </a:solidFill>
              <a:latin typeface="宋体" panose="02010600030101010101" pitchFamily="2" charset="-122"/>
            </a:endParaRPr>
          </a:p>
        </p:txBody>
      </p:sp>
      <p:sp>
        <p:nvSpPr>
          <p:cNvPr id="20" name="New shape"/>
          <p:cNvSpPr/>
          <p:nvPr/>
        </p:nvSpPr>
        <p:spPr>
          <a:xfrm>
            <a:off x="8450580" y="2373630"/>
            <a:ext cx="2955925" cy="411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100" b="0">
                <a:solidFill>
                  <a:schemeClr val="bg1"/>
                </a:solidFill>
                <a:latin typeface="宋体" panose="02010600030101010101" pitchFamily="2" charset="-122"/>
              </a:rPr>
              <a:t>互联网科技为教育领域带来了巨大的变革。在线教育平台的兴起使得人们可以随时随地学习新知识、提升技能。通过在线课程、网络直播等方式，教育资源得以更加公平地分配，让更多人享受到优质的教育资源</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3</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互联网科技的应用领域</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在线教育"/>
          <p:cNvPicPr>
            <a:picLocks noChangeAspect="1"/>
          </p:cNvPicPr>
          <p:nvPr/>
        </p:nvPicPr>
        <p:blipFill>
          <a:blip r:embed="rId10"/>
          <a:stretch>
            <a:fillRect/>
          </a:stretch>
        </p:blipFill>
        <p:spPr>
          <a:xfrm>
            <a:off x="735330" y="1774190"/>
            <a:ext cx="6874510" cy="4581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500"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300" fill="hold"/>
                                        <p:tgtEl>
                                          <p:spTgt spid="17"/>
                                        </p:tgtEl>
                                        <p:attrNameLst>
                                          <p:attrName>ppt_w</p:attrName>
                                        </p:attrNameLst>
                                      </p:cBhvr>
                                      <p:tavLst>
                                        <p:tav tm="0">
                                          <p:val>
                                            <p:fltVal val="0"/>
                                          </p:val>
                                        </p:tav>
                                        <p:tav tm="100000">
                                          <p:val>
                                            <p:strVal val="#ppt_w"/>
                                          </p:val>
                                        </p:tav>
                                      </p:tavLst>
                                    </p:anim>
                                    <p:anim calcmode="lin" valueType="num">
                                      <p:cBhvr>
                                        <p:cTn id="13" dur="3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200" fill="hold"/>
                                        <p:tgtEl>
                                          <p:spTgt spid="19"/>
                                        </p:tgtEl>
                                        <p:attrNameLst>
                                          <p:attrName>ppt_w</p:attrName>
                                        </p:attrNameLst>
                                      </p:cBhvr>
                                      <p:tavLst>
                                        <p:tav tm="0">
                                          <p:val>
                                            <p:fltVal val="0"/>
                                          </p:val>
                                        </p:tav>
                                        <p:tav tm="100000">
                                          <p:val>
                                            <p:strVal val="#ppt_w"/>
                                          </p:val>
                                        </p:tav>
                                      </p:tavLst>
                                    </p:anim>
                                    <p:anim calcmode="lin" valueType="num">
                                      <p:cBhvr>
                                        <p:cTn id="18" dur="200" fill="hold"/>
                                        <p:tgtEl>
                                          <p:spTgt spid="1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200" fill="hold"/>
                                        <p:tgtEl>
                                          <p:spTgt spid="20"/>
                                        </p:tgtEl>
                                        <p:attrNameLst>
                                          <p:attrName>ppt_w</p:attrName>
                                        </p:attrNameLst>
                                      </p:cBhvr>
                                      <p:tavLst>
                                        <p:tav tm="0">
                                          <p:val>
                                            <p:fltVal val="0"/>
                                          </p:val>
                                        </p:tav>
                                        <p:tav tm="100000">
                                          <p:val>
                                            <p:strVal val="#ppt_w"/>
                                          </p:val>
                                        </p:tav>
                                      </p:tavLst>
                                    </p:anim>
                                    <p:anim calcmode="lin" valueType="num">
                                      <p:cBhvr>
                                        <p:cTn id="23" dur="2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6220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2006600"/>
            <a:ext cx="447548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电子商务</a:t>
            </a:r>
            <a:endParaRPr sz="3000" b="1">
              <a:solidFill>
                <a:schemeClr val="bg1"/>
              </a:solidFill>
              <a:latin typeface="宋体" panose="02010600030101010101" pitchFamily="2" charset="-122"/>
            </a:endParaRPr>
          </a:p>
        </p:txBody>
      </p:sp>
      <p:sp>
        <p:nvSpPr>
          <p:cNvPr id="20" name="New shape"/>
          <p:cNvSpPr/>
          <p:nvPr/>
        </p:nvSpPr>
        <p:spPr>
          <a:xfrm>
            <a:off x="1117600" y="2451100"/>
            <a:ext cx="447548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100" b="0">
                <a:solidFill>
                  <a:schemeClr val="bg1"/>
                </a:solidFill>
                <a:latin typeface="宋体" panose="02010600030101010101" pitchFamily="2" charset="-122"/>
              </a:rPr>
              <a:t>电子商务是互联网科技中最具商业价值的领域之一。通过互联网平台，商家可以将产品和服务直接展示给消费者，实现线上交易和物流配送。电子商务的崛起改变了传统的商业模式，为消费者带来了更加便捷和丰富的购物体验</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3</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互联网科技的应用领域</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电子商务"/>
          <p:cNvPicPr>
            <a:picLocks noChangeAspect="1"/>
          </p:cNvPicPr>
          <p:nvPr/>
        </p:nvPicPr>
        <p:blipFill>
          <a:blip r:embed="rId10"/>
          <a:stretch>
            <a:fillRect/>
          </a:stretch>
        </p:blipFill>
        <p:spPr>
          <a:xfrm>
            <a:off x="6527800" y="1773555"/>
            <a:ext cx="4653915" cy="4589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 fill="hold"/>
                                        <p:tgtEl>
                                          <p:spTgt spid="19"/>
                                        </p:tgtEl>
                                        <p:attrNameLst>
                                          <p:attrName>ppt_w</p:attrName>
                                        </p:attrNameLst>
                                      </p:cBhvr>
                                      <p:tavLst>
                                        <p:tav tm="0">
                                          <p:val>
                                            <p:fltVal val="0"/>
                                          </p:val>
                                        </p:tav>
                                        <p:tav tm="100000">
                                          <p:val>
                                            <p:strVal val="#ppt_w"/>
                                          </p:val>
                                        </p:tav>
                                      </p:tavLst>
                                    </p:anim>
                                    <p:anim calcmode="lin" valueType="num">
                                      <p:cBhvr>
                                        <p:cTn id="13" dur="2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200" fill="hold"/>
                                        <p:tgtEl>
                                          <p:spTgt spid="20"/>
                                        </p:tgtEl>
                                        <p:attrNameLst>
                                          <p:attrName>ppt_w</p:attrName>
                                        </p:attrNameLst>
                                      </p:cBhvr>
                                      <p:tavLst>
                                        <p:tav tm="0">
                                          <p:val>
                                            <p:fltVal val="0"/>
                                          </p:val>
                                        </p:tav>
                                        <p:tav tm="100000">
                                          <p:val>
                                            <p:strVal val="#ppt_w"/>
                                          </p:val>
                                        </p:tav>
                                      </p:tavLst>
                                    </p:anim>
                                    <p:anim calcmode="lin" valueType="num">
                                      <p:cBhvr>
                                        <p:cTn id="18" dur="2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2664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71040"/>
            <a:ext cx="995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云计算与大数据</a:t>
            </a:r>
            <a:endParaRPr sz="3000" b="1">
              <a:solidFill>
                <a:schemeClr val="bg1"/>
              </a:solidFill>
              <a:latin typeface="宋体" panose="02010600030101010101" pitchFamily="2" charset="-122"/>
            </a:endParaRPr>
          </a:p>
        </p:txBody>
      </p:sp>
      <p:sp>
        <p:nvSpPr>
          <p:cNvPr id="20" name="New shape"/>
          <p:cNvSpPr/>
          <p:nvPr/>
        </p:nvSpPr>
        <p:spPr>
          <a:xfrm>
            <a:off x="7467600" y="2415540"/>
            <a:ext cx="360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云计算和大数据技术是互联网科技的重要基础设施。云计算通过互联网提供计算、存储和应用服务，使得企业和个人可以按需获取和使用计算资源。大数据技术则可以对海量数据进行处理和分析，为企业决策和科学研究提供有力支持</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3</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互联网科技的应用领域</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云计算"/>
          <p:cNvPicPr>
            <a:picLocks noChangeAspect="1"/>
          </p:cNvPicPr>
          <p:nvPr/>
        </p:nvPicPr>
        <p:blipFill>
          <a:blip r:embed="rId10"/>
          <a:stretch>
            <a:fillRect/>
          </a:stretch>
        </p:blipFill>
        <p:spPr>
          <a:xfrm>
            <a:off x="838200" y="2554605"/>
            <a:ext cx="6184900" cy="3865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500"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46325"/>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90725"/>
            <a:ext cx="487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人工智能</a:t>
            </a:r>
            <a:endParaRPr sz="3000" b="1">
              <a:solidFill>
                <a:schemeClr val="bg1"/>
              </a:solidFill>
              <a:latin typeface="宋体" panose="02010600030101010101" pitchFamily="2" charset="-122"/>
            </a:endParaRPr>
          </a:p>
        </p:txBody>
      </p:sp>
      <p:sp>
        <p:nvSpPr>
          <p:cNvPr id="20" name="New shape"/>
          <p:cNvSpPr/>
          <p:nvPr/>
        </p:nvSpPr>
        <p:spPr>
          <a:xfrm>
            <a:off x="1117600" y="2435225"/>
            <a:ext cx="4876800" cy="24003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人工智能是互联网科技中最具创新性和挑战性的领域之一。通过模拟人类的思维和行为方式，人工智能技术可以在语音识别、图像识别、自然语言处理等领域实现突破。人工智能的应用将极大地提高生产效率和生活质量，为人类社会的未来发展带来无限可能</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3</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互联网科技的应用领域</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人工智能2"/>
          <p:cNvPicPr>
            <a:picLocks noChangeAspect="1"/>
          </p:cNvPicPr>
          <p:nvPr/>
        </p:nvPicPr>
        <p:blipFill>
          <a:blip r:embed="rId10"/>
          <a:stretch>
            <a:fillRect/>
          </a:stretch>
        </p:blipFill>
        <p:spPr>
          <a:xfrm>
            <a:off x="6233795" y="2503170"/>
            <a:ext cx="5433695" cy="3044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65320" y="2829560"/>
            <a:ext cx="940435" cy="1101090"/>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4</a:t>
            </a:r>
            <a:endPar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3" name="圆角矩形 2"/>
          <p:cNvSpPr/>
          <p:nvPr/>
        </p:nvSpPr>
        <p:spPr>
          <a:xfrm>
            <a:off x="5601335" y="2829560"/>
            <a:ext cx="6122670" cy="1059815"/>
          </a:xfrm>
          <a:prstGeom prst="roundRect">
            <a:avLst>
              <a:gd name="adj" fmla="val 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互联网科技对社会的影响</a:t>
            </a:r>
            <a:endPar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11" name="圆角矩形 10"/>
          <p:cNvSpPr/>
          <p:nvPr/>
        </p:nvSpPr>
        <p:spPr>
          <a:xfrm>
            <a:off x="9987123" y="728663"/>
            <a:ext cx="1688940" cy="550729"/>
          </a:xfrm>
          <a:prstGeom prst="roundRect">
            <a:avLst>
              <a:gd name="adj" fmla="val 207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LOGO</a:t>
            </a:r>
            <a:endPar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rLst="">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rLst="">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 grpId="1" bldLvl="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56485"/>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2000885"/>
            <a:ext cx="995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促进信息流通与知识共享</a:t>
            </a:r>
            <a:endParaRPr sz="3000" b="1">
              <a:solidFill>
                <a:schemeClr val="bg1"/>
              </a:solidFill>
              <a:latin typeface="宋体" panose="02010600030101010101" pitchFamily="2" charset="-122"/>
            </a:endParaRPr>
          </a:p>
        </p:txBody>
      </p:sp>
      <p:sp>
        <p:nvSpPr>
          <p:cNvPr id="20" name="New shape"/>
          <p:cNvSpPr/>
          <p:nvPr/>
        </p:nvSpPr>
        <p:spPr>
          <a:xfrm>
            <a:off x="1117600" y="2445385"/>
            <a:ext cx="2336800" cy="411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10000"/>
          </a:bodyPr>
          <a:lstStyle/>
          <a:p>
            <a:pPr indent="0" algn="l">
              <a:lnSpc>
                <a:spcPct val="125000"/>
              </a:lnSpc>
            </a:pPr>
            <a:r>
              <a:rPr sz="2100" b="0">
                <a:solidFill>
                  <a:schemeClr val="bg1"/>
                </a:solidFill>
                <a:latin typeface="宋体" panose="02010600030101010101" pitchFamily="2" charset="-122"/>
              </a:rPr>
              <a:t>互联网科技极大地促进了信息的流通和知识的共享。通过搜索引擎、社交媒体等平台，人们可以轻松地获取到各种信息和知识资源。这种信息的开放性和共享性不仅提高了人们的知识水平，也推动了社会的创新和发展</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4</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互联网对社会的影响</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科技城闪耀"/>
          <p:cNvPicPr>
            <a:picLocks noChangeAspect="1"/>
          </p:cNvPicPr>
          <p:nvPr/>
        </p:nvPicPr>
        <p:blipFill>
          <a:blip r:embed="rId10"/>
          <a:stretch>
            <a:fillRect/>
          </a:stretch>
        </p:blipFill>
        <p:spPr>
          <a:xfrm>
            <a:off x="4727575" y="1938655"/>
            <a:ext cx="6885940" cy="4589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2664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71040"/>
            <a:ext cx="995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改变生活方式与消费习惯</a:t>
            </a:r>
            <a:endParaRPr sz="3000" b="1">
              <a:solidFill>
                <a:schemeClr val="bg1"/>
              </a:solidFill>
              <a:latin typeface="宋体" panose="02010600030101010101" pitchFamily="2" charset="-122"/>
            </a:endParaRPr>
          </a:p>
        </p:txBody>
      </p:sp>
      <p:sp>
        <p:nvSpPr>
          <p:cNvPr id="20" name="New shape"/>
          <p:cNvSpPr/>
          <p:nvPr/>
        </p:nvSpPr>
        <p:spPr>
          <a:xfrm>
            <a:off x="7467600" y="2415540"/>
            <a:ext cx="360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互联网科技改变了人们的生活方式和消费习惯。在线购物、移动支付等功能的普及使得人们可以更加便捷地进行消费活动。同时，互联网科技也催生了共享经济、在线教育等新兴业态，为人们的生活带来了更多的选择和便利</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4</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互联网对社会的影响</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6" name="图片 5" descr="互联网改变生活"/>
          <p:cNvPicPr>
            <a:picLocks noChangeAspect="1"/>
          </p:cNvPicPr>
          <p:nvPr/>
        </p:nvPicPr>
        <p:blipFill>
          <a:blip r:embed="rId10"/>
          <a:srcRect l="4265" r="5186"/>
          <a:stretch>
            <a:fillRect/>
          </a:stretch>
        </p:blipFill>
        <p:spPr>
          <a:xfrm>
            <a:off x="1054735" y="2564765"/>
            <a:ext cx="6120765" cy="3802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 fill="hold"/>
                                        <p:tgtEl>
                                          <p:spTgt spid="19"/>
                                        </p:tgtEl>
                                        <p:attrNameLst>
                                          <p:attrName>ppt_w</p:attrName>
                                        </p:attrNameLst>
                                      </p:cBhvr>
                                      <p:tavLst>
                                        <p:tav tm="0">
                                          <p:val>
                                            <p:fltVal val="0"/>
                                          </p:val>
                                        </p:tav>
                                        <p:tav tm="100000">
                                          <p:val>
                                            <p:strVal val="#ppt_w"/>
                                          </p:val>
                                        </p:tav>
                                      </p:tavLst>
                                    </p:anim>
                                    <p:anim calcmode="lin" valueType="num">
                                      <p:cBhvr>
                                        <p:cTn id="13" dur="2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200" fill="hold"/>
                                        <p:tgtEl>
                                          <p:spTgt spid="20"/>
                                        </p:tgtEl>
                                        <p:attrNameLst>
                                          <p:attrName>ppt_w</p:attrName>
                                        </p:attrNameLst>
                                      </p:cBhvr>
                                      <p:tavLst>
                                        <p:tav tm="0">
                                          <p:val>
                                            <p:fltVal val="0"/>
                                          </p:val>
                                        </p:tav>
                                        <p:tav tm="100000">
                                          <p:val>
                                            <p:strVal val="#ppt_w"/>
                                          </p:val>
                                        </p:tav>
                                      </p:tavLst>
                                    </p:anim>
                                    <p:anim calcmode="lin" valueType="num">
                                      <p:cBhvr>
                                        <p:cTn id="23" dur="2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32355"/>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2006600"/>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lstStyle/>
          <a:p>
            <a:pPr indent="0" algn="l">
              <a:lnSpc>
                <a:spcPct val="100000"/>
              </a:lnSpc>
            </a:pPr>
            <a:r>
              <a:rPr sz="2100" b="1">
                <a:solidFill>
                  <a:schemeClr val="bg1"/>
                </a:solidFill>
                <a:latin typeface="宋体" panose="02010600030101010101" pitchFamily="2" charset="-122"/>
              </a:rPr>
              <a:t>提高生产效率与创新能力</a:t>
            </a:r>
            <a:endParaRPr sz="2100" b="1">
              <a:solidFill>
                <a:schemeClr val="bg1"/>
              </a:solidFill>
              <a:latin typeface="宋体" panose="02010600030101010101" pitchFamily="2" charset="-122"/>
            </a:endParaRPr>
          </a:p>
        </p:txBody>
      </p:sp>
      <p:sp>
        <p:nvSpPr>
          <p:cNvPr id="20" name="New shape"/>
          <p:cNvSpPr/>
          <p:nvPr/>
        </p:nvSpPr>
        <p:spPr>
          <a:xfrm>
            <a:off x="1117600" y="2421255"/>
            <a:ext cx="360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10000"/>
          </a:bodyPr>
          <a:lstStyle/>
          <a:p>
            <a:pPr indent="0" algn="l">
              <a:lnSpc>
                <a:spcPct val="125000"/>
              </a:lnSpc>
            </a:pPr>
            <a:r>
              <a:rPr sz="2100" b="0">
                <a:solidFill>
                  <a:schemeClr val="bg1"/>
                </a:solidFill>
                <a:latin typeface="宋体" panose="02010600030101010101" pitchFamily="2" charset="-122"/>
              </a:rPr>
              <a:t>互联网科技的应用极大地提高了生产效率和创新能力。云计算、大数据等技术的应用使得企业可以更加高效地处理和利用数据资源，提高决策水平和市场竞争力。同时，人工智能等技术的应用也为企业带来了更多的创新机会和竞争优势</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4</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互联网对社会的影响</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数据增长"/>
          <p:cNvPicPr>
            <a:picLocks noChangeAspect="1"/>
          </p:cNvPicPr>
          <p:nvPr/>
        </p:nvPicPr>
        <p:blipFill>
          <a:blip r:embed="rId10"/>
          <a:stretch>
            <a:fillRect/>
          </a:stretch>
        </p:blipFill>
        <p:spPr>
          <a:xfrm>
            <a:off x="5087620" y="1557020"/>
            <a:ext cx="6652895" cy="4989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34010" y="332740"/>
            <a:ext cx="2300605" cy="1564640"/>
            <a:chOff x="6198" y="638"/>
            <a:chExt cx="5552" cy="2464"/>
          </a:xfrm>
        </p:grpSpPr>
        <p:sp>
          <p:nvSpPr>
            <p:cNvPr id="9" name="圆角矩形 8"/>
            <p:cNvSpPr/>
            <p:nvPr/>
          </p:nvSpPr>
          <p:spPr>
            <a:xfrm>
              <a:off x="6199" y="638"/>
              <a:ext cx="5550" cy="2464"/>
            </a:xfrm>
            <a:prstGeom prst="roundRect">
              <a:avLst/>
            </a:prstGeom>
            <a:solidFill>
              <a:schemeClr val="bg1"/>
            </a:solidFill>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2" name="文本框 21"/>
            <p:cNvSpPr txBox="1"/>
            <p:nvPr/>
          </p:nvSpPr>
          <p:spPr>
            <a:xfrm>
              <a:off x="6198" y="2004"/>
              <a:ext cx="5551" cy="9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zh-CN" altLang="zh-CN" sz="3200">
                  <a:solidFill>
                    <a:schemeClr val="tx1"/>
                  </a:solidFill>
                  <a:latin typeface="宋体" panose="02010600030101010101" pitchFamily="2" charset="-122"/>
                  <a:ea typeface="方正准圆_GBK" panose="03000509000000000000" pitchFamily="65" charset="-122"/>
                  <a:sym typeface="宋体" panose="02010600030101010101" pitchFamily="2" charset="-122"/>
                </a:rPr>
                <a:t>CONTENTS</a:t>
              </a:r>
              <a:endParaRPr lang="zh-CN" altLang="zh-CN" sz="3200">
                <a:solidFill>
                  <a:schemeClr val="tx1"/>
                </a:solidFill>
                <a:latin typeface="宋体" panose="02010600030101010101" pitchFamily="2" charset="-122"/>
                <a:ea typeface="方正准圆_GBK" panose="03000509000000000000" pitchFamily="65" charset="-122"/>
                <a:sym typeface="宋体" panose="02010600030101010101" pitchFamily="2" charset="-122"/>
              </a:endParaRPr>
            </a:p>
          </p:txBody>
        </p:sp>
        <p:sp>
          <p:nvSpPr>
            <p:cNvPr id="6" name="文本框 5"/>
            <p:cNvSpPr txBox="1"/>
            <p:nvPr/>
          </p:nvSpPr>
          <p:spPr>
            <a:xfrm>
              <a:off x="6200" y="638"/>
              <a:ext cx="5550" cy="1571"/>
            </a:xfrm>
            <a:prstGeom prst="rect">
              <a:avLst/>
            </a:prstGeom>
            <a:noFill/>
          </p:spPr>
          <p:txBody>
            <a:bodyPr wrap="square" rtlCol="0">
              <a:noAutofit/>
            </a:bodyPr>
            <a:p>
              <a:pPr algn="ctr"/>
              <a:r>
                <a:rPr lang="zh-CN" altLang="en-US" sz="6000"/>
                <a:t>目录</a:t>
              </a:r>
              <a:endParaRPr lang="zh-CN" altLang="en-US" sz="6000"/>
            </a:p>
          </p:txBody>
        </p:sp>
      </p:grpSp>
      <p:sp>
        <p:nvSpPr>
          <p:cNvPr id="13" name="圆角矩形 12"/>
          <p:cNvSpPr/>
          <p:nvPr/>
        </p:nvSpPr>
        <p:spPr>
          <a:xfrm>
            <a:off x="5015865" y="2220595"/>
            <a:ext cx="6763385" cy="4213860"/>
          </a:xfrm>
          <a:prstGeom prst="round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5" name="组合 14"/>
          <p:cNvGrpSpPr/>
          <p:nvPr/>
        </p:nvGrpSpPr>
        <p:grpSpPr>
          <a:xfrm>
            <a:off x="5304155" y="2493010"/>
            <a:ext cx="6207760" cy="3697605"/>
            <a:chOff x="-3763" y="2929"/>
            <a:chExt cx="9776" cy="5823"/>
          </a:xfrm>
        </p:grpSpPr>
        <p:sp>
          <p:nvSpPr>
            <p:cNvPr id="24" name="TextBox 74"/>
            <p:cNvSpPr txBox="1"/>
            <p:nvPr>
              <p:custDataLst>
                <p:tags r:id="rId2"/>
              </p:custDataLst>
            </p:nvPr>
          </p:nvSpPr>
          <p:spPr>
            <a:xfrm>
              <a:off x="-2125" y="3034"/>
              <a:ext cx="8138" cy="919"/>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3200">
                  <a:solidFill>
                    <a:schemeClr val="tx1"/>
                  </a:solidFill>
                  <a:latin typeface="宋体" panose="02010600030101010101" pitchFamily="2" charset="-122"/>
                  <a:sym typeface="宋体" panose="02010600030101010101" pitchFamily="2" charset="-122"/>
                </a:rPr>
                <a:t>引言</a:t>
              </a:r>
              <a:endParaRPr lang="zh-CN" altLang="zh-CN" sz="3200">
                <a:solidFill>
                  <a:schemeClr val="tx1"/>
                </a:solidFill>
                <a:latin typeface="宋体" panose="02010600030101010101" pitchFamily="2" charset="-122"/>
                <a:sym typeface="宋体" panose="02010600030101010101" pitchFamily="2" charset="-122"/>
              </a:endParaRPr>
            </a:p>
          </p:txBody>
        </p:sp>
        <p:sp>
          <p:nvSpPr>
            <p:cNvPr id="25" name="TextBox 77"/>
            <p:cNvSpPr txBox="1"/>
            <p:nvPr>
              <p:custDataLst>
                <p:tags r:id="rId3"/>
              </p:custDataLst>
            </p:nvPr>
          </p:nvSpPr>
          <p:spPr>
            <a:xfrm>
              <a:off x="-2127" y="5389"/>
              <a:ext cx="8138" cy="919"/>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3200">
                  <a:solidFill>
                    <a:schemeClr val="tx1"/>
                  </a:solidFill>
                  <a:latin typeface="宋体" panose="02010600030101010101" pitchFamily="2" charset="-122"/>
                  <a:sym typeface="宋体" panose="02010600030101010101" pitchFamily="2" charset="-122"/>
                </a:rPr>
                <a:t>互联网科技的应用领域</a:t>
              </a:r>
              <a:endParaRPr lang="zh-CN" altLang="zh-CN" sz="3200">
                <a:solidFill>
                  <a:schemeClr val="tx1"/>
                </a:solidFill>
                <a:latin typeface="宋体" panose="02010600030101010101" pitchFamily="2" charset="-122"/>
                <a:sym typeface="宋体" panose="02010600030101010101" pitchFamily="2" charset="-122"/>
              </a:endParaRPr>
            </a:p>
          </p:txBody>
        </p:sp>
        <p:sp>
          <p:nvSpPr>
            <p:cNvPr id="27" name="TextBox 80"/>
            <p:cNvSpPr txBox="1"/>
            <p:nvPr>
              <p:custDataLst>
                <p:tags r:id="rId4"/>
              </p:custDataLst>
            </p:nvPr>
          </p:nvSpPr>
          <p:spPr>
            <a:xfrm>
              <a:off x="-2117" y="6567"/>
              <a:ext cx="8127" cy="919"/>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3200">
                  <a:solidFill>
                    <a:schemeClr val="tx1"/>
                  </a:solidFill>
                  <a:latin typeface="宋体" panose="02010600030101010101" pitchFamily="2" charset="-122"/>
                  <a:sym typeface="宋体" panose="02010600030101010101" pitchFamily="2" charset="-122"/>
                </a:rPr>
                <a:t>互联网科技对社会的影响</a:t>
              </a:r>
              <a:endParaRPr lang="zh-CN" altLang="zh-CN" sz="3200">
                <a:solidFill>
                  <a:schemeClr val="tx1"/>
                </a:solidFill>
                <a:latin typeface="宋体" panose="02010600030101010101" pitchFamily="2" charset="-122"/>
                <a:sym typeface="宋体" panose="02010600030101010101" pitchFamily="2" charset="-122"/>
              </a:endParaRPr>
            </a:p>
          </p:txBody>
        </p:sp>
        <p:sp>
          <p:nvSpPr>
            <p:cNvPr id="29" name="TextBox 83"/>
            <p:cNvSpPr txBox="1"/>
            <p:nvPr>
              <p:custDataLst>
                <p:tags r:id="rId5"/>
              </p:custDataLst>
            </p:nvPr>
          </p:nvSpPr>
          <p:spPr>
            <a:xfrm>
              <a:off x="-2104" y="4211"/>
              <a:ext cx="8116" cy="919"/>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3200">
                  <a:solidFill>
                    <a:schemeClr val="tx1"/>
                  </a:solidFill>
                  <a:latin typeface="宋体" panose="02010600030101010101" pitchFamily="2" charset="-122"/>
                  <a:sym typeface="宋体" panose="02010600030101010101" pitchFamily="2" charset="-122"/>
                </a:rPr>
                <a:t>互联网科技的发展历程</a:t>
              </a:r>
              <a:endParaRPr lang="zh-CN" altLang="zh-CN" sz="3200">
                <a:solidFill>
                  <a:schemeClr val="tx1"/>
                </a:solidFill>
                <a:latin typeface="宋体" panose="02010600030101010101" pitchFamily="2" charset="-122"/>
                <a:sym typeface="宋体" panose="02010600030101010101" pitchFamily="2" charset="-122"/>
              </a:endParaRPr>
            </a:p>
          </p:txBody>
        </p:sp>
        <p:sp>
          <p:nvSpPr>
            <p:cNvPr id="31" name="TextBox 83"/>
            <p:cNvSpPr txBox="1"/>
            <p:nvPr>
              <p:custDataLst>
                <p:tags r:id="rId6"/>
              </p:custDataLst>
            </p:nvPr>
          </p:nvSpPr>
          <p:spPr>
            <a:xfrm>
              <a:off x="-2123" y="7745"/>
              <a:ext cx="8127" cy="919"/>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3200">
                  <a:solidFill>
                    <a:schemeClr val="tx1"/>
                  </a:solidFill>
                  <a:latin typeface="宋体" panose="02010600030101010101" pitchFamily="2" charset="-122"/>
                  <a:sym typeface="宋体" panose="02010600030101010101" pitchFamily="2" charset="-122"/>
                </a:rPr>
                <a:t>未来展望</a:t>
              </a:r>
              <a:endParaRPr lang="zh-CN" altLang="zh-CN" sz="3200">
                <a:solidFill>
                  <a:schemeClr val="tx1"/>
                </a:solidFill>
                <a:latin typeface="宋体" panose="02010600030101010101" pitchFamily="2" charset="-122"/>
                <a:sym typeface="宋体" panose="02010600030101010101" pitchFamily="2" charset="-122"/>
              </a:endParaRPr>
            </a:p>
          </p:txBody>
        </p:sp>
        <p:sp>
          <p:nvSpPr>
            <p:cNvPr id="33" name="文本框 32"/>
            <p:cNvSpPr txBox="1"/>
            <p:nvPr>
              <p:custDataLst>
                <p:tags r:id="rId7"/>
              </p:custDataLst>
            </p:nvPr>
          </p:nvSpPr>
          <p:spPr>
            <a:xfrm>
              <a:off x="-3763" y="2929"/>
              <a:ext cx="1502" cy="1113"/>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4000">
                  <a:solidFill>
                    <a:schemeClr val="tx1"/>
                  </a:solidFill>
                  <a:latin typeface="宋体" panose="02010600030101010101" pitchFamily="2" charset="-122"/>
                  <a:sym typeface="宋体" panose="02010600030101010101" pitchFamily="2" charset="-122"/>
                </a:rPr>
                <a:t>01</a:t>
              </a:r>
              <a:endParaRPr lang="zh-CN" altLang="zh-CN" sz="4000">
                <a:solidFill>
                  <a:schemeClr val="tx1"/>
                </a:solidFill>
                <a:latin typeface="宋体" panose="02010600030101010101" pitchFamily="2" charset="-122"/>
                <a:sym typeface="宋体" panose="02010600030101010101" pitchFamily="2" charset="-122"/>
              </a:endParaRPr>
            </a:p>
          </p:txBody>
        </p:sp>
        <p:sp>
          <p:nvSpPr>
            <p:cNvPr id="35" name="文本框 34"/>
            <p:cNvSpPr txBox="1"/>
            <p:nvPr>
              <p:custDataLst>
                <p:tags r:id="rId8"/>
              </p:custDataLst>
            </p:nvPr>
          </p:nvSpPr>
          <p:spPr>
            <a:xfrm>
              <a:off x="-3763" y="7640"/>
              <a:ext cx="1635" cy="1113"/>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4000">
                  <a:solidFill>
                    <a:schemeClr val="tx1"/>
                  </a:solidFill>
                  <a:latin typeface="宋体" panose="02010600030101010101" pitchFamily="2" charset="-122"/>
                  <a:sym typeface="宋体" panose="02010600030101010101" pitchFamily="2" charset="-122"/>
                </a:rPr>
                <a:t>05</a:t>
              </a:r>
              <a:endParaRPr lang="zh-CN" altLang="zh-CN" sz="4000">
                <a:solidFill>
                  <a:schemeClr val="tx1"/>
                </a:solidFill>
                <a:latin typeface="宋体" panose="02010600030101010101" pitchFamily="2" charset="-122"/>
                <a:sym typeface="宋体" panose="02010600030101010101" pitchFamily="2" charset="-122"/>
              </a:endParaRPr>
            </a:p>
          </p:txBody>
        </p:sp>
        <p:sp>
          <p:nvSpPr>
            <p:cNvPr id="37" name="文本框 36"/>
            <p:cNvSpPr txBox="1"/>
            <p:nvPr>
              <p:custDataLst>
                <p:tags r:id="rId9"/>
              </p:custDataLst>
            </p:nvPr>
          </p:nvSpPr>
          <p:spPr>
            <a:xfrm>
              <a:off x="-3763" y="6462"/>
              <a:ext cx="1635" cy="1113"/>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4000">
                  <a:solidFill>
                    <a:schemeClr val="tx1"/>
                  </a:solidFill>
                  <a:latin typeface="宋体" panose="02010600030101010101" pitchFamily="2" charset="-122"/>
                  <a:sym typeface="宋体" panose="02010600030101010101" pitchFamily="2" charset="-122"/>
                </a:rPr>
                <a:t>04</a:t>
              </a:r>
              <a:endParaRPr lang="zh-CN" altLang="zh-CN" sz="4000">
                <a:solidFill>
                  <a:schemeClr val="tx1"/>
                </a:solidFill>
                <a:latin typeface="宋体" panose="02010600030101010101" pitchFamily="2" charset="-122"/>
                <a:sym typeface="宋体" panose="02010600030101010101" pitchFamily="2" charset="-122"/>
              </a:endParaRPr>
            </a:p>
          </p:txBody>
        </p:sp>
        <p:sp>
          <p:nvSpPr>
            <p:cNvPr id="39" name="文本框 38"/>
            <p:cNvSpPr txBox="1"/>
            <p:nvPr>
              <p:custDataLst>
                <p:tags r:id="rId10"/>
              </p:custDataLst>
            </p:nvPr>
          </p:nvSpPr>
          <p:spPr>
            <a:xfrm>
              <a:off x="-3763" y="5284"/>
              <a:ext cx="1635" cy="1113"/>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4000">
                  <a:solidFill>
                    <a:schemeClr val="tx1"/>
                  </a:solidFill>
                  <a:latin typeface="宋体" panose="02010600030101010101" pitchFamily="2" charset="-122"/>
                  <a:sym typeface="宋体" panose="02010600030101010101" pitchFamily="2" charset="-122"/>
                </a:rPr>
                <a:t>03</a:t>
              </a:r>
              <a:endParaRPr lang="zh-CN" altLang="zh-CN" sz="4000">
                <a:solidFill>
                  <a:schemeClr val="tx1"/>
                </a:solidFill>
                <a:latin typeface="宋体" panose="02010600030101010101" pitchFamily="2" charset="-122"/>
                <a:sym typeface="宋体" panose="02010600030101010101" pitchFamily="2" charset="-122"/>
              </a:endParaRPr>
            </a:p>
          </p:txBody>
        </p:sp>
        <p:sp>
          <p:nvSpPr>
            <p:cNvPr id="41" name="文本框 40"/>
            <p:cNvSpPr txBox="1"/>
            <p:nvPr>
              <p:custDataLst>
                <p:tags r:id="rId11"/>
              </p:custDataLst>
            </p:nvPr>
          </p:nvSpPr>
          <p:spPr>
            <a:xfrm>
              <a:off x="-3763" y="4107"/>
              <a:ext cx="1624" cy="1113"/>
            </a:xfrm>
            <a:prstGeom prst="rect">
              <a:avLst/>
            </a:prstGeom>
            <a:noFill/>
          </p:spPr>
          <p:txBody>
            <a:bodyPr wrap="square" rtlCol="0">
              <a:spAutoFit/>
            </a:bodyPr>
            <a:lstStyle>
              <a:defPPr>
                <a:defRPr lang="zh-CN"/>
              </a:defPPr>
              <a:lvl1pPr marL="0" algn="l" defTabSz="914400" rtl="0" eaLnBrk="1" latinLnBrk="0" hangingPunct="1">
                <a:defRPr sz="5400" kern="1200">
                  <a:gradFill>
                    <a:gsLst>
                      <a:gs pos="0">
                        <a:schemeClr val="accent1">
                          <a:lumMod val="5000"/>
                          <a:lumOff val="95000"/>
                        </a:schemeClr>
                      </a:gs>
                      <a:gs pos="22000">
                        <a:srgbClr val="4FA8DB"/>
                      </a:gs>
                      <a:gs pos="83000">
                        <a:srgbClr val="4DAFE8"/>
                      </a:gs>
                      <a:gs pos="100000">
                        <a:srgbClr val="1B4DAB"/>
                      </a:gs>
                    </a:gsLst>
                    <a:lin ang="5400000" scaled="1"/>
                  </a:gradFill>
                  <a:latin typeface="方正准圆_GBK" panose="03000509000000000000" pitchFamily="65" charset="-122"/>
                  <a:ea typeface="方正准圆_GBK" panose="03000509000000000000" pitchFamily="65"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zh-CN" sz="4000">
                  <a:solidFill>
                    <a:schemeClr val="tx1"/>
                  </a:solidFill>
                  <a:latin typeface="宋体" panose="02010600030101010101" pitchFamily="2" charset="-122"/>
                  <a:sym typeface="宋体" panose="02010600030101010101" pitchFamily="2" charset="-122"/>
                </a:rPr>
                <a:t>02</a:t>
              </a:r>
              <a:endParaRPr lang="zh-CN" altLang="zh-CN" sz="4000">
                <a:solidFill>
                  <a:schemeClr val="tx1"/>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500"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2664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71040"/>
            <a:ext cx="995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挑战传统行业与监管体系</a:t>
            </a:r>
            <a:endParaRPr sz="3000" b="1">
              <a:solidFill>
                <a:schemeClr val="bg1"/>
              </a:solidFill>
              <a:latin typeface="宋体" panose="02010600030101010101" pitchFamily="2" charset="-122"/>
            </a:endParaRPr>
          </a:p>
        </p:txBody>
      </p:sp>
      <p:sp>
        <p:nvSpPr>
          <p:cNvPr id="20" name="New shape"/>
          <p:cNvSpPr/>
          <p:nvPr/>
        </p:nvSpPr>
        <p:spPr>
          <a:xfrm>
            <a:off x="1117600" y="2415540"/>
            <a:ext cx="995680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chemeClr val="bg1"/>
                </a:solidFill>
                <a:latin typeface="宋体" panose="02010600030101010101" pitchFamily="2" charset="-122"/>
              </a:rPr>
              <a:t>然而，互联网科技的发展也对传统行业和监管体系带来了挑战。一方面，互联网科技的崛起使得传统行业面临着巨大的竞争压力和创新挑战；另一方面，互联网科技的快速发展也对监管体系提出了更高的要求和挑战。因此，如何在保护消费者权益、维护市场秩序的同时推动互联网科技的健康发展成为了亟待解决的问题</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4</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互联网对社会的影响</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挑战"/>
          <p:cNvPicPr>
            <a:picLocks noChangeAspect="1"/>
          </p:cNvPicPr>
          <p:nvPr/>
        </p:nvPicPr>
        <p:blipFill>
          <a:blip r:embed="rId10"/>
          <a:srcRect t="8986" b="10143"/>
          <a:stretch>
            <a:fillRect/>
          </a:stretch>
        </p:blipFill>
        <p:spPr>
          <a:xfrm>
            <a:off x="3566795" y="3724275"/>
            <a:ext cx="5058410" cy="2879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65320" y="2829560"/>
            <a:ext cx="940435" cy="1101090"/>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5</a:t>
            </a:r>
            <a:endPar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3" name="圆角矩形 2"/>
          <p:cNvSpPr/>
          <p:nvPr/>
        </p:nvSpPr>
        <p:spPr>
          <a:xfrm>
            <a:off x="5601335" y="2829560"/>
            <a:ext cx="5642610" cy="1059815"/>
          </a:xfrm>
          <a:prstGeom prst="roundRect">
            <a:avLst>
              <a:gd name="adj" fmla="val 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未来展望</a:t>
            </a:r>
            <a:endPar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11" name="圆角矩形 10"/>
          <p:cNvSpPr/>
          <p:nvPr/>
        </p:nvSpPr>
        <p:spPr>
          <a:xfrm>
            <a:off x="9987123" y="728663"/>
            <a:ext cx="1688940" cy="550729"/>
          </a:xfrm>
          <a:prstGeom prst="roundRect">
            <a:avLst>
              <a:gd name="adj" fmla="val 207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LOGO</a:t>
            </a:r>
            <a:endPar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rLst="">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rLst="">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 grpId="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30632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48180"/>
            <a:ext cx="9957600" cy="331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25000"/>
          </a:bodyPr>
          <a:lstStyle/>
          <a:p>
            <a:pPr indent="0" algn="l">
              <a:lnSpc>
                <a:spcPct val="100000"/>
              </a:lnSpc>
            </a:pPr>
            <a:r>
              <a:rPr sz="8400" b="1">
                <a:solidFill>
                  <a:schemeClr val="bg1"/>
                </a:solidFill>
                <a:latin typeface="宋体" panose="02010600030101010101" pitchFamily="2" charset="-122"/>
              </a:rPr>
              <a:t>技术创新与产业升级</a:t>
            </a:r>
            <a:endParaRPr sz="8400" b="1">
              <a:solidFill>
                <a:schemeClr val="bg1"/>
              </a:solidFill>
              <a:latin typeface="宋体" panose="02010600030101010101" pitchFamily="2" charset="-122"/>
            </a:endParaRPr>
          </a:p>
        </p:txBody>
      </p:sp>
      <p:sp>
        <p:nvSpPr>
          <p:cNvPr id="20" name="New shape"/>
          <p:cNvSpPr/>
          <p:nvPr/>
        </p:nvSpPr>
        <p:spPr>
          <a:xfrm>
            <a:off x="1117600" y="2323465"/>
            <a:ext cx="10099675" cy="181673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100" b="0">
                <a:solidFill>
                  <a:schemeClr val="bg1"/>
                </a:solidFill>
                <a:latin typeface="宋体" panose="02010600030101010101" pitchFamily="2" charset="-122"/>
              </a:rPr>
              <a:t>未来，互联网科技将继续推动技术创新和产业升级。随着5G、6G等通信技术的不断发展以及物联网、人工智能等技术的深度融合应用，互联网科技将为社会带来更多的机遇和挑战。同时，随着技术的不断进步和应用场景的不断拓展，互联网科技也将推动各行各业的转型升级和创新发展</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5</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未来展望</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互联网推动技术创新和产业升级"/>
          <p:cNvPicPr>
            <a:picLocks noChangeAspect="1"/>
          </p:cNvPicPr>
          <p:nvPr/>
        </p:nvPicPr>
        <p:blipFill>
          <a:blip r:embed="rId10"/>
          <a:stretch>
            <a:fillRect/>
          </a:stretch>
        </p:blipFill>
        <p:spPr>
          <a:xfrm>
            <a:off x="3014663" y="3933825"/>
            <a:ext cx="6162675" cy="2858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7467600" y="2268855"/>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7467600" y="1913255"/>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数字经济与智能化社会</a:t>
            </a:r>
            <a:endParaRPr sz="3000" b="1">
              <a:solidFill>
                <a:schemeClr val="bg1"/>
              </a:solidFill>
              <a:latin typeface="宋体" panose="02010600030101010101" pitchFamily="2" charset="-122"/>
            </a:endParaRPr>
          </a:p>
        </p:txBody>
      </p:sp>
      <p:sp>
        <p:nvSpPr>
          <p:cNvPr id="20" name="New shape"/>
          <p:cNvSpPr/>
          <p:nvPr/>
        </p:nvSpPr>
        <p:spPr>
          <a:xfrm>
            <a:off x="7467600" y="2357755"/>
            <a:ext cx="3606800" cy="3429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数字经济将成为未来经济发展的重要引擎之一。通过互联网科技的应用和推广，数字经济将推动传统产业的数字化转型和智能化升级。同时，随着智能化社会的到来，互联网科技将深入渗透到人们生活的各个方面，为人们的生活带来更多的便利和舒适</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5</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未来展望</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32" name="图片 31" descr="数字经济"/>
          <p:cNvPicPr>
            <a:picLocks noChangeAspect="1"/>
          </p:cNvPicPr>
          <p:nvPr/>
        </p:nvPicPr>
        <p:blipFill>
          <a:blip r:embed="rId10"/>
          <a:stretch>
            <a:fillRect/>
          </a:stretch>
        </p:blipFill>
        <p:spPr>
          <a:xfrm>
            <a:off x="623570" y="1772920"/>
            <a:ext cx="6590030" cy="4659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300" fill="hold"/>
                                        <p:tgtEl>
                                          <p:spTgt spid="17"/>
                                        </p:tgtEl>
                                        <p:attrNameLst>
                                          <p:attrName>ppt_w</p:attrName>
                                        </p:attrNameLst>
                                      </p:cBhvr>
                                      <p:tavLst>
                                        <p:tav tm="0">
                                          <p:val>
                                            <p:fltVal val="0"/>
                                          </p:val>
                                        </p:tav>
                                        <p:tav tm="100000">
                                          <p:val>
                                            <p:strVal val="#ppt_w"/>
                                          </p:val>
                                        </p:tav>
                                      </p:tavLst>
                                    </p:anim>
                                    <p:anim calcmode="lin" valueType="num">
                                      <p:cBhvr>
                                        <p:cTn id="13" dur="3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500"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500"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290445"/>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34845"/>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社会治理与数据安全</a:t>
            </a:r>
            <a:endParaRPr sz="3000" b="1">
              <a:solidFill>
                <a:schemeClr val="bg1"/>
              </a:solidFill>
              <a:latin typeface="宋体" panose="02010600030101010101" pitchFamily="2" charset="-122"/>
            </a:endParaRPr>
          </a:p>
        </p:txBody>
      </p:sp>
      <p:sp>
        <p:nvSpPr>
          <p:cNvPr id="20" name="New shape"/>
          <p:cNvSpPr/>
          <p:nvPr/>
        </p:nvSpPr>
        <p:spPr>
          <a:xfrm>
            <a:off x="1117600" y="2379345"/>
            <a:ext cx="360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然而，随着互联网科技的快速发展和应用场景的不断拓展，社会治理和数据安全等问题也将日益凸显。如何保护个人隐私、维护网络安全、打击网络犯罪等成为了亟待解决的问题。因此，未来需要加强互联网科技的监管和管理力度</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5</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未来展望</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互联网的监督与管理"/>
          <p:cNvPicPr>
            <a:picLocks noChangeAspect="1"/>
          </p:cNvPicPr>
          <p:nvPr/>
        </p:nvPicPr>
        <p:blipFill>
          <a:blip r:embed="rId10"/>
          <a:stretch>
            <a:fillRect/>
          </a:stretch>
        </p:blipFill>
        <p:spPr>
          <a:xfrm>
            <a:off x="4944110" y="1845310"/>
            <a:ext cx="6837045" cy="4472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rot="0" flipH="1">
            <a:off x="0" y="0"/>
            <a:ext cx="12192000" cy="6858000"/>
            <a:chOff x="0" y="0"/>
            <a:chExt cx="12192000" cy="6858000"/>
          </a:xfrm>
        </p:grpSpPr>
        <p:pic>
          <p:nvPicPr>
            <p:cNvPr id="13" name="New picture"/>
            <p:cNvPicPr/>
            <p:nvPr/>
          </p:nvPicPr>
          <p:blipFill>
            <a:blip r:embed="rId1"/>
            <a:stretch>
              <a:fillRect/>
            </a:stretch>
          </p:blipFill>
          <p:spPr>
            <a:xfrm>
              <a:off x="0" y="0"/>
              <a:ext cx="12192000" cy="6858000"/>
            </a:xfrm>
            <a:prstGeom prst="rect">
              <a:avLst/>
            </a:prstGeom>
            <a:ln>
              <a:noFill/>
            </a:ln>
          </p:spPr>
        </p:pic>
        <p:sp>
          <p:nvSpPr>
            <p:cNvPr id="14" name="矩形 1"/>
            <p:cNvSpPr/>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2"/>
            <p:cNvSpPr/>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椭圆 12"/>
            <p:cNvSpPr/>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7" name="椭圆 13"/>
            <p:cNvSpPr/>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8" name="椭圆 14"/>
            <p:cNvSpPr/>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9" name="矩形 15"/>
            <p:cNvSpPr/>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grpSp>
        <p:nvGrpSpPr>
          <p:cNvPr id="2" name="Group 2"/>
          <p:cNvGrpSpPr/>
          <p:nvPr/>
        </p:nvGrpSpPr>
        <p:grpSpPr>
          <a:xfrm>
            <a:off x="2734724" y="2006600"/>
            <a:ext cx="6722554" cy="2319338"/>
            <a:chOff x="0" y="0"/>
            <a:chExt cx="13445108" cy="4638676"/>
          </a:xfrm>
        </p:grpSpPr>
        <p:sp>
          <p:nvSpPr>
            <p:cNvPr id="3" name="Freeform 3"/>
            <p:cNvSpPr/>
            <p:nvPr/>
          </p:nvSpPr>
          <p:spPr>
            <a:xfrm>
              <a:off x="0" y="0"/>
              <a:ext cx="13346043" cy="168720"/>
            </a:xfrm>
            <a:custGeom>
              <a:avLst/>
              <a:gdLst/>
              <a:ahLst/>
              <a:cxnLst/>
              <a:rect l="l" t="t" r="r" b="b"/>
              <a:pathLst>
                <a:path w="13346043" h="168720">
                  <a:moveTo>
                    <a:pt x="0" y="0"/>
                  </a:moveTo>
                  <a:lnTo>
                    <a:pt x="13346043" y="0"/>
                  </a:lnTo>
                  <a:lnTo>
                    <a:pt x="13346043" y="168720"/>
                  </a:lnTo>
                  <a:lnTo>
                    <a:pt x="0" y="168720"/>
                  </a:lnTo>
                  <a:lnTo>
                    <a:pt x="0" y="0"/>
                  </a:lnTo>
                  <a:close/>
                </a:path>
              </a:pathLst>
            </a:custGeom>
            <a:blipFill>
              <a:blip r:embed="rId2"/>
              <a:stretch>
                <a:fillRect t="-482781" b="-668467"/>
              </a:stretch>
            </a:blipFill>
            <a:ln>
              <a:noFill/>
            </a:ln>
          </p:spPr>
          <p:txBody>
            <a:bodyPr/>
            <a:lstStyle/>
            <a:p/>
          </p:txBody>
        </p:sp>
        <p:sp>
          <p:nvSpPr>
            <p:cNvPr id="4" name="Freeform 4"/>
            <p:cNvSpPr/>
            <p:nvPr/>
          </p:nvSpPr>
          <p:spPr>
            <a:xfrm>
              <a:off x="0" y="4464781"/>
              <a:ext cx="13346043" cy="168720"/>
            </a:xfrm>
            <a:custGeom>
              <a:avLst/>
              <a:gdLst/>
              <a:ahLst/>
              <a:cxnLst/>
              <a:rect l="l" t="t" r="r" b="b"/>
              <a:pathLst>
                <a:path w="13346043" h="168720">
                  <a:moveTo>
                    <a:pt x="0" y="0"/>
                  </a:moveTo>
                  <a:lnTo>
                    <a:pt x="13346043" y="0"/>
                  </a:lnTo>
                  <a:lnTo>
                    <a:pt x="13346043" y="168720"/>
                  </a:lnTo>
                  <a:lnTo>
                    <a:pt x="0" y="168720"/>
                  </a:lnTo>
                  <a:lnTo>
                    <a:pt x="0" y="0"/>
                  </a:lnTo>
                  <a:close/>
                </a:path>
              </a:pathLst>
            </a:custGeom>
            <a:blipFill>
              <a:blip r:embed="rId2"/>
              <a:stretch>
                <a:fillRect t="-482781" b="-668467"/>
              </a:stretch>
            </a:blipFill>
            <a:ln>
              <a:noFill/>
            </a:ln>
          </p:spPr>
          <p:txBody>
            <a:bodyPr/>
            <a:lstStyle/>
            <a:p/>
          </p:txBody>
        </p:sp>
        <p:sp>
          <p:nvSpPr>
            <p:cNvPr id="5" name="Freeform 5"/>
            <p:cNvSpPr/>
            <p:nvPr/>
          </p:nvSpPr>
          <p:spPr>
            <a:xfrm rot="-5400000">
              <a:off x="-2158363" y="2300161"/>
              <a:ext cx="4508386" cy="168643"/>
            </a:xfrm>
            <a:custGeom>
              <a:avLst/>
              <a:gdLst/>
              <a:ahLst/>
              <a:cxnLst/>
              <a:rect l="l" t="t" r="r" b="b"/>
              <a:pathLst>
                <a:path w="4508386" h="168643">
                  <a:moveTo>
                    <a:pt x="0" y="0"/>
                  </a:moveTo>
                  <a:lnTo>
                    <a:pt x="4508386" y="0"/>
                  </a:lnTo>
                  <a:lnTo>
                    <a:pt x="4508386" y="168643"/>
                  </a:lnTo>
                  <a:lnTo>
                    <a:pt x="0" y="168643"/>
                  </a:lnTo>
                  <a:lnTo>
                    <a:pt x="0" y="0"/>
                  </a:lnTo>
                  <a:close/>
                </a:path>
              </a:pathLst>
            </a:custGeom>
            <a:blipFill>
              <a:blip r:embed="rId2"/>
              <a:stretch>
                <a:fillRect l="-8502" t="-253522" r="-8175" b="-139874"/>
              </a:stretch>
            </a:blipFill>
            <a:ln>
              <a:noFill/>
            </a:ln>
          </p:spPr>
          <p:txBody>
            <a:bodyPr/>
            <a:lstStyle/>
            <a:p/>
          </p:txBody>
        </p:sp>
        <p:sp>
          <p:nvSpPr>
            <p:cNvPr id="6" name="Freeform 6"/>
            <p:cNvSpPr/>
            <p:nvPr/>
          </p:nvSpPr>
          <p:spPr>
            <a:xfrm rot="-5400000">
              <a:off x="11106593" y="2300161"/>
              <a:ext cx="4508386" cy="168643"/>
            </a:xfrm>
            <a:custGeom>
              <a:avLst/>
              <a:gdLst/>
              <a:ahLst/>
              <a:cxnLst/>
              <a:rect l="l" t="t" r="r" b="b"/>
              <a:pathLst>
                <a:path w="4508386" h="168643">
                  <a:moveTo>
                    <a:pt x="0" y="0"/>
                  </a:moveTo>
                  <a:lnTo>
                    <a:pt x="4508386" y="0"/>
                  </a:lnTo>
                  <a:lnTo>
                    <a:pt x="4508386" y="168643"/>
                  </a:lnTo>
                  <a:lnTo>
                    <a:pt x="0" y="168643"/>
                  </a:lnTo>
                  <a:lnTo>
                    <a:pt x="0" y="0"/>
                  </a:lnTo>
                  <a:close/>
                </a:path>
              </a:pathLst>
            </a:custGeom>
            <a:blipFill>
              <a:blip r:embed="rId2"/>
              <a:stretch>
                <a:fillRect l="-8502" t="-253522" r="-8175" b="-139874"/>
              </a:stretch>
            </a:blipFill>
            <a:ln>
              <a:noFill/>
            </a:ln>
          </p:spPr>
          <p:txBody>
            <a:bodyPr/>
            <a:lstStyle/>
            <a:p/>
          </p:txBody>
        </p:sp>
      </p:grpSp>
      <p:sp>
        <p:nvSpPr>
          <p:cNvPr id="24" name="TextBox 7"/>
          <p:cNvSpPr txBox="1"/>
          <p:nvPr/>
        </p:nvSpPr>
        <p:spPr>
          <a:xfrm>
            <a:off x="3110594" y="2283109"/>
            <a:ext cx="5945413" cy="1359346"/>
          </a:xfrm>
          <a:prstGeom prst="rect">
            <a:avLst/>
          </a:prstGeom>
        </p:spPr>
        <p:txBody>
          <a:bodyPr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10560"/>
              </a:lnSpc>
            </a:pPr>
            <a:r>
              <a:rPr lang="zh-CN" sz="9600">
                <a:solidFill>
                  <a:srgbClr val="000000"/>
                </a:solidFill>
                <a:latin typeface="宋体" panose="02010600030101010101" pitchFamily="2" charset="-122"/>
                <a:sym typeface="宋体" panose="02010600030101010101" pitchFamily="2" charset="-122"/>
              </a:rPr>
              <a:t>Thanks</a:t>
            </a:r>
            <a:endParaRPr lang="zh-CN" sz="9600">
              <a:solidFill>
                <a:srgbClr val="000000"/>
              </a:solidFill>
              <a:latin typeface="宋体" panose="02010600030101010101" pitchFamily="2" charset="-122"/>
              <a:sym typeface="宋体" panose="02010600030101010101" pitchFamily="2" charset="-122"/>
            </a:endParaRPr>
          </a:p>
        </p:txBody>
      </p:sp>
      <p:sp>
        <p:nvSpPr>
          <p:cNvPr id="25" name="TextBox 8"/>
          <p:cNvSpPr txBox="1"/>
          <p:nvPr/>
        </p:nvSpPr>
        <p:spPr>
          <a:xfrm>
            <a:off x="4984352" y="3556410"/>
            <a:ext cx="2197897" cy="525785"/>
          </a:xfrm>
          <a:prstGeom prst="rect">
            <a:avLst/>
          </a:prstGeom>
        </p:spPr>
        <p:txBody>
          <a:bodyPr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4105"/>
              </a:lnSpc>
            </a:pPr>
            <a:r>
              <a:rPr lang="zh-CN" sz="3735" spc="295">
                <a:solidFill>
                  <a:srgbClr val="000000"/>
                </a:solidFill>
                <a:latin typeface="宋体" panose="02010600030101010101" pitchFamily="2" charset="-122"/>
                <a:ea typeface="字由点字典黑 65J"/>
                <a:sym typeface="宋体" panose="02010600030101010101" pitchFamily="2" charset="-122"/>
              </a:rPr>
              <a:t>谢谢观看</a:t>
            </a:r>
            <a:endParaRPr lang="zh-CN" sz="3735" spc="295">
              <a:solidFill>
                <a:srgbClr val="000000"/>
              </a:solidFill>
              <a:latin typeface="宋体" panose="02010600030101010101" pitchFamily="2" charset="-122"/>
              <a:ea typeface="字由点字典黑 65J"/>
              <a:sym typeface="宋体" panose="02010600030101010101" pitchFamily="2" charset="-122"/>
            </a:endParaRPr>
          </a:p>
        </p:txBody>
      </p:sp>
      <p:sp>
        <p:nvSpPr>
          <p:cNvPr id="9" name="Freeform 9"/>
          <p:cNvSpPr/>
          <p:nvPr/>
        </p:nvSpPr>
        <p:spPr>
          <a:xfrm>
            <a:off x="4096355" y="6142361"/>
            <a:ext cx="1329431" cy="29839"/>
          </a:xfrm>
          <a:custGeom>
            <a:avLst/>
            <a:gdLst/>
            <a:ahLst/>
            <a:cxnLst/>
            <a:rect l="l" t="t" r="r" b="b"/>
            <a:pathLst>
              <a:path w="1994146" h="44758">
                <a:moveTo>
                  <a:pt x="0" y="0"/>
                </a:moveTo>
                <a:lnTo>
                  <a:pt x="1994146" y="0"/>
                </a:lnTo>
                <a:lnTo>
                  <a:pt x="1994146" y="44758"/>
                </a:lnTo>
                <a:lnTo>
                  <a:pt x="0" y="44758"/>
                </a:lnTo>
                <a:lnTo>
                  <a:pt x="0" y="0"/>
                </a:lnTo>
                <a:close/>
              </a:path>
            </a:pathLst>
          </a:custGeom>
          <a:blipFill>
            <a:blip r:embed="rId2"/>
            <a:stretch>
              <a:fillRect l="-50018" t="-564436" r="-50018" b="-745347"/>
            </a:stretch>
          </a:blipFill>
          <a:ln>
            <a:noFill/>
          </a:ln>
        </p:spPr>
        <p:txBody>
          <a:bodyPr/>
          <a:lstStyle/>
          <a:p/>
        </p:txBody>
      </p:sp>
      <p:sp>
        <p:nvSpPr>
          <p:cNvPr id="10" name="Freeform 10"/>
          <p:cNvSpPr/>
          <p:nvPr/>
        </p:nvSpPr>
        <p:spPr>
          <a:xfrm>
            <a:off x="6766215" y="6142361"/>
            <a:ext cx="1329431" cy="29839"/>
          </a:xfrm>
          <a:custGeom>
            <a:avLst/>
            <a:gdLst/>
            <a:ahLst/>
            <a:cxnLst/>
            <a:rect l="l" t="t" r="r" b="b"/>
            <a:pathLst>
              <a:path w="1994146" h="44758">
                <a:moveTo>
                  <a:pt x="0" y="0"/>
                </a:moveTo>
                <a:lnTo>
                  <a:pt x="1994146" y="0"/>
                </a:lnTo>
                <a:lnTo>
                  <a:pt x="1994146" y="44758"/>
                </a:lnTo>
                <a:lnTo>
                  <a:pt x="0" y="44758"/>
                </a:lnTo>
                <a:lnTo>
                  <a:pt x="0" y="0"/>
                </a:lnTo>
                <a:close/>
              </a:path>
            </a:pathLst>
          </a:custGeom>
          <a:blipFill>
            <a:blip r:embed="rId2"/>
            <a:stretch>
              <a:fillRect l="-50018" t="-564436" r="-50018" b="-745347"/>
            </a:stretch>
          </a:blipFill>
          <a:ln>
            <a:noFill/>
          </a:ln>
        </p:spPr>
        <p:txBody>
          <a:bodyPr/>
          <a:lstStyle/>
          <a:p/>
        </p:txBody>
      </p:sp>
      <p:sp>
        <p:nvSpPr>
          <p:cNvPr id="12" name="TextBox 12"/>
          <p:cNvSpPr txBox="1"/>
          <p:nvPr/>
        </p:nvSpPr>
        <p:spPr>
          <a:xfrm>
            <a:off x="5549836" y="6015790"/>
            <a:ext cx="1117729" cy="265329"/>
          </a:xfrm>
          <a:prstGeom prst="rect">
            <a:avLst/>
          </a:prstGeom>
        </p:spPr>
        <p:txBody>
          <a:bodyPr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stStyle>
          <a:p>
            <a:pPr algn="ctr">
              <a:lnSpc>
                <a:spcPts val="2220"/>
              </a:lnSpc>
            </a:pPr>
            <a:r>
              <a:rPr lang="zh-CN" altLang="zh-CN" sz="1585">
                <a:solidFill>
                  <a:srgbClr val="000000"/>
                </a:solidFill>
                <a:latin typeface="宋体" panose="02010600030101010101" pitchFamily="2" charset="-122"/>
                <a:sym typeface="宋体" panose="02010600030101010101" pitchFamily="2" charset="-122"/>
              </a:rPr>
              <a:t>xxx</a:t>
            </a:r>
            <a:endParaRPr lang="zh-CN" sz="1585">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65320" y="2829560"/>
            <a:ext cx="940435" cy="1101090"/>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1</a:t>
            </a:r>
            <a:endPar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3" name="圆角矩形 2"/>
          <p:cNvSpPr/>
          <p:nvPr/>
        </p:nvSpPr>
        <p:spPr>
          <a:xfrm>
            <a:off x="5601335" y="2829560"/>
            <a:ext cx="5642610" cy="1059815"/>
          </a:xfrm>
          <a:prstGeom prst="roundRect">
            <a:avLst>
              <a:gd name="adj" fmla="val 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引言</a:t>
            </a:r>
            <a:endPar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11" name="圆角矩形 10"/>
          <p:cNvSpPr/>
          <p:nvPr/>
        </p:nvSpPr>
        <p:spPr>
          <a:xfrm>
            <a:off x="9987123" y="728663"/>
            <a:ext cx="1688940" cy="550729"/>
          </a:xfrm>
          <a:prstGeom prst="roundRect">
            <a:avLst>
              <a:gd name="adj" fmla="val 207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LOGO</a:t>
            </a:r>
            <a:endPar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rLst="">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rLst="">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 grpId="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rot="0" flipH="1">
            <a:off x="0" y="0"/>
            <a:ext cx="12192000" cy="6858000"/>
            <a:chOff x="0" y="0"/>
            <a:chExt cx="12192000" cy="6858000"/>
          </a:xfrm>
        </p:grpSpPr>
        <p:pic>
          <p:nvPicPr>
            <p:cNvPr id="44" name="New picture"/>
            <p:cNvPicPr/>
            <p:nvPr/>
          </p:nvPicPr>
          <p:blipFill>
            <a:blip r:embed="rId1"/>
            <a:stretch>
              <a:fillRect/>
            </a:stretch>
          </p:blipFill>
          <p:spPr>
            <a:xfrm>
              <a:off x="0" y="0"/>
              <a:ext cx="12192000" cy="6858000"/>
            </a:xfrm>
            <a:prstGeom prst="rect">
              <a:avLst/>
            </a:prstGeom>
            <a:ln>
              <a:noFill/>
            </a:ln>
          </p:spPr>
        </p:pic>
        <p:sp>
          <p:nvSpPr>
            <p:cNvPr id="45" name="矩形 1"/>
            <p:cNvSpPr/>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6" name="椭圆 2"/>
            <p:cNvSpPr/>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7" name="椭圆 12"/>
            <p:cNvSpPr/>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8" name="椭圆 13"/>
            <p:cNvSpPr/>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9" name="椭圆 14"/>
            <p:cNvSpPr/>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0" name="矩形 15"/>
            <p:cNvSpPr/>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51" name="直接连接符 8"/>
          <p:cNvCxnSpPr/>
          <p:nvPr/>
        </p:nvCxnSpPr>
        <p:spPr>
          <a:xfrm>
            <a:off x="516255" y="1503680"/>
            <a:ext cx="11196320"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93725" y="1736725"/>
            <a:ext cx="6668770" cy="2061210"/>
            <a:chOff x="935" y="2735"/>
            <a:chExt cx="10502" cy="3246"/>
          </a:xfrm>
        </p:grpSpPr>
        <p:sp>
          <p:nvSpPr>
            <p:cNvPr id="13" name="Freeform 13"/>
            <p:cNvSpPr/>
            <p:nvPr/>
          </p:nvSpPr>
          <p:spPr>
            <a:xfrm>
              <a:off x="935" y="2735"/>
              <a:ext cx="10502" cy="3246"/>
            </a:xfrm>
            <a:custGeom>
              <a:avLst/>
              <a:gdLst/>
              <a:ahLst/>
              <a:cxnLst/>
              <a:rect l="l" t="t" r="r" b="b"/>
              <a:pathLst>
                <a:path w="2819701" h="666538">
                  <a:moveTo>
                    <a:pt x="15909" y="0"/>
                  </a:moveTo>
                  <a:lnTo>
                    <a:pt x="2803792" y="0"/>
                  </a:lnTo>
                  <a:cubicBezTo>
                    <a:pt x="2812579" y="0"/>
                    <a:pt x="2819701" y="7123"/>
                    <a:pt x="2819701" y="15909"/>
                  </a:cubicBezTo>
                  <a:lnTo>
                    <a:pt x="2819701" y="650629"/>
                  </a:lnTo>
                  <a:cubicBezTo>
                    <a:pt x="2819701" y="659415"/>
                    <a:pt x="2812579" y="666538"/>
                    <a:pt x="2803792" y="666538"/>
                  </a:cubicBezTo>
                  <a:lnTo>
                    <a:pt x="15909" y="666538"/>
                  </a:lnTo>
                  <a:cubicBezTo>
                    <a:pt x="7123" y="666538"/>
                    <a:pt x="0" y="659415"/>
                    <a:pt x="0" y="650629"/>
                  </a:cubicBezTo>
                  <a:lnTo>
                    <a:pt x="0" y="15909"/>
                  </a:lnTo>
                  <a:cubicBezTo>
                    <a:pt x="0" y="7123"/>
                    <a:pt x="7123" y="0"/>
                    <a:pt x="15909" y="0"/>
                  </a:cubicBezTo>
                  <a:close/>
                </a:path>
              </a:pathLst>
            </a:custGeom>
            <a:solidFill>
              <a:srgbClr val="011552"/>
            </a:solidFill>
            <a:ln w="19050">
              <a:solidFill>
                <a:srgbClr val="011552"/>
              </a:solidFill>
            </a:ln>
          </p:spPr>
          <p:txBody>
            <a:bodyPr anchor="ctr" anchorCtr="0"/>
            <a:lstStyle/>
            <a:p/>
          </p:txBody>
        </p:sp>
        <p:sp>
          <p:nvSpPr>
            <p:cNvPr id="15" name="TextBox 15"/>
            <p:cNvSpPr txBox="1"/>
            <p:nvPr/>
          </p:nvSpPr>
          <p:spPr>
            <a:xfrm>
              <a:off x="1322" y="3555"/>
              <a:ext cx="9924" cy="1727"/>
            </a:xfrm>
            <a:prstGeom prst="rect">
              <a:avLst/>
            </a:prstGeom>
          </p:spPr>
          <p:txBody>
            <a:bodyPr lIns="0" tIns="0" rIns="0" bIns="0" rtlCol="0" anchor="t">
              <a:normAutofit fontScale="9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indent="0" fontAlgn="auto">
                <a:lnSpc>
                  <a:spcPct val="100000"/>
                </a:lnSpc>
                <a:spcBef>
                  <a:spcPct val="0"/>
                </a:spcBef>
              </a:pPr>
              <a:r>
                <a:rPr lang="zh-CN" sz="2500" spc="227">
                  <a:solidFill>
                    <a:schemeClr val="bg1">
                      <a:alpha val="71765"/>
                    </a:schemeClr>
                  </a:solidFill>
                  <a:latin typeface="宋体" panose="02010600030101010101" pitchFamily="2" charset="-122"/>
                  <a:ea typeface="思源宋体 1"/>
                  <a:sym typeface="宋体" panose="02010600030101010101" pitchFamily="2" charset="-122"/>
                </a:rPr>
                <a:t>互联网科技，作为21世纪最为显著的技术革命之一，已经渗透到人类社会的各个角落</a:t>
              </a:r>
              <a:endParaRPr lang="zh-CN" sz="2500" spc="227">
                <a:solidFill>
                  <a:schemeClr val="bg1">
                    <a:alpha val="71765"/>
                  </a:schemeClr>
                </a:solidFill>
                <a:latin typeface="宋体" panose="02010600030101010101" pitchFamily="2" charset="-122"/>
                <a:ea typeface="思源宋体 1"/>
                <a:sym typeface="宋体" panose="02010600030101010101" pitchFamily="2" charset="-122"/>
              </a:endParaRPr>
            </a:p>
          </p:txBody>
        </p:sp>
      </p:grpSp>
      <p:grpSp>
        <p:nvGrpSpPr>
          <p:cNvPr id="9" name="组合 8"/>
          <p:cNvGrpSpPr/>
          <p:nvPr/>
        </p:nvGrpSpPr>
        <p:grpSpPr>
          <a:xfrm>
            <a:off x="593725" y="4077335"/>
            <a:ext cx="6668770" cy="2061210"/>
            <a:chOff x="935" y="6421"/>
            <a:chExt cx="10502" cy="3246"/>
          </a:xfrm>
        </p:grpSpPr>
        <p:sp>
          <p:nvSpPr>
            <p:cNvPr id="28" name="Freeform 28"/>
            <p:cNvSpPr/>
            <p:nvPr/>
          </p:nvSpPr>
          <p:spPr>
            <a:xfrm>
              <a:off x="935" y="6421"/>
              <a:ext cx="10502" cy="3246"/>
            </a:xfrm>
            <a:custGeom>
              <a:avLst/>
              <a:gdLst/>
              <a:ahLst/>
              <a:cxnLst/>
              <a:rect l="l" t="t" r="r" b="b"/>
              <a:pathLst>
                <a:path w="2819701" h="666538">
                  <a:moveTo>
                    <a:pt x="15909" y="0"/>
                  </a:moveTo>
                  <a:lnTo>
                    <a:pt x="2803792" y="0"/>
                  </a:lnTo>
                  <a:cubicBezTo>
                    <a:pt x="2812579" y="0"/>
                    <a:pt x="2819701" y="7123"/>
                    <a:pt x="2819701" y="15909"/>
                  </a:cubicBezTo>
                  <a:lnTo>
                    <a:pt x="2819701" y="650629"/>
                  </a:lnTo>
                  <a:cubicBezTo>
                    <a:pt x="2819701" y="659415"/>
                    <a:pt x="2812579" y="666538"/>
                    <a:pt x="2803792" y="666538"/>
                  </a:cubicBezTo>
                  <a:lnTo>
                    <a:pt x="15909" y="666538"/>
                  </a:lnTo>
                  <a:cubicBezTo>
                    <a:pt x="7123" y="666538"/>
                    <a:pt x="0" y="659415"/>
                    <a:pt x="0" y="650629"/>
                  </a:cubicBezTo>
                  <a:lnTo>
                    <a:pt x="0" y="15909"/>
                  </a:lnTo>
                  <a:cubicBezTo>
                    <a:pt x="0" y="7123"/>
                    <a:pt x="7123" y="0"/>
                    <a:pt x="15909" y="0"/>
                  </a:cubicBezTo>
                  <a:close/>
                </a:path>
              </a:pathLst>
            </a:custGeom>
            <a:solidFill>
              <a:srgbClr val="011552"/>
            </a:solidFill>
            <a:ln w="19050">
              <a:solidFill>
                <a:srgbClr val="011552"/>
              </a:solidFill>
            </a:ln>
          </p:spPr>
          <p:txBody>
            <a:bodyPr/>
            <a:lstStyle/>
            <a:p/>
          </p:txBody>
        </p:sp>
        <p:sp>
          <p:nvSpPr>
            <p:cNvPr id="30" name="TextBox 30"/>
            <p:cNvSpPr txBox="1"/>
            <p:nvPr/>
          </p:nvSpPr>
          <p:spPr>
            <a:xfrm>
              <a:off x="1322" y="7138"/>
              <a:ext cx="9924" cy="1727"/>
            </a:xfrm>
            <a:prstGeom prst="rect">
              <a:avLst/>
            </a:prstGeom>
          </p:spPr>
          <p:txBody>
            <a:bodyPr lIns="0" tIns="0" rIns="0" bIns="0" rtlCol="0" anchor="t">
              <a:normAutofit fontScale="9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indent="0" fontAlgn="auto">
                <a:lnSpc>
                  <a:spcPct val="100000"/>
                </a:lnSpc>
                <a:spcBef>
                  <a:spcPct val="0"/>
                </a:spcBef>
              </a:pPr>
              <a:r>
                <a:rPr lang="zh-CN" sz="2500" spc="227">
                  <a:solidFill>
                    <a:schemeClr val="bg1">
                      <a:alpha val="71765"/>
                    </a:schemeClr>
                  </a:solidFill>
                  <a:latin typeface="宋体" panose="02010600030101010101" pitchFamily="2" charset="-122"/>
                  <a:ea typeface="思源宋体 1"/>
                  <a:sym typeface="宋体" panose="02010600030101010101" pitchFamily="2" charset="-122"/>
                </a:rPr>
                <a:t>从最初的电子邮件、搜索引擎，到如今的社交媒体、云计算、大数据、人工智能等，互联网科技不仅改变了我们的生活方式，更在某种程度上重塑了社会结构和文明形态</a:t>
              </a:r>
              <a:endParaRPr lang="zh-CN" sz="2500" spc="227">
                <a:solidFill>
                  <a:schemeClr val="bg1">
                    <a:alpha val="71765"/>
                  </a:schemeClr>
                </a:solidFill>
                <a:latin typeface="宋体" panose="02010600030101010101" pitchFamily="2" charset="-122"/>
                <a:ea typeface="思源宋体 1"/>
                <a:sym typeface="宋体" panose="02010600030101010101" pitchFamily="2" charset="-122"/>
              </a:endParaRPr>
            </a:p>
          </p:txBody>
        </p:sp>
      </p:grpSp>
      <p:grpSp>
        <p:nvGrpSpPr>
          <p:cNvPr id="4" name="组合 3"/>
          <p:cNvGrpSpPr/>
          <p:nvPr/>
        </p:nvGrpSpPr>
        <p:grpSpPr>
          <a:xfrm>
            <a:off x="516255" y="728980"/>
            <a:ext cx="11194415" cy="549910"/>
            <a:chOff x="813" y="1148"/>
            <a:chExt cx="17629" cy="866"/>
          </a:xfrm>
        </p:grpSpPr>
        <p:sp>
          <p:nvSpPr>
            <p:cNvPr id="5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zh-CN"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1</a:t>
              </a:r>
              <a:endParaRPr lang="zh-CN"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 name="文本框 1"/>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引言</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互联网"/>
          <p:cNvPicPr>
            <a:picLocks noChangeAspect="1"/>
          </p:cNvPicPr>
          <p:nvPr/>
        </p:nvPicPr>
        <p:blipFill>
          <a:blip r:embed="rId2"/>
          <a:srcRect l="18610" r="14614"/>
          <a:stretch>
            <a:fillRect/>
          </a:stretch>
        </p:blipFill>
        <p:spPr>
          <a:xfrm>
            <a:off x="7392035" y="1729105"/>
            <a:ext cx="4392930" cy="4348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500"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800" fill="hold">
                                          <p:stCondLst>
                                            <p:cond delay="0"/>
                                          </p:stCondLst>
                                        </p:cTn>
                                        <p:tgtEl>
                                          <p:spTgt spid="5"/>
                                        </p:tgtEl>
                                        <p:attrNameLst>
                                          <p:attrName>style.visibility</p:attrName>
                                        </p:attrNameLst>
                                      </p:cBhvr>
                                      <p:to>
                                        <p:strVal val="visible"/>
                                      </p:to>
                                    </p:set>
                                    <p:anim calcmode="lin" valueType="num">
                                      <p:cBhvr>
                                        <p:cTn id="19" dur="800" fill="hold"/>
                                        <p:tgtEl>
                                          <p:spTgt spid="5"/>
                                        </p:tgtEl>
                                        <p:attrNameLst>
                                          <p:attrName>ppt_w</p:attrName>
                                        </p:attrNameLst>
                                      </p:cBhvr>
                                      <p:tavLst>
                                        <p:tav tm="0">
                                          <p:val>
                                            <p:fltVal val="0"/>
                                          </p:val>
                                        </p:tav>
                                        <p:tav tm="100000">
                                          <p:val>
                                            <p:strVal val="#ppt_w"/>
                                          </p:val>
                                        </p:tav>
                                      </p:tavLst>
                                    </p:anim>
                                    <p:anim calcmode="lin" valueType="num">
                                      <p:cBhvr>
                                        <p:cTn id="20" dur="800" fill="hold"/>
                                        <p:tgtEl>
                                          <p:spTgt spid="5"/>
                                        </p:tgtEl>
                                        <p:attrNameLst>
                                          <p:attrName>ppt_h</p:attrName>
                                        </p:attrNameLst>
                                      </p:cBhvr>
                                      <p:tavLst>
                                        <p:tav tm="0">
                                          <p:val>
                                            <p:fltVal val="0"/>
                                          </p:val>
                                        </p:tav>
                                        <p:tav tm="100000">
                                          <p:val>
                                            <p:strVal val="#ppt_h"/>
                                          </p:val>
                                        </p:tav>
                                      </p:tavLst>
                                    </p:anim>
                                    <p:animEffect transition="in" filter="fade">
                                      <p:cBhvr>
                                        <p:cTn id="21"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465320" y="2829560"/>
            <a:ext cx="940435" cy="1101090"/>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2</a:t>
            </a:r>
            <a:endParaRPr lang="zh-CN" altLang="zh-CN"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3" name="圆角矩形 2"/>
          <p:cNvSpPr/>
          <p:nvPr/>
        </p:nvSpPr>
        <p:spPr>
          <a:xfrm>
            <a:off x="5601335" y="2829560"/>
            <a:ext cx="5642610" cy="1059815"/>
          </a:xfrm>
          <a:prstGeom prst="roundRect">
            <a:avLst>
              <a:gd name="adj" fmla="val 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互联网科技的发展历程</a:t>
            </a:r>
            <a:endParaRPr lang="zh-CN" altLang="en-US" sz="40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11" name="圆角矩形 10"/>
          <p:cNvSpPr/>
          <p:nvPr/>
        </p:nvSpPr>
        <p:spPr>
          <a:xfrm>
            <a:off x="9987123" y="728663"/>
            <a:ext cx="1688940" cy="550729"/>
          </a:xfrm>
          <a:prstGeom prst="roundRect">
            <a:avLst>
              <a:gd name="adj" fmla="val 207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algn="ctr"/>
            <a:r>
              <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LOGO</a:t>
            </a:r>
            <a:endParaRPr lang="zh-CN" altLang="zh-CN" sz="2400" b="1" i="0"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rLst="">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rLst="">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 grpId="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rot="0"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6255" y="1503680"/>
            <a:ext cx="11196320"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sp>
        <p:nvSpPr>
          <p:cNvPr id="17" name="New shape"/>
          <p:cNvSpPr/>
          <p:nvPr/>
        </p:nvSpPr>
        <p:spPr>
          <a:xfrm>
            <a:off x="1117600" y="236220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ea"/>
            </a:endParaRPr>
          </a:p>
        </p:txBody>
      </p:sp>
      <p:sp>
        <p:nvSpPr>
          <p:cNvPr id="19" name="New shape"/>
          <p:cNvSpPr/>
          <p:nvPr/>
        </p:nvSpPr>
        <p:spPr>
          <a:xfrm>
            <a:off x="1117600" y="2006600"/>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早期发展</a:t>
            </a:r>
            <a:endParaRPr sz="3000" b="1">
              <a:solidFill>
                <a:schemeClr val="bg1"/>
              </a:solidFill>
              <a:latin typeface="宋体" panose="02010600030101010101" pitchFamily="2" charset="-122"/>
            </a:endParaRPr>
          </a:p>
        </p:txBody>
      </p:sp>
      <p:sp>
        <p:nvSpPr>
          <p:cNvPr id="20" name="New shape"/>
          <p:cNvSpPr/>
          <p:nvPr/>
        </p:nvSpPr>
        <p:spPr>
          <a:xfrm>
            <a:off x="1117600" y="2451100"/>
            <a:ext cx="360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互联网的起源可以追溯到20世纪60年代，当时美国国防部高级研究计划署(ARPA)启动了ARPANET项目，旨在创建一个分布式的网络系统，以便在发生核战争时，能够保持通讯的连通性。这一项目最终催生了TCP/IP协议和互联网的雏形</a:t>
            </a:r>
            <a:endParaRPr sz="2100" b="0">
              <a:solidFill>
                <a:schemeClr val="bg1"/>
              </a:solidFill>
              <a:latin typeface="宋体" panose="02010600030101010101" pitchFamily="2" charset="-122"/>
            </a:endParaRPr>
          </a:p>
        </p:txBody>
      </p:sp>
      <p:grpSp>
        <p:nvGrpSpPr>
          <p:cNvPr id="6" name="组合 5"/>
          <p:cNvGrpSpPr/>
          <p:nvPr/>
        </p:nvGrpSpPr>
        <p:grpSpPr>
          <a:xfrm>
            <a:off x="516255" y="728980"/>
            <a:ext cx="11194415" cy="549910"/>
            <a:chOff x="813" y="1148"/>
            <a:chExt cx="17629" cy="866"/>
          </a:xfrm>
        </p:grpSpPr>
        <p:sp>
          <p:nvSpPr>
            <p:cNvPr id="5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2</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1" name="文本框 20"/>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互联网的发展历程</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24" name="图片 23" descr="互联网的起源"/>
          <p:cNvPicPr>
            <a:picLocks noChangeAspect="1"/>
          </p:cNvPicPr>
          <p:nvPr/>
        </p:nvPicPr>
        <p:blipFill>
          <a:blip r:embed="rId10"/>
          <a:stretch>
            <a:fillRect/>
          </a:stretch>
        </p:blipFill>
        <p:spPr>
          <a:xfrm>
            <a:off x="5233035" y="2006600"/>
            <a:ext cx="6276340" cy="353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300"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500"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254885"/>
            <a:ext cx="635000" cy="63500"/>
          </a:xfrm>
          <a:prstGeom prst="rect">
            <a:avLst/>
          </a:prstGeom>
          <a:solidFill>
            <a:srgbClr val="9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899285"/>
            <a:ext cx="995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商业化与普及</a:t>
            </a:r>
            <a:endParaRPr sz="3000" b="1">
              <a:solidFill>
                <a:schemeClr val="bg1"/>
              </a:solidFill>
              <a:latin typeface="宋体" panose="02010600030101010101" pitchFamily="2" charset="-122"/>
            </a:endParaRPr>
          </a:p>
        </p:txBody>
      </p:sp>
      <p:sp>
        <p:nvSpPr>
          <p:cNvPr id="20" name="New shape"/>
          <p:cNvSpPr/>
          <p:nvPr/>
        </p:nvSpPr>
        <p:spPr>
          <a:xfrm>
            <a:off x="7252335" y="2343785"/>
            <a:ext cx="360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进入90年代，随着万维网(WWW)的发明和浏览器的普及，互联网开始进入商业化阶段。这一时期，涌现出了许多知名的互联网公司，如雅虎、亚马逊、谷歌等。同时，普通民众也开始接触并使用互联网，享受其带来的便利</a:t>
            </a:r>
            <a:endParaRPr sz="2100" b="0">
              <a:solidFill>
                <a:schemeClr val="bg1"/>
              </a:solidFill>
              <a:latin typeface="宋体" panose="02010600030101010101" pitchFamily="2" charset="-122"/>
            </a:endParaRPr>
          </a:p>
        </p:txBody>
      </p:sp>
      <p:grpSp>
        <p:nvGrpSpPr>
          <p:cNvPr id="22" name="组合 21"/>
          <p:cNvGrpSpPr/>
          <p:nvPr/>
        </p:nvGrpSpPr>
        <p:grpSpPr>
          <a:xfrm>
            <a:off x="516255" y="76454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2</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互联网的发展历程</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25" name="图片 24" descr="浏览器"/>
          <p:cNvPicPr>
            <a:picLocks noChangeAspect="1"/>
          </p:cNvPicPr>
          <p:nvPr/>
        </p:nvPicPr>
        <p:blipFill>
          <a:blip r:embed="rId10"/>
          <a:stretch>
            <a:fillRect/>
          </a:stretch>
        </p:blipFill>
        <p:spPr>
          <a:xfrm>
            <a:off x="1117600" y="2449195"/>
            <a:ext cx="4434205" cy="4434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300"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500"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27457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18970"/>
            <a:ext cx="487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移动互联网时代</a:t>
            </a:r>
            <a:endParaRPr sz="3000" b="1">
              <a:solidFill>
                <a:schemeClr val="bg1"/>
              </a:solidFill>
              <a:latin typeface="宋体" panose="02010600030101010101" pitchFamily="2" charset="-122"/>
            </a:endParaRPr>
          </a:p>
        </p:txBody>
      </p:sp>
      <p:sp>
        <p:nvSpPr>
          <p:cNvPr id="20" name="New shape"/>
          <p:cNvSpPr/>
          <p:nvPr/>
        </p:nvSpPr>
        <p:spPr>
          <a:xfrm>
            <a:off x="1117600" y="2435225"/>
            <a:ext cx="3945255" cy="3959225"/>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100" b="0">
                <a:solidFill>
                  <a:schemeClr val="bg1"/>
                </a:solidFill>
                <a:latin typeface="宋体" panose="02010600030101010101" pitchFamily="2" charset="-122"/>
              </a:rPr>
              <a:t>进入21世纪，随着智能手机的普及和移动网络的发展，互联网迎来了移动互联网时代。人们可以随时随地通过手机等移动设备访问互联网，获取信息、交流沟通、娱乐休闲等。移动互联网的崛起催生了众多新兴的互联网公司和业务模式，如社交媒体、共享经济、在线教育等</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2</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互联网的发展历程</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5" name="图片 4" descr="互联网时代"/>
          <p:cNvPicPr>
            <a:picLocks noChangeAspect="1"/>
          </p:cNvPicPr>
          <p:nvPr/>
        </p:nvPicPr>
        <p:blipFill>
          <a:blip r:embed="rId10"/>
          <a:stretch>
            <a:fillRect/>
          </a:stretch>
        </p:blipFill>
        <p:spPr>
          <a:xfrm>
            <a:off x="5160010" y="2346325"/>
            <a:ext cx="6654165" cy="3696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childTnLst>
                                    <p:set>
                                      <p:cBhvr>
                                        <p:cTn id="16" dur="500"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grpSp>
          <p:nvGrpSpPr>
            <p:cNvPr id="8" name="组合 7"/>
            <p:cNvGrpSpPr/>
            <p:nvPr/>
          </p:nvGrpSpPr>
          <p:grpSpPr>
            <a:xfrm flipH="1">
              <a:off x="0" y="0"/>
              <a:ext cx="12192000" cy="6858000"/>
              <a:chOff x="0" y="0"/>
              <a:chExt cx="12192000" cy="6858000"/>
            </a:xfrm>
          </p:grpSpPr>
          <p:pic>
            <p:nvPicPr>
              <p:cNvPr id="10" name="图片 9"/>
              <p:cNvPicPr>
                <a:picLocks noChangeAspect="1"/>
              </p:cNvPicPr>
              <p:nvPr>
                <p:custDataLst>
                  <p:tags r:id="rId1"/>
                </p:custDataLst>
              </p:nvPr>
            </p:nvPicPr>
            <p:blipFill>
              <a:blip r:embed="rId2"/>
              <a:stretch>
                <a:fillRect/>
              </a:stretch>
            </p:blipFill>
            <p:spPr>
              <a:xfrm>
                <a:off x="0" y="0"/>
                <a:ext cx="12192000" cy="6858000"/>
              </a:xfrm>
              <a:prstGeom prst="rect">
                <a:avLst/>
              </a:prstGeom>
              <a:solidFill>
                <a:srgbClr val="99EFFF"/>
              </a:solidFill>
            </p:spPr>
          </p:pic>
          <p:sp>
            <p:nvSpPr>
              <p:cNvPr id="2" name="矩形 1"/>
              <p:cNvSpPr/>
              <p:nvPr>
                <p:custDataLst>
                  <p:tags r:id="rId3"/>
                </p:custDataLst>
              </p:nvPr>
            </p:nvSpPr>
            <p:spPr>
              <a:xfrm>
                <a:off x="0" y="0"/>
                <a:ext cx="12192000" cy="6858000"/>
              </a:xfrm>
              <a:prstGeom prst="rect">
                <a:avLst/>
              </a:prstGeom>
              <a:solidFill>
                <a:srgbClr val="00206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 name="椭圆 2"/>
              <p:cNvSpPr/>
              <p:nvPr>
                <p:custDataLst>
                  <p:tags r:id="rId4"/>
                </p:custDataLst>
              </p:nvPr>
            </p:nvSpPr>
            <p:spPr>
              <a:xfrm>
                <a:off x="5811004" y="381000"/>
                <a:ext cx="6012696" cy="6178550"/>
              </a:xfrm>
              <a:prstGeom prst="ellipse">
                <a:avLst/>
              </a:prstGeom>
              <a:gradFill flip="none" rotWithShape="1">
                <a:gsLst>
                  <a:gs pos="0">
                    <a:srgbClr val="1683E9"/>
                  </a:gs>
                  <a:gs pos="79000">
                    <a:srgbClr val="1683E9">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椭圆 12"/>
              <p:cNvSpPr/>
              <p:nvPr>
                <p:custDataLst>
                  <p:tags r:id="rId5"/>
                </p:custDataLst>
              </p:nvPr>
            </p:nvSpPr>
            <p:spPr>
              <a:xfrm>
                <a:off x="131224" y="0"/>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椭圆 13"/>
              <p:cNvSpPr/>
              <p:nvPr>
                <p:custDataLst>
                  <p:tags r:id="rId6"/>
                </p:custDataLst>
              </p:nvPr>
            </p:nvSpPr>
            <p:spPr>
              <a:xfrm>
                <a:off x="10090383" y="4935535"/>
                <a:ext cx="1580421" cy="1624015"/>
              </a:xfrm>
              <a:prstGeom prst="ellipse">
                <a:avLst/>
              </a:prstGeom>
              <a:gradFill flip="none" rotWithShape="1">
                <a:gsLst>
                  <a:gs pos="0">
                    <a:srgbClr val="99EFFF">
                      <a:alpha val="52000"/>
                    </a:srgbClr>
                  </a:gs>
                  <a:gs pos="82000">
                    <a:srgbClr val="99EFF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5" name="椭圆 14"/>
              <p:cNvSpPr/>
              <p:nvPr>
                <p:custDataLst>
                  <p:tags r:id="rId7"/>
                </p:custDataLst>
              </p:nvPr>
            </p:nvSpPr>
            <p:spPr>
              <a:xfrm>
                <a:off x="10783808" y="1055404"/>
                <a:ext cx="1039892" cy="1068576"/>
              </a:xfrm>
              <a:prstGeom prst="ellipse">
                <a:avLst/>
              </a:prstGeom>
              <a:gradFill flip="none" rotWithShape="1">
                <a:gsLst>
                  <a:gs pos="0">
                    <a:srgbClr val="99EFFF">
                      <a:alpha val="52000"/>
                    </a:srgbClr>
                  </a:gs>
                  <a:gs pos="82000">
                    <a:srgbClr val="99EFFF">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6" name="矩形 15"/>
              <p:cNvSpPr/>
              <p:nvPr>
                <p:custDataLst>
                  <p:tags r:id="rId8"/>
                </p:custDataLst>
              </p:nvPr>
            </p:nvSpPr>
            <p:spPr>
              <a:xfrm>
                <a:off x="262449" y="254000"/>
                <a:ext cx="11667103" cy="6350000"/>
              </a:xfrm>
              <a:prstGeom prst="rect">
                <a:avLst/>
              </a:prstGeom>
              <a:noFill/>
              <a:ln>
                <a:solidFill>
                  <a:srgbClr val="99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grpSp>
        <p:cxnSp>
          <p:nvCxnSpPr>
            <p:cNvPr id="9" name="直接连接符 8"/>
            <p:cNvCxnSpPr/>
            <p:nvPr>
              <p:custDataLst>
                <p:tags r:id="rId9"/>
              </p:custDataLst>
            </p:nvPr>
          </p:nvCxnSpPr>
          <p:spPr>
            <a:xfrm>
              <a:off x="515938" y="1503364"/>
              <a:ext cx="11196637" cy="0"/>
            </a:xfrm>
            <a:prstGeom prst="line">
              <a:avLst/>
            </a:prstGeom>
            <a:ln w="12700">
              <a:solidFill>
                <a:srgbClr val="99EFFF"/>
              </a:solidFill>
            </a:ln>
          </p:spPr>
          <p:style>
            <a:lnRef idx="1">
              <a:schemeClr val="accent1"/>
            </a:lnRef>
            <a:fillRef idx="0">
              <a:schemeClr val="accent1"/>
            </a:fillRef>
            <a:effectRef idx="0">
              <a:schemeClr val="accent1"/>
            </a:effectRef>
            <a:fontRef idx="minor">
              <a:schemeClr val="tx1"/>
            </a:fontRef>
          </p:style>
        </p:cxnSp>
      </p:grpSp>
      <p:sp>
        <p:nvSpPr>
          <p:cNvPr id="17" name="New shape"/>
          <p:cNvSpPr/>
          <p:nvPr/>
        </p:nvSpPr>
        <p:spPr>
          <a:xfrm>
            <a:off x="1117600" y="2284730"/>
            <a:ext cx="635000" cy="63500"/>
          </a:xfrm>
          <a:prstGeom prst="rect">
            <a:avLst/>
          </a:prstGeom>
          <a:solidFill>
            <a:srgbClr val="9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17600" y="1929130"/>
            <a:ext cx="995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0000"/>
          </a:bodyPr>
          <a:lstStyle/>
          <a:p>
            <a:pPr indent="0" algn="l">
              <a:lnSpc>
                <a:spcPct val="100000"/>
              </a:lnSpc>
            </a:pPr>
            <a:r>
              <a:rPr sz="3000" b="1">
                <a:solidFill>
                  <a:schemeClr val="bg1"/>
                </a:solidFill>
                <a:latin typeface="宋体" panose="02010600030101010101" pitchFamily="2" charset="-122"/>
              </a:rPr>
              <a:t>人工智能与物联网时代</a:t>
            </a:r>
            <a:endParaRPr sz="3000" b="1">
              <a:solidFill>
                <a:schemeClr val="bg1"/>
              </a:solidFill>
              <a:latin typeface="宋体" panose="02010600030101010101" pitchFamily="2" charset="-122"/>
            </a:endParaRPr>
          </a:p>
        </p:txBody>
      </p:sp>
      <p:sp>
        <p:nvSpPr>
          <p:cNvPr id="20" name="New shape"/>
          <p:cNvSpPr/>
          <p:nvPr/>
        </p:nvSpPr>
        <p:spPr>
          <a:xfrm>
            <a:off x="7467600" y="2373630"/>
            <a:ext cx="3606800" cy="41148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chemeClr val="bg1"/>
                </a:solidFill>
                <a:latin typeface="宋体" panose="02010600030101010101" pitchFamily="2" charset="-122"/>
              </a:rPr>
              <a:t>近年来，随着人工智能、大数据、物联网等技术的快速发展，互联网科技正在迎来新一轮的革命。人工智能技术的应用使得机器能够像人类一样进行思考和决策，大大提高了工作效率和准确性。物联网技术则将各种设备连接到互联网上，实现了万物互联和智能化管理。这些技术的发展将为人类社会带来更多的机遇和挑战</a:t>
            </a:r>
            <a:endParaRPr sz="2100" b="0">
              <a:solidFill>
                <a:schemeClr val="bg1"/>
              </a:solidFill>
              <a:latin typeface="宋体" panose="02010600030101010101" pitchFamily="2" charset="-122"/>
            </a:endParaRPr>
          </a:p>
        </p:txBody>
      </p:sp>
      <p:grpSp>
        <p:nvGrpSpPr>
          <p:cNvPr id="22" name="组合 21"/>
          <p:cNvGrpSpPr/>
          <p:nvPr/>
        </p:nvGrpSpPr>
        <p:grpSpPr>
          <a:xfrm>
            <a:off x="499745" y="712470"/>
            <a:ext cx="11194415" cy="549910"/>
            <a:chOff x="813" y="1148"/>
            <a:chExt cx="17629" cy="866"/>
          </a:xfrm>
        </p:grpSpPr>
        <p:sp>
          <p:nvSpPr>
            <p:cNvPr id="23" name="圆角矩形 10"/>
            <p:cNvSpPr/>
            <p:nvPr/>
          </p:nvSpPr>
          <p:spPr>
            <a:xfrm>
              <a:off x="813" y="1148"/>
              <a:ext cx="1291" cy="867"/>
            </a:xfrm>
            <a:prstGeom prst="roundRect">
              <a:avLst>
                <a:gd name="adj" fmla="val 18448"/>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cs typeface="+mn-cs"/>
                </a:defRPr>
              </a:lvl9pPr>
            </a:lstStyle>
            <a:p>
              <a:pPr lvl="0" algn="ctr"/>
              <a:r>
                <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rPr>
                <a:t>2</a:t>
              </a:r>
              <a:endParaRPr lang="en-US" altLang="zh-CN" sz="2400" b="1" spc="300">
                <a:solidFill>
                  <a:srgbClr val="002060"/>
                </a:solidFill>
                <a:latin typeface="宋体" panose="02010600030101010101" pitchFamily="2" charset="-122"/>
                <a:ea typeface="Noto Sans CJK Regular" panose="020B0500000000000000" pitchFamily="34" charset="-122"/>
                <a:cs typeface="阿里巴巴普惠体 M" panose="00020600040101010101" pitchFamily="18" charset="-122"/>
                <a:sym typeface="宋体" panose="02010600030101010101" pitchFamily="2" charset="-122"/>
              </a:endParaRPr>
            </a:p>
          </p:txBody>
        </p:sp>
        <p:sp>
          <p:nvSpPr>
            <p:cNvPr id="24" name="文本框 23"/>
            <p:cNvSpPr txBox="1"/>
            <p:nvPr/>
          </p:nvSpPr>
          <p:spPr>
            <a:xfrm>
              <a:off x="2456" y="1152"/>
              <a:ext cx="15987" cy="861"/>
            </a:xfrm>
            <a:prstGeom prst="rect">
              <a:avLst/>
            </a:prstGeom>
            <a:noFill/>
          </p:spPr>
          <p:txBody>
            <a:bodyPr wrap="square" rtlCol="0" anchor="ctr" anchorCtr="0">
              <a:noAutofit/>
            </a:bodyPr>
            <a:p>
              <a:r>
                <a:rPr lang="zh-CN" altLang="en-US" sz="2400" b="1" spc="300">
                  <a:solidFill>
                    <a:schemeClr val="bg1"/>
                  </a:solidFill>
                  <a:latin typeface="+mn-ea"/>
                  <a:cs typeface="阿里巴巴普惠体 M" panose="00020600040101010101" pitchFamily="18" charset="-122"/>
                  <a:sym typeface="宋体" panose="02010600030101010101" pitchFamily="2" charset="-122"/>
                </a:rPr>
                <a:t>互联网的发展历程</a:t>
              </a:r>
              <a:endParaRPr lang="zh-CN" altLang="en-US" sz="2400" b="1" spc="300">
                <a:solidFill>
                  <a:schemeClr val="bg1"/>
                </a:solidFill>
                <a:latin typeface="+mn-ea"/>
                <a:cs typeface="阿里巴巴普惠体 M" panose="00020600040101010101" pitchFamily="18" charset="-122"/>
                <a:sym typeface="宋体" panose="02010600030101010101" pitchFamily="2" charset="-122"/>
              </a:endParaRPr>
            </a:p>
          </p:txBody>
        </p:sp>
      </p:grpSp>
      <p:pic>
        <p:nvPicPr>
          <p:cNvPr id="6" name="图片 5" descr="物联网"/>
          <p:cNvPicPr>
            <a:picLocks noChangeAspect="1"/>
          </p:cNvPicPr>
          <p:nvPr/>
        </p:nvPicPr>
        <p:blipFill>
          <a:blip r:embed="rId10"/>
          <a:stretch>
            <a:fillRect/>
          </a:stretch>
        </p:blipFill>
        <p:spPr>
          <a:xfrm>
            <a:off x="911225" y="2482850"/>
            <a:ext cx="6118860" cy="3816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childTnLst>
                                    <p:set>
                                      <p:cBhvr>
                                        <p:cTn id="11" dur="500"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3" nodeType="afterEffect">
                                  <p:stCondLst>
                                    <p:cond delay="0"/>
                                  </p:stCondLst>
                                  <p:childTnLst>
                                    <p:set>
                                      <p:cBhvr>
                                        <p:cTn id="21" dur="500"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2" bldLvl="0" animBg="1"/>
      <p:bldP spid="20" grpId="3" bldLvl="0" animBg="1"/>
    </p:bldLst>
  </p:timing>
</p:sld>
</file>

<file path=ppt/tags/tag1.xml><?xml version="1.0" encoding="utf-8"?>
<p:tagLst xmlns:p="http://schemas.openxmlformats.org/presentationml/2006/main">
  <p:tag name="KSO_WM_DIAGRAM_VIRTUALLY_FRAME" val="{&quot;height&quot;:440.3,&quot;left&quot;:-216.5,&quot;top&quot;:88.9,&quot;width&quot;:537}"/>
</p:tagLst>
</file>

<file path=ppt/tags/tag10.xml><?xml version="1.0" encoding="utf-8"?>
<p:tagLst xmlns:p="http://schemas.openxmlformats.org/presentationml/2006/main">
  <p:tag name="KSO_WM_DIAGRAM_VIRTUALLY_FRAME" val="{&quot;height&quot;:440.3,&quot;left&quot;:-216.5,&quot;top&quot;:88.9,&quot;width&quot;:537}"/>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AS_NET" val="4.0.30319.42000"/>
  <p:tag name="AS_OS" val="Microsoft Windows NT 6.2.9200.0"/>
  <p:tag name="AS_RELEASE_DATE" val="2017.10.11"/>
  <p:tag name="AS_TITLE" val="Aspose.Slides for .NET 2.0"/>
  <p:tag name="AS_VERSION" val="17.9.1"/>
  <p:tag name="commondata" val="eyJoZGlkIjoiMGY3YmJkYWQ1MjJlOGFkMTcwNGI1N2YyMWYxMzUxZWM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440.3,&quot;left&quot;:-216.5,&quot;top&quot;:88.9,&quot;width&quot;:537}"/>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440.3,&quot;left&quot;:-216.5,&quot;top&quot;:88.9,&quot;width&quot;:537}"/>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440.3,&quot;left&quot;:-216.5,&quot;top&quot;:88.9,&quot;width&quot;:537}"/>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440.3,&quot;left&quot;:-216.5,&quot;top&quot;:88.9,&quot;width&quot;:537}"/>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440.3,&quot;left&quot;:-216.5,&quot;top&quot;:88.9,&quot;width&quot;:537}"/>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440.3,&quot;left&quot;:-216.5,&quot;top&quot;:88.9,&quot;width&quot;:537}"/>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440.3,&quot;left&quot;:-216.5,&quot;top&quot;:88.9,&quot;width&quot;:537}"/>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440.3,&quot;left&quot;:-216.5,&quot;top&quot;:88.9,&quot;width&quot;:537}"/>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overrid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WPS 演示</Application>
  <PresentationFormat>全屏显示(4:3)</PresentationFormat>
  <Paragraphs>200</Paragraphs>
  <Slides>25</Slides>
  <Notes>25</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25</vt:i4>
      </vt:variant>
    </vt:vector>
  </HeadingPairs>
  <TitlesOfParts>
    <vt:vector size="49" baseType="lpstr">
      <vt:lpstr>Arial</vt:lpstr>
      <vt:lpstr>宋体</vt:lpstr>
      <vt:lpstr>Wingdings</vt:lpstr>
      <vt:lpstr>Calibri</vt:lpstr>
      <vt:lpstr>Noto Sans CJK Regular</vt:lpstr>
      <vt:lpstr>阿里巴巴普惠体 M</vt:lpstr>
      <vt:lpstr>Arial</vt:lpstr>
      <vt:lpstr>方正准圆_GBK</vt:lpstr>
      <vt:lpstr>思源宋体 1</vt:lpstr>
      <vt:lpstr>微软雅黑</vt:lpstr>
      <vt:lpstr>Arial Unicode MS</vt:lpstr>
      <vt:lpstr>Calibri Light</vt:lpstr>
      <vt:lpstr>字由点字典黑 65J</vt:lpstr>
      <vt:lpstr>黑体</vt:lpstr>
      <vt:lpstr>Calibri</vt:lpstr>
      <vt:lpstr>新宋体</vt:lpstr>
      <vt:lpstr>等线</vt:lpstr>
      <vt:lpstr>锐字真言体免费商用</vt:lpstr>
      <vt:lpstr>微软雅黑 Light</vt:lpstr>
      <vt:lpstr>Microsoft JhengHei</vt:lpstr>
      <vt:lpstr>Microsoft YaHei UI Light</vt:lpstr>
      <vt:lpstr>MS UI Gothic</vt:lpstr>
      <vt:lpstr>Yu Gothic Medium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take me to hell</cp:lastModifiedBy>
  <cp:revision>62</cp:revision>
  <dcterms:created xsi:type="dcterms:W3CDTF">2024-04-16T05:21:00Z</dcterms:created>
  <dcterms:modified xsi:type="dcterms:W3CDTF">2024-04-16T10:33:55Z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9069DF9FF7734F7EA5AF31C52ACF97E7_12</vt:lpwstr>
  </property>
  <property fmtid="{D5CDD505-2E9C-101B-9397-08002B2CF9AE}" pid="3" name="KSOProductBuildVer">
    <vt:lpwstr>2052-12.1.0.16417</vt:lpwstr>
  </property>
</Properties>
</file>